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7" r:id="rId2"/>
    <p:sldId id="329" r:id="rId3"/>
    <p:sldId id="330" r:id="rId4"/>
    <p:sldId id="332" r:id="rId5"/>
    <p:sldId id="378" r:id="rId6"/>
    <p:sldId id="365" r:id="rId7"/>
    <p:sldId id="358" r:id="rId8"/>
    <p:sldId id="336" r:id="rId9"/>
    <p:sldId id="353" r:id="rId10"/>
    <p:sldId id="338" r:id="rId11"/>
    <p:sldId id="362" r:id="rId12"/>
    <p:sldId id="369" r:id="rId13"/>
    <p:sldId id="363" r:id="rId14"/>
    <p:sldId id="377" r:id="rId15"/>
    <p:sldId id="349" r:id="rId16"/>
    <p:sldId id="359" r:id="rId17"/>
    <p:sldId id="372" r:id="rId18"/>
    <p:sldId id="373" r:id="rId19"/>
    <p:sldId id="371" r:id="rId20"/>
    <p:sldId id="351" r:id="rId21"/>
    <p:sldId id="326" r:id="rId22"/>
    <p:sldId id="374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3274" autoAdjust="0"/>
  </p:normalViewPr>
  <p:slideViewPr>
    <p:cSldViewPr>
      <p:cViewPr varScale="1">
        <p:scale>
          <a:sx n="81" d="100"/>
          <a:sy n="81" d="100"/>
        </p:scale>
        <p:origin x="-19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r">
              <a:defRPr sz="1300"/>
            </a:lvl1pPr>
          </a:lstStyle>
          <a:p>
            <a:fld id="{74850BDA-8AC2-448F-AE8F-DA2253CBFB48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29" rIns="96659" bIns="4832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9" tIns="48329" rIns="96659" bIns="483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3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r">
              <a:defRPr sz="1300"/>
            </a:lvl1pPr>
          </a:lstStyle>
          <a:p>
            <a:fld id="{3DFA0A5B-3B25-4C3F-9FC5-1E1762D12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0A5B-3B25-4C3F-9FC5-1E1762D1275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0A5B-3B25-4C3F-9FC5-1E1762D1275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0A5B-3B25-4C3F-9FC5-1E1762D1275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27000"/>
            <a:ext cx="111283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GPA Conference Sept 26,2012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6" descr="PowerPoint Template+Roads.jpg"/>
          <p:cNvPicPr>
            <a:picLocks noChangeAspect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TKINS 2925 vertical RGB"/>
          <p:cNvPicPr>
            <a:picLocks noChangeAspect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 rot="5400000">
            <a:off x="8259319" y="5922414"/>
            <a:ext cx="296267" cy="127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2700000" algn="tl" rotWithShape="0">
              <a:prstClr val="black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3" r:id="rId13"/>
    <p:sldLayoutId id="2147483667" r:id="rId14"/>
    <p:sldLayoutId id="2147483669" r:id="rId15"/>
    <p:sldLayoutId id="2147483671" r:id="rId16"/>
    <p:sldLayoutId id="2147483676" r:id="rId17"/>
    <p:sldLayoutId id="2147483674" r:id="rId18"/>
    <p:sldLayoutId id="2147483675" r:id="rId19"/>
    <p:sldLayoutId id="214748367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www.dot.state.ga.us/Pages/default.aspx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peevy@dot.ga.gov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www.dot.state.ga.us/Pages/default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733800"/>
            <a:ext cx="8991600" cy="3170099"/>
          </a:xfr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b="1" i="1" dirty="0" smtClean="0">
                <a:ln w="15875" cap="rnd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Georgia Planning Conference </a:t>
            </a:r>
          </a:p>
          <a:p>
            <a:pPr>
              <a:spcBef>
                <a:spcPts val="0"/>
              </a:spcBef>
            </a:pPr>
            <a:r>
              <a:rPr lang="en-US" sz="2800" b="1" i="1" dirty="0" smtClean="0">
                <a:ln w="15875" cap="rnd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Sept  26, 2012</a:t>
            </a:r>
          </a:p>
          <a:p>
            <a:pPr>
              <a:spcBef>
                <a:spcPts val="0"/>
              </a:spcBef>
            </a:pPr>
            <a:endParaRPr lang="en-US" sz="2800" b="1" i="1" dirty="0" smtClean="0">
              <a:ln w="15875" cap="rnd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</a:ln>
              <a:solidFill>
                <a:schemeClr val="tx2">
                  <a:lumMod val="50000"/>
                </a:schemeClr>
              </a:solidFill>
              <a:latin typeface="Franklin Gothic Demi Cond" pitchFamily="34" charset="0"/>
            </a:endParaRPr>
          </a:p>
          <a:p>
            <a:pPr>
              <a:spcBef>
                <a:spcPts val="0"/>
              </a:spcBef>
            </a:pPr>
            <a:r>
              <a:rPr lang="en-US" sz="3600" b="1" i="1" dirty="0" smtClean="0">
                <a:ln w="15875" cap="rnd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Presented by</a:t>
            </a:r>
          </a:p>
          <a:p>
            <a:pPr>
              <a:spcBef>
                <a:spcPts val="0"/>
              </a:spcBef>
            </a:pPr>
            <a:r>
              <a:rPr lang="en-US" sz="3600" b="1" i="1" dirty="0" smtClean="0">
                <a:ln w="15875" cap="rnd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Patti  Schropp</a:t>
            </a:r>
          </a:p>
          <a:p>
            <a:pPr>
              <a:spcBef>
                <a:spcPts val="0"/>
              </a:spcBef>
            </a:pPr>
            <a:endParaRPr lang="en-US" sz="3600" b="1" i="1" dirty="0" smtClean="0">
              <a:ln w="15875" cap="rnd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</a:ln>
              <a:solidFill>
                <a:schemeClr val="tx2">
                  <a:lumMod val="50000"/>
                </a:schemeClr>
              </a:solidFill>
              <a:latin typeface="Franklin Gothic Demi Cond" pitchFamily="34" charset="0"/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3352800" y="1295400"/>
            <a:ext cx="2215809" cy="2386822"/>
            <a:chOff x="2219325" y="911225"/>
            <a:chExt cx="4772025" cy="5140325"/>
          </a:xfrm>
        </p:grpSpPr>
        <p:sp>
          <p:nvSpPr>
            <p:cNvPr id="36" name="Freeform 49"/>
            <p:cNvSpPr>
              <a:spLocks noChangeAspect="1"/>
            </p:cNvSpPr>
            <p:nvPr/>
          </p:nvSpPr>
          <p:spPr bwMode="auto">
            <a:xfrm>
              <a:off x="2219325" y="911225"/>
              <a:ext cx="4772025" cy="5140325"/>
            </a:xfrm>
            <a:custGeom>
              <a:avLst/>
              <a:gdLst/>
              <a:ahLst/>
              <a:cxnLst>
                <a:cxn ang="0">
                  <a:pos x="26" y="7"/>
                </a:cxn>
                <a:cxn ang="0">
                  <a:pos x="5" y="617"/>
                </a:cxn>
                <a:cxn ang="0">
                  <a:pos x="54" y="1229"/>
                </a:cxn>
                <a:cxn ang="0">
                  <a:pos x="201" y="1918"/>
                </a:cxn>
                <a:cxn ang="0">
                  <a:pos x="377" y="2459"/>
                </a:cxn>
                <a:cxn ang="0">
                  <a:pos x="644" y="3006"/>
                </a:cxn>
                <a:cxn ang="0">
                  <a:pos x="1030" y="3561"/>
                </a:cxn>
                <a:cxn ang="0">
                  <a:pos x="1389" y="3913"/>
                </a:cxn>
                <a:cxn ang="0">
                  <a:pos x="1691" y="4144"/>
                </a:cxn>
                <a:cxn ang="0">
                  <a:pos x="2014" y="4313"/>
                </a:cxn>
                <a:cxn ang="0">
                  <a:pos x="2344" y="4144"/>
                </a:cxn>
                <a:cxn ang="0">
                  <a:pos x="2611" y="3941"/>
                </a:cxn>
                <a:cxn ang="0">
                  <a:pos x="3011" y="3540"/>
                </a:cxn>
                <a:cxn ang="0">
                  <a:pos x="3419" y="2936"/>
                </a:cxn>
                <a:cxn ang="0">
                  <a:pos x="3686" y="2339"/>
                </a:cxn>
                <a:cxn ang="0">
                  <a:pos x="3854" y="1784"/>
                </a:cxn>
                <a:cxn ang="0">
                  <a:pos x="3938" y="1349"/>
                </a:cxn>
                <a:cxn ang="0">
                  <a:pos x="3988" y="829"/>
                </a:cxn>
                <a:cxn ang="0">
                  <a:pos x="4002" y="414"/>
                </a:cxn>
                <a:cxn ang="0">
                  <a:pos x="3974" y="7"/>
                </a:cxn>
                <a:cxn ang="0">
                  <a:pos x="26" y="7"/>
                </a:cxn>
              </a:cxnLst>
              <a:rect l="0" t="0" r="r" b="b"/>
              <a:pathLst>
                <a:path w="4004" h="4313">
                  <a:moveTo>
                    <a:pt x="26" y="7"/>
                  </a:moveTo>
                  <a:cubicBezTo>
                    <a:pt x="12" y="308"/>
                    <a:pt x="0" y="413"/>
                    <a:pt x="5" y="617"/>
                  </a:cubicBezTo>
                  <a:cubicBezTo>
                    <a:pt x="10" y="821"/>
                    <a:pt x="21" y="1012"/>
                    <a:pt x="54" y="1229"/>
                  </a:cubicBezTo>
                  <a:cubicBezTo>
                    <a:pt x="87" y="1446"/>
                    <a:pt x="147" y="1713"/>
                    <a:pt x="201" y="1918"/>
                  </a:cubicBezTo>
                  <a:cubicBezTo>
                    <a:pt x="255" y="2123"/>
                    <a:pt x="303" y="2278"/>
                    <a:pt x="377" y="2459"/>
                  </a:cubicBezTo>
                  <a:cubicBezTo>
                    <a:pt x="451" y="2640"/>
                    <a:pt x="535" y="2822"/>
                    <a:pt x="644" y="3006"/>
                  </a:cubicBezTo>
                  <a:cubicBezTo>
                    <a:pt x="753" y="3190"/>
                    <a:pt x="906" y="3410"/>
                    <a:pt x="1030" y="3561"/>
                  </a:cubicBezTo>
                  <a:cubicBezTo>
                    <a:pt x="1154" y="3712"/>
                    <a:pt x="1279" y="3816"/>
                    <a:pt x="1389" y="3913"/>
                  </a:cubicBezTo>
                  <a:cubicBezTo>
                    <a:pt x="1499" y="4010"/>
                    <a:pt x="1587" y="4077"/>
                    <a:pt x="1691" y="4144"/>
                  </a:cubicBezTo>
                  <a:cubicBezTo>
                    <a:pt x="1795" y="4211"/>
                    <a:pt x="1810" y="4222"/>
                    <a:pt x="2014" y="4313"/>
                  </a:cubicBezTo>
                  <a:cubicBezTo>
                    <a:pt x="2210" y="4236"/>
                    <a:pt x="2245" y="4206"/>
                    <a:pt x="2344" y="4144"/>
                  </a:cubicBezTo>
                  <a:cubicBezTo>
                    <a:pt x="2443" y="4082"/>
                    <a:pt x="2500" y="4042"/>
                    <a:pt x="2611" y="3941"/>
                  </a:cubicBezTo>
                  <a:cubicBezTo>
                    <a:pt x="2722" y="3840"/>
                    <a:pt x="2876" y="3707"/>
                    <a:pt x="3011" y="3540"/>
                  </a:cubicBezTo>
                  <a:cubicBezTo>
                    <a:pt x="3146" y="3373"/>
                    <a:pt x="3307" y="3136"/>
                    <a:pt x="3419" y="2936"/>
                  </a:cubicBezTo>
                  <a:cubicBezTo>
                    <a:pt x="3531" y="2736"/>
                    <a:pt x="3614" y="2531"/>
                    <a:pt x="3686" y="2339"/>
                  </a:cubicBezTo>
                  <a:cubicBezTo>
                    <a:pt x="3758" y="2147"/>
                    <a:pt x="3812" y="1949"/>
                    <a:pt x="3854" y="1784"/>
                  </a:cubicBezTo>
                  <a:cubicBezTo>
                    <a:pt x="3896" y="1619"/>
                    <a:pt x="3916" y="1508"/>
                    <a:pt x="3938" y="1349"/>
                  </a:cubicBezTo>
                  <a:cubicBezTo>
                    <a:pt x="3960" y="1190"/>
                    <a:pt x="3977" y="985"/>
                    <a:pt x="3988" y="829"/>
                  </a:cubicBezTo>
                  <a:cubicBezTo>
                    <a:pt x="3999" y="673"/>
                    <a:pt x="4004" y="551"/>
                    <a:pt x="4002" y="414"/>
                  </a:cubicBezTo>
                  <a:cubicBezTo>
                    <a:pt x="4000" y="277"/>
                    <a:pt x="4002" y="204"/>
                    <a:pt x="3974" y="7"/>
                  </a:cubicBezTo>
                  <a:cubicBezTo>
                    <a:pt x="3250" y="0"/>
                    <a:pt x="686" y="7"/>
                    <a:pt x="26" y="7"/>
                  </a:cubicBezTo>
                  <a:close/>
                </a:path>
              </a:pathLst>
            </a:custGeom>
            <a:solidFill>
              <a:srgbClr val="011E5F"/>
            </a:solidFill>
            <a:ln w="76200" cap="flat" cmpd="sng">
              <a:solidFill>
                <a:srgbClr val="E39803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52"/>
            <p:cNvSpPr>
              <a:spLocks noChangeAspect="1"/>
            </p:cNvSpPr>
            <p:nvPr/>
          </p:nvSpPr>
          <p:spPr bwMode="auto">
            <a:xfrm>
              <a:off x="2630488" y="1062038"/>
              <a:ext cx="3940175" cy="4584700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10" y="373"/>
                </a:cxn>
                <a:cxn ang="0">
                  <a:pos x="16" y="784"/>
                </a:cxn>
                <a:cxn ang="0">
                  <a:pos x="108" y="1415"/>
                </a:cxn>
                <a:cxn ang="0">
                  <a:pos x="335" y="2248"/>
                </a:cxn>
                <a:cxn ang="0">
                  <a:pos x="561" y="2732"/>
                </a:cxn>
                <a:cxn ang="0">
                  <a:pos x="813" y="3168"/>
                </a:cxn>
                <a:cxn ang="0">
                  <a:pos x="1113" y="3541"/>
                </a:cxn>
                <a:cxn ang="0">
                  <a:pos x="1370" y="3780"/>
                </a:cxn>
                <a:cxn ang="0">
                  <a:pos x="1762" y="4062"/>
                </a:cxn>
                <a:cxn ang="0">
                  <a:pos x="2136" y="3786"/>
                </a:cxn>
                <a:cxn ang="0">
                  <a:pos x="2381" y="3535"/>
                </a:cxn>
                <a:cxn ang="0">
                  <a:pos x="2731" y="3057"/>
                </a:cxn>
                <a:cxn ang="0">
                  <a:pos x="2982" y="2604"/>
                </a:cxn>
                <a:cxn ang="0">
                  <a:pos x="3147" y="2205"/>
                </a:cxn>
                <a:cxn ang="0">
                  <a:pos x="3288" y="1721"/>
                </a:cxn>
                <a:cxn ang="0">
                  <a:pos x="3380" y="1262"/>
                </a:cxn>
                <a:cxn ang="0">
                  <a:pos x="3429" y="882"/>
                </a:cxn>
                <a:cxn ang="0">
                  <a:pos x="3454" y="557"/>
                </a:cxn>
                <a:cxn ang="0">
                  <a:pos x="3435" y="0"/>
                </a:cxn>
                <a:cxn ang="0">
                  <a:pos x="22" y="18"/>
                </a:cxn>
              </a:cxnLst>
              <a:rect l="0" t="0" r="r" b="b"/>
              <a:pathLst>
                <a:path w="3466" h="4062">
                  <a:moveTo>
                    <a:pt x="22" y="18"/>
                  </a:moveTo>
                  <a:cubicBezTo>
                    <a:pt x="10" y="220"/>
                    <a:pt x="11" y="245"/>
                    <a:pt x="10" y="373"/>
                  </a:cubicBezTo>
                  <a:cubicBezTo>
                    <a:pt x="9" y="501"/>
                    <a:pt x="0" y="610"/>
                    <a:pt x="16" y="784"/>
                  </a:cubicBezTo>
                  <a:cubicBezTo>
                    <a:pt x="32" y="958"/>
                    <a:pt x="55" y="1171"/>
                    <a:pt x="108" y="1415"/>
                  </a:cubicBezTo>
                  <a:cubicBezTo>
                    <a:pt x="161" y="1659"/>
                    <a:pt x="260" y="2029"/>
                    <a:pt x="335" y="2248"/>
                  </a:cubicBezTo>
                  <a:cubicBezTo>
                    <a:pt x="410" y="2467"/>
                    <a:pt x="481" y="2579"/>
                    <a:pt x="561" y="2732"/>
                  </a:cubicBezTo>
                  <a:cubicBezTo>
                    <a:pt x="641" y="2885"/>
                    <a:pt x="721" y="3033"/>
                    <a:pt x="813" y="3168"/>
                  </a:cubicBezTo>
                  <a:cubicBezTo>
                    <a:pt x="905" y="3303"/>
                    <a:pt x="1020" y="3439"/>
                    <a:pt x="1113" y="3541"/>
                  </a:cubicBezTo>
                  <a:cubicBezTo>
                    <a:pt x="1206" y="3643"/>
                    <a:pt x="1262" y="3693"/>
                    <a:pt x="1370" y="3780"/>
                  </a:cubicBezTo>
                  <a:cubicBezTo>
                    <a:pt x="1478" y="3867"/>
                    <a:pt x="1585" y="3940"/>
                    <a:pt x="1762" y="4062"/>
                  </a:cubicBezTo>
                  <a:cubicBezTo>
                    <a:pt x="1946" y="3933"/>
                    <a:pt x="2033" y="3874"/>
                    <a:pt x="2136" y="3786"/>
                  </a:cubicBezTo>
                  <a:cubicBezTo>
                    <a:pt x="2239" y="3698"/>
                    <a:pt x="2282" y="3656"/>
                    <a:pt x="2381" y="3535"/>
                  </a:cubicBezTo>
                  <a:cubicBezTo>
                    <a:pt x="2480" y="3414"/>
                    <a:pt x="2631" y="3212"/>
                    <a:pt x="2731" y="3057"/>
                  </a:cubicBezTo>
                  <a:cubicBezTo>
                    <a:pt x="2831" y="2902"/>
                    <a:pt x="2913" y="2746"/>
                    <a:pt x="2982" y="2604"/>
                  </a:cubicBezTo>
                  <a:cubicBezTo>
                    <a:pt x="3051" y="2462"/>
                    <a:pt x="3096" y="2352"/>
                    <a:pt x="3147" y="2205"/>
                  </a:cubicBezTo>
                  <a:cubicBezTo>
                    <a:pt x="3198" y="2058"/>
                    <a:pt x="3249" y="1878"/>
                    <a:pt x="3288" y="1721"/>
                  </a:cubicBezTo>
                  <a:cubicBezTo>
                    <a:pt x="3327" y="1564"/>
                    <a:pt x="3357" y="1402"/>
                    <a:pt x="3380" y="1262"/>
                  </a:cubicBezTo>
                  <a:cubicBezTo>
                    <a:pt x="3403" y="1122"/>
                    <a:pt x="3417" y="999"/>
                    <a:pt x="3429" y="882"/>
                  </a:cubicBezTo>
                  <a:cubicBezTo>
                    <a:pt x="3441" y="765"/>
                    <a:pt x="3453" y="704"/>
                    <a:pt x="3454" y="557"/>
                  </a:cubicBezTo>
                  <a:cubicBezTo>
                    <a:pt x="3455" y="410"/>
                    <a:pt x="3466" y="263"/>
                    <a:pt x="3435" y="0"/>
                  </a:cubicBezTo>
                  <a:cubicBezTo>
                    <a:pt x="2810" y="12"/>
                    <a:pt x="586" y="0"/>
                    <a:pt x="22" y="18"/>
                  </a:cubicBezTo>
                  <a:close/>
                </a:path>
              </a:pathLst>
            </a:custGeom>
            <a:gradFill rotWithShape="1">
              <a:gsLst>
                <a:gs pos="0">
                  <a:srgbClr val="A3D1E1"/>
                </a:gs>
                <a:gs pos="100000">
                  <a:srgbClr val="A3D1E1">
                    <a:gamma/>
                    <a:shade val="54118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76200" cap="flat" cmpd="sng">
              <a:solidFill>
                <a:srgbClr val="E398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54"/>
            <p:cNvSpPr>
              <a:spLocks noChangeAspect="1"/>
            </p:cNvSpPr>
            <p:nvPr/>
          </p:nvSpPr>
          <p:spPr bwMode="auto">
            <a:xfrm>
              <a:off x="2557463" y="957263"/>
              <a:ext cx="4106862" cy="93027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989" y="0"/>
                </a:cxn>
                <a:cxn ang="0">
                  <a:pos x="4020" y="496"/>
                </a:cxn>
                <a:cxn ang="0">
                  <a:pos x="0" y="496"/>
                </a:cxn>
                <a:cxn ang="0">
                  <a:pos x="37" y="0"/>
                </a:cxn>
              </a:cxnLst>
              <a:rect l="0" t="0" r="r" b="b"/>
              <a:pathLst>
                <a:path w="4020" h="496">
                  <a:moveTo>
                    <a:pt x="37" y="0"/>
                  </a:moveTo>
                  <a:lnTo>
                    <a:pt x="3989" y="0"/>
                  </a:lnTo>
                  <a:lnTo>
                    <a:pt x="4020" y="496"/>
                  </a:lnTo>
                  <a:lnTo>
                    <a:pt x="0" y="49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11E5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55"/>
            <p:cNvSpPr>
              <a:spLocks noChangeAspect="1" noChangeShapeType="1"/>
            </p:cNvSpPr>
            <p:nvPr/>
          </p:nvSpPr>
          <p:spPr bwMode="auto">
            <a:xfrm>
              <a:off x="2617788" y="1892300"/>
              <a:ext cx="3957637" cy="0"/>
            </a:xfrm>
            <a:prstGeom prst="line">
              <a:avLst/>
            </a:prstGeom>
            <a:noFill/>
            <a:ln w="76200">
              <a:solidFill>
                <a:srgbClr val="E3980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WordArt 56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625725" y="1038225"/>
              <a:ext cx="3997325" cy="7239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39803"/>
                  </a:solidFill>
                  <a:effectLst>
                    <a:outerShdw dist="35921" dir="2700000" algn="ctr" rotWithShape="0">
                      <a:srgbClr val="808080"/>
                    </a:outerShdw>
                  </a:effectLst>
                  <a:latin typeface="Arial Black"/>
                </a:rPr>
                <a:t>Statewide Travel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39803"/>
                  </a:solidFill>
                  <a:effectLst>
                    <a:outerShdw dist="35921" dir="2700000" algn="ctr" rotWithShape="0">
                      <a:srgbClr val="808080"/>
                    </a:outerShdw>
                  </a:effectLst>
                  <a:latin typeface="Arial Black"/>
                </a:rPr>
                <a:t>Demand Model</a:t>
              </a:r>
            </a:p>
          </p:txBody>
        </p:sp>
        <p:pic>
          <p:nvPicPr>
            <p:cNvPr id="41" name="Picture 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9325" y="2586038"/>
              <a:ext cx="2217738" cy="250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58" descr="gdot_log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6538" y="1790700"/>
              <a:ext cx="3519487" cy="889000"/>
            </a:xfrm>
            <a:prstGeom prst="rect">
              <a:avLst/>
            </a:prstGeom>
            <a:noFill/>
          </p:spPr>
        </p:pic>
        <p:sp>
          <p:nvSpPr>
            <p:cNvPr id="43" name="AutoShape 59"/>
            <p:cNvSpPr>
              <a:spLocks noChangeAspect="1" noChangeArrowheads="1"/>
            </p:cNvSpPr>
            <p:nvPr/>
          </p:nvSpPr>
          <p:spPr bwMode="auto">
            <a:xfrm>
              <a:off x="2327275" y="1843088"/>
              <a:ext cx="239713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60"/>
            <p:cNvSpPr>
              <a:spLocks noChangeAspect="1" noChangeArrowheads="1"/>
            </p:cNvSpPr>
            <p:nvPr/>
          </p:nvSpPr>
          <p:spPr bwMode="auto">
            <a:xfrm>
              <a:off x="2362200" y="223361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61"/>
            <p:cNvSpPr>
              <a:spLocks noChangeAspect="1" noChangeArrowheads="1"/>
            </p:cNvSpPr>
            <p:nvPr/>
          </p:nvSpPr>
          <p:spPr bwMode="auto">
            <a:xfrm>
              <a:off x="2433638" y="2625725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62"/>
            <p:cNvSpPr>
              <a:spLocks noChangeAspect="1" noChangeArrowheads="1"/>
            </p:cNvSpPr>
            <p:nvPr/>
          </p:nvSpPr>
          <p:spPr bwMode="auto">
            <a:xfrm>
              <a:off x="2524125" y="3016250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63"/>
            <p:cNvSpPr>
              <a:spLocks noChangeAspect="1" noChangeArrowheads="1"/>
            </p:cNvSpPr>
            <p:nvPr/>
          </p:nvSpPr>
          <p:spPr bwMode="auto">
            <a:xfrm>
              <a:off x="2636738" y="3397150"/>
              <a:ext cx="239712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64"/>
            <p:cNvSpPr>
              <a:spLocks noChangeAspect="1" noChangeArrowheads="1"/>
            </p:cNvSpPr>
            <p:nvPr/>
          </p:nvSpPr>
          <p:spPr bwMode="auto">
            <a:xfrm>
              <a:off x="2784375" y="3778050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65"/>
            <p:cNvSpPr>
              <a:spLocks noChangeAspect="1" noChangeArrowheads="1"/>
            </p:cNvSpPr>
            <p:nvPr/>
          </p:nvSpPr>
          <p:spPr bwMode="auto">
            <a:xfrm>
              <a:off x="2990850" y="418941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66"/>
            <p:cNvSpPr>
              <a:spLocks noChangeAspect="1" noChangeArrowheads="1"/>
            </p:cNvSpPr>
            <p:nvPr/>
          </p:nvSpPr>
          <p:spPr bwMode="auto">
            <a:xfrm>
              <a:off x="3203273" y="455106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67"/>
            <p:cNvSpPr>
              <a:spLocks noChangeAspect="1" noChangeArrowheads="1"/>
            </p:cNvSpPr>
            <p:nvPr/>
          </p:nvSpPr>
          <p:spPr bwMode="auto">
            <a:xfrm>
              <a:off x="3517700" y="4941588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68"/>
            <p:cNvSpPr>
              <a:spLocks noChangeAspect="1" noChangeArrowheads="1"/>
            </p:cNvSpPr>
            <p:nvPr/>
          </p:nvSpPr>
          <p:spPr bwMode="auto">
            <a:xfrm>
              <a:off x="3906238" y="531286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69"/>
            <p:cNvSpPr>
              <a:spLocks noChangeAspect="1" noChangeArrowheads="1"/>
            </p:cNvSpPr>
            <p:nvPr/>
          </p:nvSpPr>
          <p:spPr bwMode="auto">
            <a:xfrm>
              <a:off x="4490938" y="5695750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4" name="Group 54"/>
            <p:cNvGrpSpPr/>
            <p:nvPr/>
          </p:nvGrpSpPr>
          <p:grpSpPr>
            <a:xfrm flipH="1">
              <a:off x="5049621" y="1851110"/>
              <a:ext cx="1820263" cy="3698375"/>
              <a:chOff x="2479675" y="1995488"/>
              <a:chExt cx="1820263" cy="3698375"/>
            </a:xfrm>
          </p:grpSpPr>
          <p:sp>
            <p:nvSpPr>
              <p:cNvPr id="55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2479675" y="1995488"/>
                <a:ext cx="239713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AutoShape 60"/>
              <p:cNvSpPr>
                <a:spLocks noChangeAspect="1" noChangeArrowheads="1"/>
              </p:cNvSpPr>
              <p:nvPr/>
            </p:nvSpPr>
            <p:spPr bwMode="auto">
              <a:xfrm>
                <a:off x="2514600" y="238601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61"/>
              <p:cNvSpPr>
                <a:spLocks noChangeAspect="1" noChangeArrowheads="1"/>
              </p:cNvSpPr>
              <p:nvPr/>
            </p:nvSpPr>
            <p:spPr bwMode="auto">
              <a:xfrm>
                <a:off x="2586038" y="2778125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676525" y="3168650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63"/>
              <p:cNvSpPr>
                <a:spLocks noChangeAspect="1" noChangeArrowheads="1"/>
              </p:cNvSpPr>
              <p:nvPr/>
            </p:nvSpPr>
            <p:spPr bwMode="auto">
              <a:xfrm>
                <a:off x="2789138" y="3549550"/>
                <a:ext cx="239712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2936775" y="3930450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3143250" y="434181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66"/>
              <p:cNvSpPr>
                <a:spLocks noChangeAspect="1" noChangeArrowheads="1"/>
              </p:cNvSpPr>
              <p:nvPr/>
            </p:nvSpPr>
            <p:spPr bwMode="auto">
              <a:xfrm>
                <a:off x="3355673" y="470346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3670100" y="5093988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4058638" y="546526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28600" y="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n w="15875" cap="rnd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Georgia Department of Transportation</a:t>
            </a:r>
          </a:p>
          <a:p>
            <a:pPr algn="ctr"/>
            <a:r>
              <a:rPr lang="en-US" sz="3600" b="1" i="1" dirty="0" smtClean="0">
                <a:ln w="15875" cap="rnd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Statewide Travel Demand 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27144" y="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Statewide Model Structure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1752600" y="762000"/>
            <a:ext cx="6096000" cy="5350397"/>
            <a:chOff x="1752600" y="1752600"/>
            <a:chExt cx="4800600" cy="4648200"/>
          </a:xfrm>
        </p:grpSpPr>
        <p:sp>
          <p:nvSpPr>
            <p:cNvPr id="5" name="Rounded Rectangle 4"/>
            <p:cNvSpPr/>
            <p:nvPr/>
          </p:nvSpPr>
          <p:spPr>
            <a:xfrm>
              <a:off x="2286000" y="24384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Freight Generation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286000" y="30480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Freight Distribution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86000" y="36576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Freight Mode Choice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0600" y="24384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Trip Generation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800600" y="30480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Trip Distribution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800600" y="36576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Trip Mode Choice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543300" y="4572000"/>
              <a:ext cx="12192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Highway Assignment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29000" y="5257800"/>
              <a:ext cx="14478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Mode Feedback Check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429000" y="5943600"/>
              <a:ext cx="1524000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Public Transport Assignment</a:t>
              </a:r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Arrow Connector 13"/>
            <p:cNvCxnSpPr>
              <a:stCxn id="5" idx="2"/>
              <a:endCxn id="6" idx="0"/>
            </p:cNvCxnSpPr>
            <p:nvPr/>
          </p:nvCxnSpPr>
          <p:spPr>
            <a:xfrm rot="5400000">
              <a:off x="2819400" y="2971800"/>
              <a:ext cx="1524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820194" y="3580606"/>
              <a:ext cx="1524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5334794" y="2971006"/>
              <a:ext cx="1524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5334794" y="3580606"/>
              <a:ext cx="1524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7" idx="2"/>
              <a:endCxn id="11" idx="0"/>
            </p:cNvCxnSpPr>
            <p:nvPr/>
          </p:nvCxnSpPr>
          <p:spPr>
            <a:xfrm rot="16200000" flipH="1">
              <a:off x="3295650" y="3714750"/>
              <a:ext cx="457200" cy="125730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0" idx="2"/>
              <a:endCxn id="11" idx="0"/>
            </p:cNvCxnSpPr>
            <p:nvPr/>
          </p:nvCxnSpPr>
          <p:spPr>
            <a:xfrm rot="5400000">
              <a:off x="4552950" y="3714750"/>
              <a:ext cx="457200" cy="125730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4038600" y="5143500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4038600" y="5828506"/>
              <a:ext cx="2286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2" idx="3"/>
              <a:endCxn id="8" idx="3"/>
            </p:cNvCxnSpPr>
            <p:nvPr/>
          </p:nvCxnSpPr>
          <p:spPr>
            <a:xfrm flipV="1">
              <a:off x="4876800" y="2667000"/>
              <a:ext cx="1143000" cy="2819400"/>
            </a:xfrm>
            <a:prstGeom prst="bentConnector3">
              <a:avLst>
                <a:gd name="adj1" fmla="val 120000"/>
              </a:avLst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752600" y="2209800"/>
              <a:ext cx="2209800" cy="228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43400" y="2209800"/>
              <a:ext cx="2209800" cy="228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33600" y="1752600"/>
              <a:ext cx="1524000" cy="333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Freight Model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5800" y="1752600"/>
              <a:ext cx="1905000" cy="333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Passenger Model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Franklin Gothic Demi Cond" pitchFamily="34" charset="0"/>
                <a:ea typeface="+mn-ea"/>
                <a:cs typeface="+mn-cs"/>
              </a:rPr>
              <a:t>Passenger Model</a:t>
            </a:r>
            <a:endParaRPr kumimoji="0" lang="en-US" sz="5400" b="1" i="1" u="none" strike="noStrike" kern="1200" cap="none" spc="0" normalizeH="0" baseline="0" noProof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219200"/>
            <a:ext cx="8379106" cy="53590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Traditional 4-step model, independent of freight model except during highway traffic assignment process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Added Mode Choice for general travel movements – use  with Caution</a:t>
            </a:r>
            <a:r>
              <a:rPr kumimoji="0" lang="en-US" sz="3300" b="1" i="1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more for general trends and not specific numbers</a:t>
            </a:r>
            <a:endParaRPr kumimoji="0" lang="en-US" sz="3300" b="1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Air  (only direct flights&gt;100 miles within Georgia)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 (Inter-city only &amp; &gt; 50 miles long)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7578" r="56875" b="7422"/>
          <a:stretch>
            <a:fillRect/>
          </a:stretch>
        </p:blipFill>
        <p:spPr bwMode="auto">
          <a:xfrm>
            <a:off x="1138236" y="838200"/>
            <a:ext cx="77771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4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Franklin Gothic Demi Cond" pitchFamily="34" charset="0"/>
                <a:ea typeface="+mn-ea"/>
                <a:cs typeface="+mn-cs"/>
              </a:rPr>
              <a:t>Highway Network Variables</a:t>
            </a:r>
            <a:endParaRPr kumimoji="0" lang="en-US" sz="5400" b="1" i="1" u="none" strike="noStrike" kern="1200" cap="none" spc="0" normalizeH="0" baseline="0" noProof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0800000" flipV="1">
            <a:off x="5257800" y="2819400"/>
            <a:ext cx="1524000" cy="838200"/>
          </a:xfrm>
          <a:prstGeom prst="straightConnector1">
            <a:avLst/>
          </a:prstGeom>
          <a:ln w="698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Franklin Gothic Demi Cond" pitchFamily="34" charset="0"/>
                <a:ea typeface="+mn-ea"/>
                <a:cs typeface="+mn-cs"/>
              </a:rPr>
              <a:t>Model Outputs</a:t>
            </a:r>
            <a:endParaRPr kumimoji="0" lang="en-US" sz="5400" b="1" i="1" u="none" strike="noStrike" kern="1200" cap="none" spc="0" normalizeH="0" baseline="0" noProof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64894" y="990600"/>
            <a:ext cx="8379106" cy="535907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 Trips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Vehicle Trips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Passenger Car 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Commercial Truck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Heavy Duty Truck (Freight)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Annual Rail Tonnage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Traffic Volumes by Link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Total Volumes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Passenger  &amp; Commercial Vehicle Volumes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Heavy Duty (Freight) Volume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Congested Time and Speed</a:t>
            </a:r>
          </a:p>
          <a:p>
            <a:pPr marL="800100" lvl="1" indent="-34290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6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VMT and VHT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7578" r="56875" b="7422"/>
          <a:stretch>
            <a:fillRect/>
          </a:stretch>
        </p:blipFill>
        <p:spPr bwMode="auto">
          <a:xfrm>
            <a:off x="1138236" y="838200"/>
            <a:ext cx="77771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8594" t="20703" r="59687" b="8984"/>
          <a:stretch>
            <a:fillRect/>
          </a:stretch>
        </p:blipFill>
        <p:spPr bwMode="auto">
          <a:xfrm>
            <a:off x="1676400" y="914400"/>
            <a:ext cx="2171747" cy="521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Franklin Gothic Demi Cond" pitchFamily="34" charset="0"/>
                <a:ea typeface="+mn-ea"/>
                <a:cs typeface="+mn-cs"/>
              </a:rPr>
              <a:t>Highway Network  Output Variables</a:t>
            </a:r>
            <a:endParaRPr kumimoji="0" lang="en-US" sz="4000" b="1" i="1" u="none" strike="noStrike" kern="1200" cap="none" spc="0" normalizeH="0" baseline="0" noProof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5257800" y="2819400"/>
            <a:ext cx="1524000" cy="838200"/>
          </a:xfrm>
          <a:prstGeom prst="straightConnector1">
            <a:avLst/>
          </a:prstGeom>
          <a:ln w="698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86600" y="457200"/>
            <a:ext cx="16764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/>
                </a:solidFill>
                <a:latin typeface="Franklin Gothic Demi Cond" pitchFamily="34" charset="0"/>
              </a:rPr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381000"/>
            <a:ext cx="16764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/>
                </a:solidFill>
                <a:latin typeface="Franklin Gothic Demi Cond" pitchFamily="34" charset="0"/>
              </a:rPr>
              <a:t>Output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27144" y="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 Cond" pitchFamily="34" charset="0"/>
              </a:rPr>
              <a:t>To Run the Statewide Model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00" y="1371600"/>
            <a:ext cx="768559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Need Cube Software License</a:t>
            </a:r>
          </a:p>
          <a:p>
            <a:pPr marL="687388" lvl="2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Run in Application Manager Mode</a:t>
            </a:r>
          </a:p>
          <a:p>
            <a:pPr marL="687388" lvl="2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Scenario Manager</a:t>
            </a:r>
          </a:p>
          <a:p>
            <a:pPr marL="687388" lvl="2" indent="-230188">
              <a:buSzPct val="115000"/>
              <a:buFont typeface="Arial" pitchFamily="34" charset="0"/>
              <a:buChar char="•"/>
            </a:pPr>
            <a:endParaRPr lang="en-US" sz="3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285"/>
            <a:ext cx="8610600" cy="627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27144" y="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 Cond" pitchFamily="34" charset="0"/>
              </a:rPr>
              <a:t>Model </a:t>
            </a:r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 Cond" pitchFamily="34" charset="0"/>
              </a:rPr>
              <a:t>Capabilities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00" y="1371600"/>
            <a:ext cx="76855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Has ability to customize for Corridor and Sub-area Studies </a:t>
            </a:r>
          </a:p>
          <a:p>
            <a:pPr marL="687388" lvl="2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 add additional TAZs</a:t>
            </a:r>
          </a:p>
          <a:p>
            <a:pPr marL="687388" lvl="2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Will need to create socio-economic data for these new TAZs and update existing as necessary</a:t>
            </a:r>
          </a:p>
          <a:p>
            <a:pPr marL="687388" lvl="2" indent="-230188">
              <a:spcAft>
                <a:spcPts val="600"/>
              </a:spcAft>
              <a:buSzPct val="115000"/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Update highway network</a:t>
            </a:r>
          </a:p>
          <a:p>
            <a:pPr marL="687388" lvl="2" indent="-230188">
              <a:buSzPct val="115000"/>
              <a:buFont typeface="Arial" pitchFamily="34" charset="0"/>
              <a:buChar char="•"/>
            </a:pPr>
            <a:endParaRPr lang="en-US" sz="3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27144" y="0"/>
            <a:ext cx="77168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Purpose of the Statewide Model</a:t>
            </a:r>
            <a:endParaRPr lang="en-US" sz="48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" y="1371600"/>
            <a:ext cx="8763000" cy="48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30188">
              <a:lnSpc>
                <a:spcPct val="15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Intercity Person, Passenger Car and Truck Travel Patterns</a:t>
            </a:r>
          </a:p>
          <a:p>
            <a:pPr lvl="0" indent="-230188">
              <a:lnSpc>
                <a:spcPct val="15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Daily Highway Volumes on State Highways and Interstates</a:t>
            </a:r>
          </a:p>
          <a:p>
            <a:pPr lvl="1" indent="-230188">
              <a:lnSpc>
                <a:spcPct val="90000"/>
              </a:lnSpc>
              <a:buSzPct val="115000"/>
            </a:pPr>
            <a:endParaRPr lang="en-US" sz="2200" i="1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230188" indent="-230188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Ability to Evaluate Major Changes in Land Use and Economic Policies on Person, Truck and Goods Movements</a:t>
            </a:r>
          </a:p>
          <a:p>
            <a:pPr marL="230188" indent="-230188">
              <a:buSzPct val="115000"/>
            </a:pPr>
            <a:endParaRPr lang="en-US" sz="2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0188" indent="-230188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Ability to Evaluate Major Highway and Interstate Improvements </a:t>
            </a:r>
            <a:r>
              <a:rPr lang="en-US" sz="2200" b="1" i="1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outside</a:t>
            </a: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of MPO areas</a:t>
            </a:r>
          </a:p>
          <a:p>
            <a:pPr marL="230188" indent="-230188">
              <a:buSzPct val="115000"/>
            </a:pPr>
            <a:endParaRPr lang="en-US" sz="2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230188">
              <a:lnSpc>
                <a:spcPct val="15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Provide General Intercity Intermodal Freight Movements </a:t>
            </a:r>
            <a:endParaRPr lang="en-US" sz="2200" i="1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lvl="1" indent="-230188">
              <a:lnSpc>
                <a:spcPct val="90000"/>
              </a:lnSpc>
              <a:buSzPct val="115000"/>
            </a:pPr>
            <a:endParaRPr lang="en-US" sz="2200" i="1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230188" lvl="1" indent="-230188">
              <a:lnSpc>
                <a:spcPct val="9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Evaluate Shift of Freight Traffic between Highway and Rail</a:t>
            </a:r>
          </a:p>
          <a:p>
            <a:pPr marL="230188" lvl="1" indent="-230188">
              <a:lnSpc>
                <a:spcPct val="90000"/>
              </a:lnSpc>
              <a:buSzPct val="115000"/>
              <a:buFont typeface="Arial" pitchFamily="34" charset="0"/>
              <a:buChar char="•"/>
            </a:pPr>
            <a:endParaRPr lang="en-US" sz="2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143000" y="22860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Current  Activities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" y="1295400"/>
            <a:ext cx="76855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 indent="-230188"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Model was built for 2006 Conditions</a:t>
            </a:r>
          </a:p>
          <a:p>
            <a:pPr marL="230188" lvl="1" indent="-230188">
              <a:buSzPct val="115000"/>
              <a:buFont typeface="Arial" pitchFamily="34" charset="0"/>
              <a:buChar char="•"/>
            </a:pPr>
            <a:endParaRPr lang="en-US" sz="3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0188" lvl="1" indent="-230188"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Update Base Year to 2010 Conditions</a:t>
            </a:r>
          </a:p>
          <a:p>
            <a:pPr marL="687388" lvl="2" indent="-230188"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Update Highway Network</a:t>
            </a:r>
          </a:p>
          <a:p>
            <a:pPr marL="687388" lvl="2" indent="-230188"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Update Socio-Economic Data</a:t>
            </a:r>
          </a:p>
          <a:p>
            <a:pPr marL="230188" lvl="1" indent="-230188" algn="just">
              <a:buSzPct val="115000"/>
            </a:pPr>
            <a:endParaRPr lang="en-US" sz="32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0188" lvl="1" indent="-230188" algn="just">
              <a:buSzPct val="115000"/>
              <a:buFont typeface="Arial" pitchFamily="34" charset="0"/>
              <a:buChar char="•"/>
            </a:pP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Develop Procedure to </a:t>
            </a:r>
            <a:r>
              <a:rPr lang="en-US" sz="3200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</a:t>
            </a: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-aggregate future REMI socio-economic data at the region level to statewide TAZs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473"/>
            <a:ext cx="8229600" cy="923330"/>
          </a:xfr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  <a:ea typeface="+mn-ea"/>
                <a:cs typeface="+mn-cs"/>
              </a:rPr>
              <a:t>For </a:t>
            </a:r>
            <a:r>
              <a:rPr lang="en-US" sz="5400" b="1" i="1" dirty="0" err="1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  <a:ea typeface="+mn-ea"/>
                <a:cs typeface="+mn-cs"/>
              </a:rPr>
              <a:t>More</a:t>
            </a:r>
            <a:r>
              <a:rPr lang="en-US" sz="5400" b="1" i="1" dirty="0" err="1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  <a:ea typeface="+mn-ea"/>
                <a:cs typeface="+mn-cs"/>
              </a:rPr>
              <a:t>Information</a:t>
            </a:r>
            <a:endParaRPr lang="en-US" sz="5400" b="1" i="1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  <a:ea typeface="+mn-ea"/>
              <a:cs typeface="+mn-cs"/>
            </a:endParaRPr>
          </a:p>
        </p:txBody>
      </p:sp>
      <p:grpSp>
        <p:nvGrpSpPr>
          <p:cNvPr id="36" name="Group 55"/>
          <p:cNvGrpSpPr>
            <a:grpSpLocks noChangeAspect="1"/>
          </p:cNvGrpSpPr>
          <p:nvPr/>
        </p:nvGrpSpPr>
        <p:grpSpPr>
          <a:xfrm>
            <a:off x="2971800" y="1295400"/>
            <a:ext cx="3036257" cy="3270594"/>
            <a:chOff x="2219325" y="911225"/>
            <a:chExt cx="4772025" cy="5140325"/>
          </a:xfrm>
        </p:grpSpPr>
        <p:sp>
          <p:nvSpPr>
            <p:cNvPr id="37" name="Freeform 49"/>
            <p:cNvSpPr>
              <a:spLocks noChangeAspect="1"/>
            </p:cNvSpPr>
            <p:nvPr/>
          </p:nvSpPr>
          <p:spPr bwMode="auto">
            <a:xfrm>
              <a:off x="2219325" y="911225"/>
              <a:ext cx="4772025" cy="5140325"/>
            </a:xfrm>
            <a:custGeom>
              <a:avLst/>
              <a:gdLst/>
              <a:ahLst/>
              <a:cxnLst>
                <a:cxn ang="0">
                  <a:pos x="26" y="7"/>
                </a:cxn>
                <a:cxn ang="0">
                  <a:pos x="5" y="617"/>
                </a:cxn>
                <a:cxn ang="0">
                  <a:pos x="54" y="1229"/>
                </a:cxn>
                <a:cxn ang="0">
                  <a:pos x="201" y="1918"/>
                </a:cxn>
                <a:cxn ang="0">
                  <a:pos x="377" y="2459"/>
                </a:cxn>
                <a:cxn ang="0">
                  <a:pos x="644" y="3006"/>
                </a:cxn>
                <a:cxn ang="0">
                  <a:pos x="1030" y="3561"/>
                </a:cxn>
                <a:cxn ang="0">
                  <a:pos x="1389" y="3913"/>
                </a:cxn>
                <a:cxn ang="0">
                  <a:pos x="1691" y="4144"/>
                </a:cxn>
                <a:cxn ang="0">
                  <a:pos x="2014" y="4313"/>
                </a:cxn>
                <a:cxn ang="0">
                  <a:pos x="2344" y="4144"/>
                </a:cxn>
                <a:cxn ang="0">
                  <a:pos x="2611" y="3941"/>
                </a:cxn>
                <a:cxn ang="0">
                  <a:pos x="3011" y="3540"/>
                </a:cxn>
                <a:cxn ang="0">
                  <a:pos x="3419" y="2936"/>
                </a:cxn>
                <a:cxn ang="0">
                  <a:pos x="3686" y="2339"/>
                </a:cxn>
                <a:cxn ang="0">
                  <a:pos x="3854" y="1784"/>
                </a:cxn>
                <a:cxn ang="0">
                  <a:pos x="3938" y="1349"/>
                </a:cxn>
                <a:cxn ang="0">
                  <a:pos x="3988" y="829"/>
                </a:cxn>
                <a:cxn ang="0">
                  <a:pos x="4002" y="414"/>
                </a:cxn>
                <a:cxn ang="0">
                  <a:pos x="3974" y="7"/>
                </a:cxn>
                <a:cxn ang="0">
                  <a:pos x="26" y="7"/>
                </a:cxn>
              </a:cxnLst>
              <a:rect l="0" t="0" r="r" b="b"/>
              <a:pathLst>
                <a:path w="4004" h="4313">
                  <a:moveTo>
                    <a:pt x="26" y="7"/>
                  </a:moveTo>
                  <a:cubicBezTo>
                    <a:pt x="12" y="308"/>
                    <a:pt x="0" y="413"/>
                    <a:pt x="5" y="617"/>
                  </a:cubicBezTo>
                  <a:cubicBezTo>
                    <a:pt x="10" y="821"/>
                    <a:pt x="21" y="1012"/>
                    <a:pt x="54" y="1229"/>
                  </a:cubicBezTo>
                  <a:cubicBezTo>
                    <a:pt x="87" y="1446"/>
                    <a:pt x="147" y="1713"/>
                    <a:pt x="201" y="1918"/>
                  </a:cubicBezTo>
                  <a:cubicBezTo>
                    <a:pt x="255" y="2123"/>
                    <a:pt x="303" y="2278"/>
                    <a:pt x="377" y="2459"/>
                  </a:cubicBezTo>
                  <a:cubicBezTo>
                    <a:pt x="451" y="2640"/>
                    <a:pt x="535" y="2822"/>
                    <a:pt x="644" y="3006"/>
                  </a:cubicBezTo>
                  <a:cubicBezTo>
                    <a:pt x="753" y="3190"/>
                    <a:pt x="906" y="3410"/>
                    <a:pt x="1030" y="3561"/>
                  </a:cubicBezTo>
                  <a:cubicBezTo>
                    <a:pt x="1154" y="3712"/>
                    <a:pt x="1279" y="3816"/>
                    <a:pt x="1389" y="3913"/>
                  </a:cubicBezTo>
                  <a:cubicBezTo>
                    <a:pt x="1499" y="4010"/>
                    <a:pt x="1587" y="4077"/>
                    <a:pt x="1691" y="4144"/>
                  </a:cubicBezTo>
                  <a:cubicBezTo>
                    <a:pt x="1795" y="4211"/>
                    <a:pt x="1810" y="4222"/>
                    <a:pt x="2014" y="4313"/>
                  </a:cubicBezTo>
                  <a:cubicBezTo>
                    <a:pt x="2210" y="4236"/>
                    <a:pt x="2245" y="4206"/>
                    <a:pt x="2344" y="4144"/>
                  </a:cubicBezTo>
                  <a:cubicBezTo>
                    <a:pt x="2443" y="4082"/>
                    <a:pt x="2500" y="4042"/>
                    <a:pt x="2611" y="3941"/>
                  </a:cubicBezTo>
                  <a:cubicBezTo>
                    <a:pt x="2722" y="3840"/>
                    <a:pt x="2876" y="3707"/>
                    <a:pt x="3011" y="3540"/>
                  </a:cubicBezTo>
                  <a:cubicBezTo>
                    <a:pt x="3146" y="3373"/>
                    <a:pt x="3307" y="3136"/>
                    <a:pt x="3419" y="2936"/>
                  </a:cubicBezTo>
                  <a:cubicBezTo>
                    <a:pt x="3531" y="2736"/>
                    <a:pt x="3614" y="2531"/>
                    <a:pt x="3686" y="2339"/>
                  </a:cubicBezTo>
                  <a:cubicBezTo>
                    <a:pt x="3758" y="2147"/>
                    <a:pt x="3812" y="1949"/>
                    <a:pt x="3854" y="1784"/>
                  </a:cubicBezTo>
                  <a:cubicBezTo>
                    <a:pt x="3896" y="1619"/>
                    <a:pt x="3916" y="1508"/>
                    <a:pt x="3938" y="1349"/>
                  </a:cubicBezTo>
                  <a:cubicBezTo>
                    <a:pt x="3960" y="1190"/>
                    <a:pt x="3977" y="985"/>
                    <a:pt x="3988" y="829"/>
                  </a:cubicBezTo>
                  <a:cubicBezTo>
                    <a:pt x="3999" y="673"/>
                    <a:pt x="4004" y="551"/>
                    <a:pt x="4002" y="414"/>
                  </a:cubicBezTo>
                  <a:cubicBezTo>
                    <a:pt x="4000" y="277"/>
                    <a:pt x="4002" y="204"/>
                    <a:pt x="3974" y="7"/>
                  </a:cubicBezTo>
                  <a:cubicBezTo>
                    <a:pt x="3250" y="0"/>
                    <a:pt x="686" y="7"/>
                    <a:pt x="26" y="7"/>
                  </a:cubicBezTo>
                  <a:close/>
                </a:path>
              </a:pathLst>
            </a:custGeom>
            <a:solidFill>
              <a:srgbClr val="011E5F"/>
            </a:solidFill>
            <a:ln w="76200" cap="flat" cmpd="sng">
              <a:solidFill>
                <a:srgbClr val="E39803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52"/>
            <p:cNvSpPr>
              <a:spLocks noChangeAspect="1"/>
            </p:cNvSpPr>
            <p:nvPr/>
          </p:nvSpPr>
          <p:spPr bwMode="auto">
            <a:xfrm>
              <a:off x="2630488" y="1062038"/>
              <a:ext cx="3940175" cy="4584700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10" y="373"/>
                </a:cxn>
                <a:cxn ang="0">
                  <a:pos x="16" y="784"/>
                </a:cxn>
                <a:cxn ang="0">
                  <a:pos x="108" y="1415"/>
                </a:cxn>
                <a:cxn ang="0">
                  <a:pos x="335" y="2248"/>
                </a:cxn>
                <a:cxn ang="0">
                  <a:pos x="561" y="2732"/>
                </a:cxn>
                <a:cxn ang="0">
                  <a:pos x="813" y="3168"/>
                </a:cxn>
                <a:cxn ang="0">
                  <a:pos x="1113" y="3541"/>
                </a:cxn>
                <a:cxn ang="0">
                  <a:pos x="1370" y="3780"/>
                </a:cxn>
                <a:cxn ang="0">
                  <a:pos x="1762" y="4062"/>
                </a:cxn>
                <a:cxn ang="0">
                  <a:pos x="2136" y="3786"/>
                </a:cxn>
                <a:cxn ang="0">
                  <a:pos x="2381" y="3535"/>
                </a:cxn>
                <a:cxn ang="0">
                  <a:pos x="2731" y="3057"/>
                </a:cxn>
                <a:cxn ang="0">
                  <a:pos x="2982" y="2604"/>
                </a:cxn>
                <a:cxn ang="0">
                  <a:pos x="3147" y="2205"/>
                </a:cxn>
                <a:cxn ang="0">
                  <a:pos x="3288" y="1721"/>
                </a:cxn>
                <a:cxn ang="0">
                  <a:pos x="3380" y="1262"/>
                </a:cxn>
                <a:cxn ang="0">
                  <a:pos x="3429" y="882"/>
                </a:cxn>
                <a:cxn ang="0">
                  <a:pos x="3454" y="557"/>
                </a:cxn>
                <a:cxn ang="0">
                  <a:pos x="3435" y="0"/>
                </a:cxn>
                <a:cxn ang="0">
                  <a:pos x="22" y="18"/>
                </a:cxn>
              </a:cxnLst>
              <a:rect l="0" t="0" r="r" b="b"/>
              <a:pathLst>
                <a:path w="3466" h="4062">
                  <a:moveTo>
                    <a:pt x="22" y="18"/>
                  </a:moveTo>
                  <a:cubicBezTo>
                    <a:pt x="10" y="220"/>
                    <a:pt x="11" y="245"/>
                    <a:pt x="10" y="373"/>
                  </a:cubicBezTo>
                  <a:cubicBezTo>
                    <a:pt x="9" y="501"/>
                    <a:pt x="0" y="610"/>
                    <a:pt x="16" y="784"/>
                  </a:cubicBezTo>
                  <a:cubicBezTo>
                    <a:pt x="32" y="958"/>
                    <a:pt x="55" y="1171"/>
                    <a:pt x="108" y="1415"/>
                  </a:cubicBezTo>
                  <a:cubicBezTo>
                    <a:pt x="161" y="1659"/>
                    <a:pt x="260" y="2029"/>
                    <a:pt x="335" y="2248"/>
                  </a:cubicBezTo>
                  <a:cubicBezTo>
                    <a:pt x="410" y="2467"/>
                    <a:pt x="481" y="2579"/>
                    <a:pt x="561" y="2732"/>
                  </a:cubicBezTo>
                  <a:cubicBezTo>
                    <a:pt x="641" y="2885"/>
                    <a:pt x="721" y="3033"/>
                    <a:pt x="813" y="3168"/>
                  </a:cubicBezTo>
                  <a:cubicBezTo>
                    <a:pt x="905" y="3303"/>
                    <a:pt x="1020" y="3439"/>
                    <a:pt x="1113" y="3541"/>
                  </a:cubicBezTo>
                  <a:cubicBezTo>
                    <a:pt x="1206" y="3643"/>
                    <a:pt x="1262" y="3693"/>
                    <a:pt x="1370" y="3780"/>
                  </a:cubicBezTo>
                  <a:cubicBezTo>
                    <a:pt x="1478" y="3867"/>
                    <a:pt x="1585" y="3940"/>
                    <a:pt x="1762" y="4062"/>
                  </a:cubicBezTo>
                  <a:cubicBezTo>
                    <a:pt x="1946" y="3933"/>
                    <a:pt x="2033" y="3874"/>
                    <a:pt x="2136" y="3786"/>
                  </a:cubicBezTo>
                  <a:cubicBezTo>
                    <a:pt x="2239" y="3698"/>
                    <a:pt x="2282" y="3656"/>
                    <a:pt x="2381" y="3535"/>
                  </a:cubicBezTo>
                  <a:cubicBezTo>
                    <a:pt x="2480" y="3414"/>
                    <a:pt x="2631" y="3212"/>
                    <a:pt x="2731" y="3057"/>
                  </a:cubicBezTo>
                  <a:cubicBezTo>
                    <a:pt x="2831" y="2902"/>
                    <a:pt x="2913" y="2746"/>
                    <a:pt x="2982" y="2604"/>
                  </a:cubicBezTo>
                  <a:cubicBezTo>
                    <a:pt x="3051" y="2462"/>
                    <a:pt x="3096" y="2352"/>
                    <a:pt x="3147" y="2205"/>
                  </a:cubicBezTo>
                  <a:cubicBezTo>
                    <a:pt x="3198" y="2058"/>
                    <a:pt x="3249" y="1878"/>
                    <a:pt x="3288" y="1721"/>
                  </a:cubicBezTo>
                  <a:cubicBezTo>
                    <a:pt x="3327" y="1564"/>
                    <a:pt x="3357" y="1402"/>
                    <a:pt x="3380" y="1262"/>
                  </a:cubicBezTo>
                  <a:cubicBezTo>
                    <a:pt x="3403" y="1122"/>
                    <a:pt x="3417" y="999"/>
                    <a:pt x="3429" y="882"/>
                  </a:cubicBezTo>
                  <a:cubicBezTo>
                    <a:pt x="3441" y="765"/>
                    <a:pt x="3453" y="704"/>
                    <a:pt x="3454" y="557"/>
                  </a:cubicBezTo>
                  <a:cubicBezTo>
                    <a:pt x="3455" y="410"/>
                    <a:pt x="3466" y="263"/>
                    <a:pt x="3435" y="0"/>
                  </a:cubicBezTo>
                  <a:cubicBezTo>
                    <a:pt x="2810" y="12"/>
                    <a:pt x="586" y="0"/>
                    <a:pt x="22" y="18"/>
                  </a:cubicBezTo>
                  <a:close/>
                </a:path>
              </a:pathLst>
            </a:custGeom>
            <a:gradFill rotWithShape="1">
              <a:gsLst>
                <a:gs pos="0">
                  <a:srgbClr val="A3D1E1"/>
                </a:gs>
                <a:gs pos="100000">
                  <a:srgbClr val="A3D1E1">
                    <a:gamma/>
                    <a:shade val="54118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76200" cap="flat" cmpd="sng">
              <a:solidFill>
                <a:srgbClr val="E398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54"/>
            <p:cNvSpPr>
              <a:spLocks noChangeAspect="1"/>
            </p:cNvSpPr>
            <p:nvPr/>
          </p:nvSpPr>
          <p:spPr bwMode="auto">
            <a:xfrm>
              <a:off x="2557463" y="957263"/>
              <a:ext cx="4106862" cy="93027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989" y="0"/>
                </a:cxn>
                <a:cxn ang="0">
                  <a:pos x="4020" y="496"/>
                </a:cxn>
                <a:cxn ang="0">
                  <a:pos x="0" y="496"/>
                </a:cxn>
                <a:cxn ang="0">
                  <a:pos x="37" y="0"/>
                </a:cxn>
              </a:cxnLst>
              <a:rect l="0" t="0" r="r" b="b"/>
              <a:pathLst>
                <a:path w="4020" h="496">
                  <a:moveTo>
                    <a:pt x="37" y="0"/>
                  </a:moveTo>
                  <a:lnTo>
                    <a:pt x="3989" y="0"/>
                  </a:lnTo>
                  <a:lnTo>
                    <a:pt x="4020" y="496"/>
                  </a:lnTo>
                  <a:lnTo>
                    <a:pt x="0" y="49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11E5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55"/>
            <p:cNvSpPr>
              <a:spLocks noChangeAspect="1" noChangeShapeType="1"/>
            </p:cNvSpPr>
            <p:nvPr/>
          </p:nvSpPr>
          <p:spPr bwMode="auto">
            <a:xfrm>
              <a:off x="2617788" y="1892300"/>
              <a:ext cx="3957637" cy="0"/>
            </a:xfrm>
            <a:prstGeom prst="line">
              <a:avLst/>
            </a:prstGeom>
            <a:noFill/>
            <a:ln w="76200">
              <a:solidFill>
                <a:srgbClr val="E3980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WordArt 56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2625725" y="1038225"/>
              <a:ext cx="3997325" cy="7239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39803"/>
                  </a:solidFill>
                  <a:effectLst>
                    <a:outerShdw dist="35921" dir="2700000" algn="ctr" rotWithShape="0">
                      <a:srgbClr val="808080"/>
                    </a:outerShdw>
                  </a:effectLst>
                  <a:latin typeface="Arial Black"/>
                </a:rPr>
                <a:t>Statewide Travel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39803"/>
                  </a:solidFill>
                  <a:effectLst>
                    <a:outerShdw dist="35921" dir="2700000" algn="ctr" rotWithShape="0">
                      <a:srgbClr val="808080"/>
                    </a:outerShdw>
                  </a:effectLst>
                  <a:latin typeface="Arial Black"/>
                </a:rPr>
                <a:t>Demand Model</a:t>
              </a:r>
            </a:p>
          </p:txBody>
        </p:sp>
        <p:pic>
          <p:nvPicPr>
            <p:cNvPr id="42" name="Picture 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6356" y="2586038"/>
              <a:ext cx="2217738" cy="250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58" descr="gdot_log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6538" y="1836998"/>
              <a:ext cx="3519487" cy="889000"/>
            </a:xfrm>
            <a:prstGeom prst="rect">
              <a:avLst/>
            </a:prstGeom>
            <a:noFill/>
          </p:spPr>
        </p:pic>
        <p:sp>
          <p:nvSpPr>
            <p:cNvPr id="44" name="AutoShape 59"/>
            <p:cNvSpPr>
              <a:spLocks noChangeAspect="1" noChangeArrowheads="1"/>
            </p:cNvSpPr>
            <p:nvPr/>
          </p:nvSpPr>
          <p:spPr bwMode="auto">
            <a:xfrm>
              <a:off x="2327275" y="1843088"/>
              <a:ext cx="239713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60"/>
            <p:cNvSpPr>
              <a:spLocks noChangeAspect="1" noChangeArrowheads="1"/>
            </p:cNvSpPr>
            <p:nvPr/>
          </p:nvSpPr>
          <p:spPr bwMode="auto">
            <a:xfrm>
              <a:off x="2362200" y="223361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61"/>
            <p:cNvSpPr>
              <a:spLocks noChangeAspect="1" noChangeArrowheads="1"/>
            </p:cNvSpPr>
            <p:nvPr/>
          </p:nvSpPr>
          <p:spPr bwMode="auto">
            <a:xfrm>
              <a:off x="2433638" y="2625725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62"/>
            <p:cNvSpPr>
              <a:spLocks noChangeAspect="1" noChangeArrowheads="1"/>
            </p:cNvSpPr>
            <p:nvPr/>
          </p:nvSpPr>
          <p:spPr bwMode="auto">
            <a:xfrm>
              <a:off x="2524125" y="3016250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63"/>
            <p:cNvSpPr>
              <a:spLocks noChangeAspect="1" noChangeArrowheads="1"/>
            </p:cNvSpPr>
            <p:nvPr/>
          </p:nvSpPr>
          <p:spPr bwMode="auto">
            <a:xfrm>
              <a:off x="2636738" y="3397150"/>
              <a:ext cx="239712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64"/>
            <p:cNvSpPr>
              <a:spLocks noChangeAspect="1" noChangeArrowheads="1"/>
            </p:cNvSpPr>
            <p:nvPr/>
          </p:nvSpPr>
          <p:spPr bwMode="auto">
            <a:xfrm>
              <a:off x="2784375" y="3778050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65"/>
            <p:cNvSpPr>
              <a:spLocks noChangeAspect="1" noChangeArrowheads="1"/>
            </p:cNvSpPr>
            <p:nvPr/>
          </p:nvSpPr>
          <p:spPr bwMode="auto">
            <a:xfrm>
              <a:off x="2990850" y="418941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66"/>
            <p:cNvSpPr>
              <a:spLocks noChangeAspect="1" noChangeArrowheads="1"/>
            </p:cNvSpPr>
            <p:nvPr/>
          </p:nvSpPr>
          <p:spPr bwMode="auto">
            <a:xfrm>
              <a:off x="3203273" y="455106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67"/>
            <p:cNvSpPr>
              <a:spLocks noChangeAspect="1" noChangeArrowheads="1"/>
            </p:cNvSpPr>
            <p:nvPr/>
          </p:nvSpPr>
          <p:spPr bwMode="auto">
            <a:xfrm>
              <a:off x="3517700" y="4941588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68"/>
            <p:cNvSpPr>
              <a:spLocks noChangeAspect="1" noChangeArrowheads="1"/>
            </p:cNvSpPr>
            <p:nvPr/>
          </p:nvSpPr>
          <p:spPr bwMode="auto">
            <a:xfrm>
              <a:off x="3906238" y="5312863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69"/>
            <p:cNvSpPr>
              <a:spLocks noChangeAspect="1" noChangeArrowheads="1"/>
            </p:cNvSpPr>
            <p:nvPr/>
          </p:nvSpPr>
          <p:spPr bwMode="auto">
            <a:xfrm>
              <a:off x="4490938" y="5695750"/>
              <a:ext cx="241300" cy="228600"/>
            </a:xfrm>
            <a:prstGeom prst="star5">
              <a:avLst/>
            </a:prstGeom>
            <a:solidFill>
              <a:srgbClr val="E398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8398" dir="1593903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 flipH="1">
              <a:off x="5049621" y="1851110"/>
              <a:ext cx="1820263" cy="3698375"/>
              <a:chOff x="2479675" y="1995488"/>
              <a:chExt cx="1820263" cy="3698375"/>
            </a:xfrm>
          </p:grpSpPr>
          <p:sp>
            <p:nvSpPr>
              <p:cNvPr id="56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2479675" y="1995488"/>
                <a:ext cx="239713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60"/>
              <p:cNvSpPr>
                <a:spLocks noChangeAspect="1" noChangeArrowheads="1"/>
              </p:cNvSpPr>
              <p:nvPr/>
            </p:nvSpPr>
            <p:spPr bwMode="auto">
              <a:xfrm>
                <a:off x="2514600" y="238601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61"/>
              <p:cNvSpPr>
                <a:spLocks noChangeAspect="1" noChangeArrowheads="1"/>
              </p:cNvSpPr>
              <p:nvPr/>
            </p:nvSpPr>
            <p:spPr bwMode="auto">
              <a:xfrm>
                <a:off x="2586038" y="2778125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676525" y="3168650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63"/>
              <p:cNvSpPr>
                <a:spLocks noChangeAspect="1" noChangeArrowheads="1"/>
              </p:cNvSpPr>
              <p:nvPr/>
            </p:nvSpPr>
            <p:spPr bwMode="auto">
              <a:xfrm>
                <a:off x="2789138" y="3549550"/>
                <a:ext cx="239712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2936775" y="3930450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3143250" y="434181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66"/>
              <p:cNvSpPr>
                <a:spLocks noChangeAspect="1" noChangeArrowheads="1"/>
              </p:cNvSpPr>
              <p:nvPr/>
            </p:nvSpPr>
            <p:spPr bwMode="auto">
              <a:xfrm>
                <a:off x="3355673" y="470346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3670100" y="5093988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4058638" y="5465263"/>
                <a:ext cx="241300" cy="228600"/>
              </a:xfrm>
              <a:prstGeom prst="star5">
                <a:avLst/>
              </a:prstGeom>
              <a:solidFill>
                <a:srgbClr val="E398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914400" y="4800600"/>
            <a:ext cx="770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Phil Peevy</a:t>
            </a:r>
            <a:r>
              <a:rPr lang="en-US" sz="3200" b="1" dirty="0" smtClean="0">
                <a:solidFill>
                  <a:srgbClr val="002060"/>
                </a:solidFill>
              </a:rPr>
              <a:t>	          </a:t>
            </a:r>
            <a:r>
              <a:rPr lang="en-US" sz="3200" b="1" dirty="0" smtClean="0">
                <a:solidFill>
                  <a:srgbClr val="002060"/>
                </a:solidFill>
                <a:hlinkClick r:id="rId6"/>
              </a:rPr>
              <a:t>ppeevy@dot.ga.gov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r>
              <a:rPr lang="en-US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Habte Kassa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/>
              <a:t>		</a:t>
            </a:r>
            <a:r>
              <a:rPr lang="en-US" sz="3200" b="1" dirty="0" smtClean="0">
                <a:solidFill>
                  <a:srgbClr val="002060"/>
                </a:solidFill>
                <a:hlinkClick r:id="rId6"/>
              </a:rPr>
              <a:t>hkassa@dot.ga.gov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473"/>
            <a:ext cx="8229600" cy="923330"/>
          </a:xfr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  <a:ea typeface="+mn-ea"/>
                <a:cs typeface="+mn-cs"/>
              </a:rPr>
              <a:t>Questions</a:t>
            </a:r>
            <a:endParaRPr lang="en-US" sz="5400" b="1" i="1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  <a:ea typeface="+mn-ea"/>
              <a:cs typeface="+mn-cs"/>
            </a:endParaRPr>
          </a:p>
        </p:txBody>
      </p:sp>
      <p:pic>
        <p:nvPicPr>
          <p:cNvPr id="4" name="Content Placeholder 3" descr="j039008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1447800"/>
            <a:ext cx="2609850" cy="36576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27144" y="0"/>
            <a:ext cx="771685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What the Statewide Model </a:t>
            </a:r>
          </a:p>
          <a:p>
            <a:pPr algn="ctr"/>
            <a:r>
              <a:rPr lang="en-US" sz="48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50000"/>
                  </a:schemeClr>
                </a:solidFill>
                <a:latin typeface="Franklin Gothic Demi Cond" pitchFamily="34" charset="0"/>
              </a:rPr>
              <a:t>CANNOT  Provide</a:t>
            </a:r>
            <a:endParaRPr lang="en-US" sz="48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" y="1981200"/>
            <a:ext cx="81534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 indent="-230188" algn="just">
              <a:buSzPct val="115000"/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Detailed Personal and Vehicle Travel Patterns and Demands </a:t>
            </a:r>
            <a:r>
              <a:rPr lang="en-US" sz="2600" b="1" i="1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MPO areas</a:t>
            </a:r>
          </a:p>
          <a:p>
            <a:pPr marL="230188" lvl="1" indent="-230188" algn="just">
              <a:buSzPct val="115000"/>
            </a:pPr>
            <a:endParaRPr lang="en-US" sz="26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0188" lvl="1" indent="-230188" algn="just">
              <a:buSzPct val="115000"/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Identification of Future Bottlenecks </a:t>
            </a:r>
            <a:r>
              <a:rPr lang="en-US" sz="2600" b="1" i="1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MPO  areas</a:t>
            </a:r>
          </a:p>
          <a:p>
            <a:pPr marL="230188" lvl="1" indent="-230188" algn="just">
              <a:lnSpc>
                <a:spcPct val="150000"/>
              </a:lnSpc>
              <a:buSzPct val="115000"/>
            </a:pPr>
            <a:endParaRPr lang="en-US" sz="26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0188" indent="-230188" algn="just">
              <a:buSzPct val="115000"/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Detailed Intermodal Freight Movements </a:t>
            </a:r>
            <a:r>
              <a:rPr lang="en-US" sz="2600" b="1" i="1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MPO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286000" y="76200"/>
            <a:ext cx="55456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Type of Studies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35261" y="972275"/>
            <a:ext cx="679433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algn="just">
              <a:lnSpc>
                <a:spcPct val="90000"/>
              </a:lnSpc>
              <a:buFont typeface="Arial" pitchFamily="34" charset="0"/>
              <a:buChar char="•"/>
            </a:pPr>
            <a:endParaRPr lang="en-US" sz="28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 algn="just">
              <a:lnSpc>
                <a:spcPct val="90000"/>
              </a:lnSpc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Sample  GDOT studies that the model has been used for</a:t>
            </a:r>
          </a:p>
          <a:p>
            <a:pPr marL="114300" indent="-114300" algn="just">
              <a:lnSpc>
                <a:spcPct val="90000"/>
              </a:lnSpc>
            </a:pPr>
            <a:endParaRPr lang="en-US" sz="28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GDOT Freight Plan</a:t>
            </a:r>
          </a:p>
          <a:p>
            <a:pPr marL="114300" indent="-114300"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Dade County Study</a:t>
            </a:r>
          </a:p>
          <a:p>
            <a:pPr marL="114300" indent="-114300"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Connect Central Georgia Study</a:t>
            </a:r>
          </a:p>
          <a:p>
            <a:pPr marL="114300" indent="-114300"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I-75 North Corridor Study-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Atlanta-Chattanooga</a:t>
            </a:r>
            <a:endParaRPr lang="en-US" sz="14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 algn="just">
              <a:lnSpc>
                <a:spcPct val="90000"/>
              </a:lnSpc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I-75 South Corridor Study-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Atlanta-Macon</a:t>
            </a:r>
            <a:endParaRPr lang="en-US" sz="26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>
              <a:lnSpc>
                <a:spcPct val="90000"/>
              </a:lnSpc>
              <a:buFont typeface="Arial" pitchFamily="34" charset="0"/>
              <a:buChar char="•"/>
            </a:pPr>
            <a:endParaRPr lang="en-US" i="1" dirty="0" smtClean="0"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  <a:p>
            <a:pPr marL="114300" indent="-114300">
              <a:lnSpc>
                <a:spcPct val="90000"/>
              </a:lnSpc>
            </a:pPr>
            <a:endParaRPr lang="en-US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endParaRPr lang="en-US" sz="1600" i="1" dirty="0" smtClean="0">
              <a:solidFill>
                <a:srgbClr val="002060"/>
              </a:solidFill>
              <a:latin typeface="Franklin Gothic Demi Cond" pitchFamily="34" charset="0"/>
            </a:endParaRPr>
          </a:p>
          <a:p>
            <a:pPr algn="just">
              <a:lnSpc>
                <a:spcPct val="90000"/>
              </a:lnSpc>
            </a:pPr>
            <a:endParaRPr lang="en-US" sz="1600" dirty="0">
              <a:solidFill>
                <a:srgbClr val="002060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7144" y="0"/>
            <a:ext cx="6269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User Model Inputs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143000" y="1295400"/>
            <a:ext cx="7176304" cy="4800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Socio-Economic Data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by TAZ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Population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19 Employment Types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Highway Network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 of Lanes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Functional Classification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Freight Rail Network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Inter-City Passenger Rail Network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Airline Network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1296366"/>
            <a:ext cx="3924782" cy="556163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230188" marR="0" lvl="1" indent="-230188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15000"/>
              <a:buFont typeface="Arial" pitchFamily="34" charset="0"/>
              <a:buChar char="•"/>
              <a:tabLst/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Covers contiguous U.S. (48 states)</a:t>
            </a:r>
          </a:p>
          <a:p>
            <a:pPr marL="230188" marR="0" lvl="1" indent="-230188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15000"/>
              <a:buFont typeface="Arial" pitchFamily="34" charset="0"/>
              <a:buChar char="•"/>
              <a:tabLst/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2,242 zones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Georgia zones 1,715</a:t>
            </a:r>
          </a:p>
          <a:p>
            <a:pPr marL="230188" lvl="1" indent="-230188"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Census tract and highway network as boundaries in Georgia</a:t>
            </a:r>
          </a:p>
          <a:p>
            <a:pPr marL="230188" lvl="1" indent="-230188">
              <a:spcBef>
                <a:spcPct val="20000"/>
              </a:spcBef>
              <a:buSzPct val="115000"/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Different level of detail for states surrounding Georgia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Census tract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County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Group of counties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Statewide TAZs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74289" y="1416935"/>
            <a:ext cx="4892232" cy="4016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27144" y="0"/>
            <a:ext cx="5659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 Cond" pitchFamily="34" charset="0"/>
              </a:rPr>
              <a:t>Traffic </a:t>
            </a:r>
            <a:r>
              <a:rPr lang="en-US" sz="40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Analysis</a:t>
            </a:r>
            <a:r>
              <a:rPr lang="en-US" sz="40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ranklin Gothic Demi Cond" pitchFamily="34" charset="0"/>
              </a:rPr>
              <a:t> Zones  (TAZ)</a:t>
            </a:r>
            <a:endParaRPr lang="en-US" sz="40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7144" y="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Highway Network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990600"/>
            <a:ext cx="734908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 indent="-230188" algn="just">
              <a:lnSpc>
                <a:spcPct val="15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Covers contiguous U.S. (48 states)</a:t>
            </a:r>
          </a:p>
          <a:p>
            <a:pPr marL="230188" lvl="1" indent="-230188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More Level of Detail for  Georgia and then States surrounding Georgia</a:t>
            </a:r>
          </a:p>
          <a:p>
            <a:pPr marL="230188" lvl="1" indent="-230188" algn="just">
              <a:lnSpc>
                <a:spcPct val="15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Roadway Facilities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Interstates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Principal Arterial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Minor Arterials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Major Collectors</a:t>
            </a:r>
          </a:p>
          <a:p>
            <a:pPr marL="230188" lvl="1" indent="-230188" algn="just">
              <a:lnSpc>
                <a:spcPct val="150000"/>
              </a:lnSpc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Network Mileage</a:t>
            </a:r>
          </a:p>
          <a:p>
            <a:pPr marL="687388" lvl="2" indent="-230188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State  of Georgia  	– 	18,600 </a:t>
            </a:r>
            <a:r>
              <a:rPr lang="en-US" sz="1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(State Hwy System</a:t>
            </a:r>
            <a:r>
              <a:rPr lang="en-US" sz="1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Surrounding 5 States  – 	25,100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Outlying States		– 	36,700</a:t>
            </a:r>
          </a:p>
          <a:p>
            <a:pPr marL="687388" lvl="2" indent="-230188" algn="just">
              <a:buSzPct val="115000"/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Mileage		– 	80,400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ewide_fclass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3126" y="1068387"/>
            <a:ext cx="7686099" cy="51038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7" y="1147762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1704975" y="4772025"/>
            <a:ext cx="1676400" cy="1143000"/>
            <a:chOff x="2590800" y="2133600"/>
            <a:chExt cx="1676400" cy="1143000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590800" y="2133600"/>
              <a:ext cx="1676400" cy="11430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Legend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574675" algn="l"/>
                </a:tabLst>
              </a:pPr>
              <a:r>
                <a:rPr lang="en-US" sz="1100" dirty="0">
                  <a:latin typeface="Arial Narrow" pitchFamily="34" charset="0"/>
                </a:rPr>
                <a:t>	</a:t>
              </a: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Interstates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74675" algn="l"/>
                </a:tabLst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	Principal Arterials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74675" algn="l"/>
                </a:tabLst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	Minor Arterials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74675" algn="l"/>
                </a:tabLst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	Collectors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>
                  <a:tab pos="574675" algn="l"/>
                </a:tabLst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rPr>
                <a:t>	Locals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6" name="AutoShape 3"/>
            <p:cNvCxnSpPr>
              <a:cxnSpLocks noChangeShapeType="1"/>
            </p:cNvCxnSpPr>
            <p:nvPr/>
          </p:nvCxnSpPr>
          <p:spPr bwMode="auto">
            <a:xfrm>
              <a:off x="2743200" y="2438400"/>
              <a:ext cx="276225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" name="AutoShape 4"/>
            <p:cNvCxnSpPr>
              <a:cxnSpLocks noChangeShapeType="1"/>
            </p:cNvCxnSpPr>
            <p:nvPr/>
          </p:nvCxnSpPr>
          <p:spPr bwMode="auto">
            <a:xfrm>
              <a:off x="2743200" y="2590800"/>
              <a:ext cx="276225" cy="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</p:cxnSp>
        <p:cxnSp>
          <p:nvCxnSpPr>
            <p:cNvPr id="8" name="AutoShape 5"/>
            <p:cNvCxnSpPr>
              <a:cxnSpLocks noChangeShapeType="1"/>
            </p:cNvCxnSpPr>
            <p:nvPr/>
          </p:nvCxnSpPr>
          <p:spPr bwMode="auto">
            <a:xfrm>
              <a:off x="2743200" y="2743200"/>
              <a:ext cx="276225" cy="0"/>
            </a:xfrm>
            <a:prstGeom prst="straightConnector1">
              <a:avLst/>
            </a:prstGeom>
            <a:noFill/>
            <a:ln w="38100">
              <a:solidFill>
                <a:srgbClr val="00823B"/>
              </a:solidFill>
              <a:round/>
              <a:headEnd/>
              <a:tailEnd/>
            </a:ln>
            <a:effectLst/>
          </p:spPr>
        </p:cxnSp>
        <p:cxnSp>
          <p:nvCxnSpPr>
            <p:cNvPr id="9" name="AutoShape 6"/>
            <p:cNvCxnSpPr>
              <a:cxnSpLocks noChangeShapeType="1"/>
            </p:cNvCxnSpPr>
            <p:nvPr/>
          </p:nvCxnSpPr>
          <p:spPr bwMode="auto">
            <a:xfrm>
              <a:off x="2743200" y="2895600"/>
              <a:ext cx="276225" cy="0"/>
            </a:xfrm>
            <a:prstGeom prst="straightConnector1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/>
            </a:ln>
            <a:effectLst/>
          </p:spPr>
        </p:cxnSp>
        <p:cxnSp>
          <p:nvCxnSpPr>
            <p:cNvPr id="10" name="AutoShape 7"/>
            <p:cNvCxnSpPr>
              <a:cxnSpLocks noChangeShapeType="1"/>
            </p:cNvCxnSpPr>
            <p:nvPr/>
          </p:nvCxnSpPr>
          <p:spPr bwMode="auto">
            <a:xfrm>
              <a:off x="2743200" y="3048000"/>
              <a:ext cx="276225" cy="0"/>
            </a:xfrm>
            <a:prstGeom prst="straightConnector1">
              <a:avLst/>
            </a:prstGeom>
            <a:noFill/>
            <a:ln w="38100">
              <a:solidFill>
                <a:srgbClr val="BFBFBF"/>
              </a:solidFill>
              <a:round/>
              <a:headEnd/>
              <a:tailEnd/>
            </a:ln>
            <a:effectLst/>
          </p:spPr>
        </p:cxnSp>
      </p:grpSp>
      <p:sp>
        <p:nvSpPr>
          <p:cNvPr id="11" name="Rectangle 10"/>
          <p:cNvSpPr/>
          <p:nvPr/>
        </p:nvSpPr>
        <p:spPr>
          <a:xfrm>
            <a:off x="1427144" y="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Base Year Highway Network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7144" y="0"/>
            <a:ext cx="7716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9050" cap="rnd" cmpd="sng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bevel/>
                </a:ln>
                <a:solidFill>
                  <a:schemeClr val="tx2">
                    <a:lumMod val="75000"/>
                  </a:schemeClr>
                </a:solidFill>
                <a:latin typeface="Franklin Gothic Demi Cond" pitchFamily="34" charset="0"/>
              </a:rPr>
              <a:t>Rail Network</a:t>
            </a:r>
            <a:endParaRPr lang="en-US" sz="5400" b="1" i="1" cap="none" spc="0" dirty="0">
              <a:ln w="19050" cap="rnd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bevel/>
              </a:ln>
              <a:solidFill>
                <a:schemeClr val="tx2">
                  <a:lumMod val="75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3125" t="20312" r="53751" b="6250"/>
          <a:stretch>
            <a:fillRect/>
          </a:stretch>
        </p:blipFill>
        <p:spPr bwMode="auto">
          <a:xfrm>
            <a:off x="3657600" y="1600200"/>
            <a:ext cx="5369668" cy="3657600"/>
          </a:xfrm>
          <a:prstGeom prst="rect">
            <a:avLst/>
          </a:prstGeom>
          <a:noFill/>
          <a:ln w="9525">
            <a:solidFill>
              <a:prstClr val="black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-1" y="1342663"/>
            <a:ext cx="3646025" cy="551533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National Railway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Same network coding as highway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Centroid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Centroid connectors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Covers contiguous U.S. (48 states</a:t>
            </a:r>
            <a:r>
              <a:rPr lang="en-US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Focused details within and around Georgia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14959</TotalTime>
  <Words>531</Words>
  <Application>Microsoft Office PowerPoint</Application>
  <PresentationFormat>On-screen Show (4:3)</PresentationFormat>
  <Paragraphs>147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For MoreInformation</vt:lpstr>
      <vt:lpstr>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Huang, Zhang</dc:creator>
  <cp:lastModifiedBy>13664</cp:lastModifiedBy>
  <cp:revision>684</cp:revision>
  <dcterms:created xsi:type="dcterms:W3CDTF">2006-08-16T00:00:00Z</dcterms:created>
  <dcterms:modified xsi:type="dcterms:W3CDTF">2012-09-25T22:25:50Z</dcterms:modified>
</cp:coreProperties>
</file>