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8" r:id="rId2"/>
    <p:sldId id="306" r:id="rId3"/>
    <p:sldId id="307" r:id="rId4"/>
    <p:sldId id="308" r:id="rId5"/>
    <p:sldId id="309" r:id="rId6"/>
    <p:sldId id="310" r:id="rId7"/>
    <p:sldId id="311" r:id="rId8"/>
    <p:sldId id="305" r:id="rId9"/>
    <p:sldId id="299" r:id="rId10"/>
    <p:sldId id="269" r:id="rId11"/>
    <p:sldId id="300" r:id="rId12"/>
    <p:sldId id="303" r:id="rId13"/>
    <p:sldId id="286" r:id="rId14"/>
    <p:sldId id="289" r:id="rId15"/>
    <p:sldId id="288" r:id="rId16"/>
    <p:sldId id="302" r:id="rId17"/>
    <p:sldId id="314" r:id="rId18"/>
    <p:sldId id="276" r:id="rId19"/>
    <p:sldId id="313" r:id="rId20"/>
    <p:sldId id="275" r:id="rId21"/>
    <p:sldId id="283" r:id="rId22"/>
    <p:sldId id="284" r:id="rId23"/>
    <p:sldId id="312" r:id="rId24"/>
    <p:sldId id="261" r:id="rId25"/>
    <p:sldId id="285" r:id="rId26"/>
    <p:sldId id="301" r:id="rId27"/>
    <p:sldId id="287" r:id="rId28"/>
    <p:sldId id="290" r:id="rId29"/>
    <p:sldId id="291" r:id="rId30"/>
    <p:sldId id="315" r:id="rId31"/>
    <p:sldId id="295" r:id="rId32"/>
    <p:sldId id="294" r:id="rId33"/>
    <p:sldId id="292" r:id="rId34"/>
    <p:sldId id="296" r:id="rId35"/>
    <p:sldId id="297" r:id="rId36"/>
    <p:sldId id="272" r:id="rId37"/>
    <p:sldId id="316" r:id="rId38"/>
    <p:sldId id="26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FC66B-201A-4059-9A5F-C6EFBE79AF97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A7F12-B25A-4EA4-8FE9-55D2A3D82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Canary Warf, London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7F12-B25A-4EA4-8FE9-55D2A3D820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6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7F12-B25A-4EA4-8FE9-55D2A3D820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Pudong</a:t>
            </a:r>
            <a:r>
              <a:rPr lang="en-US" dirty="0" smtClean="0"/>
              <a:t>, Shanghai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7F12-B25A-4EA4-8FE9-55D2A3D820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6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A725-117C-407C-859C-F4D33148EF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47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Pacific Place,</a:t>
            </a:r>
            <a:r>
              <a:rPr lang="en-US" baseline="0" dirty="0" smtClean="0"/>
              <a:t> Hong Kong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7F12-B25A-4EA4-8FE9-55D2A3D820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8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Moscow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7F12-B25A-4EA4-8FE9-55D2A3D820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1572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7F12-B25A-4EA4-8FE9-55D2A3D820F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3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1836, http://historic-cities.huji.ac.il/russia/moscow/moscow.html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7F12-B25A-4EA4-8FE9-55D2A3D820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8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oogle.com/imgres?num=10&amp;hl=en&amp;biw=1440&amp;bih=714&amp;tbm=isch&amp;tbnid=qBKN78sq5BULwM:&amp;imgrefurl=http://www.juggle.com/moscow&amp;imgurl=http://cf.juggle-images.com/fit/white/600x600/wg-moscow-5.jpg&amp;w=600&amp;h=450&amp;ei=zdxIUJOiDIKu8ATg6ICYDA&amp;zoom=1&amp;iact=hc&amp;vpx=652&amp;vpy=202&amp;dur=1344&amp;hovh=194&amp;hovw=259&amp;tx=116&amp;ty=101&amp;sig=111948373941666055507&amp;sqi=2&amp;page=1&amp;tbnh=154&amp;tbnw=193&amp;start=0&amp;ndsp=20&amp;ved=1t:429,r:3,s:0,i:83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A7F12-B25A-4EA4-8FE9-55D2A3D820F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8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20F3544-2A43-4E5F-A28A-3C611A1CECBA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0CAB01C-4117-4207-A8EF-672E319D1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Katherine </a:t>
            </a:r>
            <a:r>
              <a:rPr lang="en-US" dirty="0" err="1" smtClean="0"/>
              <a:t>Dydak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UNC Chapel Hill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No Little Plans: The Development of the Moscow International Business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Due to privatization and globalization, Moscow’s urban form </a:t>
            </a:r>
            <a:r>
              <a:rPr lang="en-US" sz="3600" dirty="0"/>
              <a:t>is becoming more like the urban form of </a:t>
            </a:r>
            <a:r>
              <a:rPr lang="en-US" sz="3600" dirty="0" smtClean="0"/>
              <a:t>other world cities.  </a:t>
            </a:r>
          </a:p>
          <a:p>
            <a:r>
              <a:rPr lang="en-US" sz="3600" dirty="0" smtClean="0"/>
              <a:t>Processes </a:t>
            </a:r>
            <a:r>
              <a:rPr lang="en-US" sz="3600" dirty="0"/>
              <a:t>used to plan projects like </a:t>
            </a:r>
            <a:r>
              <a:rPr lang="en-US" sz="3600" dirty="0" smtClean="0"/>
              <a:t>the Moscow International Business District </a:t>
            </a:r>
            <a:r>
              <a:rPr lang="en-US" sz="3600" dirty="0"/>
              <a:t>are similar to ones used in America and around the world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However, significant institutional differences remain. 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Globalization </a:t>
            </a:r>
          </a:p>
          <a:p>
            <a:r>
              <a:rPr lang="en-US" sz="3300" dirty="0" smtClean="0"/>
              <a:t>Moscow’s Urban Development</a:t>
            </a:r>
          </a:p>
          <a:p>
            <a:r>
              <a:rPr lang="en-US" sz="3300" dirty="0" smtClean="0"/>
              <a:t>Case Study: Moscow-City (</a:t>
            </a:r>
            <a:r>
              <a:rPr lang="ru-RU" sz="3300" dirty="0" smtClean="0"/>
              <a:t>Москва-Сити)</a:t>
            </a:r>
            <a:endParaRPr lang="en-US" sz="3300" dirty="0" smtClean="0"/>
          </a:p>
          <a:p>
            <a:pPr lvl="1"/>
            <a:r>
              <a:rPr lang="en-US" sz="3300" dirty="0"/>
              <a:t> </a:t>
            </a:r>
            <a:r>
              <a:rPr lang="en-US" sz="2800" dirty="0"/>
              <a:t>Moscow International Business Center (MIBC)</a:t>
            </a:r>
            <a:endParaRPr lang="en-US" sz="2800" dirty="0" smtClean="0"/>
          </a:p>
          <a:p>
            <a:r>
              <a:rPr lang="en-US" sz="3300" dirty="0" smtClean="0"/>
              <a:t>Conclusions</a:t>
            </a:r>
            <a:endParaRPr lang="en-US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 </a:t>
            </a:r>
            <a:br>
              <a:rPr lang="en-US" dirty="0" smtClean="0"/>
            </a:br>
            <a:r>
              <a:rPr lang="en-US" dirty="0" smtClean="0"/>
              <a:t>and the Development of World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392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19250"/>
            <a:ext cx="67437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11086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</a:t>
            </a:r>
            <a:br>
              <a:rPr lang="en-US" dirty="0" smtClean="0"/>
            </a:br>
            <a:r>
              <a:rPr lang="en-US" dirty="0" smtClean="0"/>
              <a:t>Moscow’s Urban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Moscow’s Urban Development</a:t>
            </a:r>
            <a:endParaRPr lang="en-US" dirty="0"/>
          </a:p>
        </p:txBody>
      </p:sp>
      <p:pic>
        <p:nvPicPr>
          <p:cNvPr id="1026" name="Picture 2" descr="C:\Users\dydak\Documents\Grad School\SESC 2012\1532 Mosckv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Moscow’s Urban Development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6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Moscow’s Urban Development</a:t>
            </a:r>
            <a:endParaRPr lang="en-US" dirty="0"/>
          </a:p>
        </p:txBody>
      </p:sp>
      <p:pic>
        <p:nvPicPr>
          <p:cNvPr id="2050" name="Picture 2" descr="C:\Users\dydak\Documents\Grad School\SESC 2012\1836 Moscow Map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b="3906"/>
          <a:stretch/>
        </p:blipFill>
        <p:spPr bwMode="auto">
          <a:xfrm>
            <a:off x="914400" y="0"/>
            <a:ext cx="75299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1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66688"/>
            <a:ext cx="60674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7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Moscow’s urban development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2238" r="4275" b="5378"/>
          <a:stretch/>
        </p:blipFill>
        <p:spPr bwMode="auto">
          <a:xfrm>
            <a:off x="2667000" y="1616528"/>
            <a:ext cx="3810001" cy="50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Moscow’s </a:t>
            </a:r>
            <a:r>
              <a:rPr lang="en-US" dirty="0"/>
              <a:t>urban </a:t>
            </a:r>
            <a:r>
              <a:rPr lang="en-US" dirty="0" smtClean="0"/>
              <a:t>development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4777"/>
            <a:ext cx="8458200" cy="506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4876800" cy="1181641"/>
          </a:xfrm>
        </p:spPr>
        <p:txBody>
          <a:bodyPr/>
          <a:lstStyle/>
          <a:p>
            <a:r>
              <a:rPr lang="en-US" dirty="0" smtClean="0"/>
              <a:t>Moscow’s urban Development </a:t>
            </a:r>
            <a:endParaRPr lang="en-US" dirty="0"/>
          </a:p>
        </p:txBody>
      </p:sp>
      <p:pic>
        <p:nvPicPr>
          <p:cNvPr id="3075" name="Picture 3" descr="C:\Users\dydak\Documents\Grad School\SESC 2012\mayakovskaya_Gen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371600"/>
            <a:ext cx="131733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ydak\Documents\Grad School\SESC 2012\Mayakov_Detail.pn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55" y="14868"/>
            <a:ext cx="3356546" cy="44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Moscow’s </a:t>
            </a:r>
            <a:r>
              <a:rPr lang="en-US" dirty="0"/>
              <a:t>urban </a:t>
            </a:r>
            <a:r>
              <a:rPr lang="en-US" dirty="0" smtClean="0"/>
              <a:t>Development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07331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0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 City Forms</a:t>
            </a:r>
          </a:p>
          <a:p>
            <a:pPr lvl="1"/>
            <a:r>
              <a:rPr lang="en-US" dirty="0" smtClean="0"/>
              <a:t>Outdated industry in the center city</a:t>
            </a:r>
          </a:p>
          <a:p>
            <a:pPr lvl="1"/>
            <a:r>
              <a:rPr lang="en-US" dirty="0" smtClean="0"/>
              <a:t>“No-go” zones in the central city</a:t>
            </a:r>
          </a:p>
          <a:p>
            <a:pPr lvl="1"/>
            <a:r>
              <a:rPr lang="en-US" dirty="0" smtClean="0"/>
              <a:t>Large apartment blocks in rings on the city outskirts</a:t>
            </a:r>
          </a:p>
          <a:p>
            <a:pPr lvl="1"/>
            <a:r>
              <a:rPr lang="en-US" dirty="0" smtClean="0"/>
              <a:t>Low-quality housing</a:t>
            </a:r>
          </a:p>
          <a:p>
            <a:pPr lvl="1"/>
            <a:r>
              <a:rPr lang="en-US" dirty="0" smtClean="0"/>
              <a:t>Parks and </a:t>
            </a:r>
            <a:r>
              <a:rPr lang="en-US" dirty="0" err="1" smtClean="0"/>
              <a:t>greenspace</a:t>
            </a:r>
            <a:endParaRPr lang="en-US" dirty="0" smtClean="0"/>
          </a:p>
          <a:p>
            <a:pPr lvl="1"/>
            <a:r>
              <a:rPr lang="en-US" dirty="0" smtClean="0"/>
              <a:t>Outdoor retail space</a:t>
            </a:r>
          </a:p>
          <a:p>
            <a:r>
              <a:rPr lang="en-US" dirty="0" smtClean="0"/>
              <a:t>Characteristic City Planning Methods</a:t>
            </a:r>
          </a:p>
          <a:p>
            <a:pPr lvl="1"/>
            <a:r>
              <a:rPr lang="en-US" dirty="0" smtClean="0"/>
              <a:t>Insufficient resources, lag in services </a:t>
            </a:r>
          </a:p>
          <a:p>
            <a:pPr lvl="1"/>
            <a:r>
              <a:rPr lang="en-US" dirty="0" smtClean="0"/>
              <a:t>Secrecy and insufficient coordination</a:t>
            </a:r>
          </a:p>
          <a:p>
            <a:pPr lvl="1"/>
            <a:r>
              <a:rPr lang="en-US" dirty="0" smtClean="0"/>
              <a:t>Dominance of certain “priority” sectors</a:t>
            </a:r>
          </a:p>
          <a:p>
            <a:pPr lvl="1"/>
            <a:r>
              <a:rPr lang="en-US" dirty="0" smtClean="0"/>
              <a:t>Consistent underestimation of population size</a:t>
            </a:r>
          </a:p>
          <a:p>
            <a:pPr lvl="1"/>
            <a:r>
              <a:rPr lang="en-US" dirty="0" smtClean="0"/>
              <a:t>Little efficacy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Moscow’s </a:t>
            </a:r>
            <a:r>
              <a:rPr lang="en-US" dirty="0"/>
              <a:t>urban </a:t>
            </a:r>
            <a:r>
              <a:rPr lang="en-US" dirty="0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Moscow-City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Москва-Сити)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Moscow-City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97232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2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Moscow-City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2350"/>
            <a:ext cx="7830799" cy="508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5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Moscow-City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16719"/>
            <a:ext cx="7277100" cy="508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7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99" y="-4572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0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Moscow-City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8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Moscow-City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9238"/>
            <a:ext cx="3362452" cy="670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3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Moscow-City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2133600"/>
            <a:ext cx="6629400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4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Moscow-City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1901"/>
            <a:ext cx="3810000" cy="509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85" y="1601901"/>
            <a:ext cx="3738615" cy="509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Moscow-City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449"/>
            <a:ext cx="5257800" cy="656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42" y="-64528"/>
            <a:ext cx="9348477" cy="707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4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Is </a:t>
            </a:r>
            <a:r>
              <a:rPr lang="en-US" sz="2400" dirty="0" smtClean="0"/>
              <a:t>the urban form of post-Soviet </a:t>
            </a:r>
            <a:r>
              <a:rPr lang="en-US" sz="2400" dirty="0"/>
              <a:t>Moscow </a:t>
            </a:r>
            <a:r>
              <a:rPr lang="en-US" sz="2400" dirty="0" smtClean="0"/>
              <a:t>converging with the urban form of </a:t>
            </a:r>
            <a:r>
              <a:rPr lang="en-US" sz="2400" dirty="0"/>
              <a:t>cities </a:t>
            </a:r>
            <a:r>
              <a:rPr lang="en-US" sz="2400" dirty="0" smtClean="0"/>
              <a:t>in the West and around </a:t>
            </a:r>
            <a:r>
              <a:rPr lang="en-US" sz="2400" dirty="0"/>
              <a:t>the world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Yes</a:t>
            </a:r>
            <a:r>
              <a:rPr lang="en-US" sz="2400" dirty="0"/>
              <a:t>, </a:t>
            </a:r>
            <a:r>
              <a:rPr lang="en-US" sz="2400" dirty="0" smtClean="0"/>
              <a:t>due </a:t>
            </a:r>
            <a:r>
              <a:rPr lang="en-US" sz="2400" dirty="0"/>
              <a:t>to privatization and globalization, Moscow’s urban form is becoming more like the urban form of established capitalist cities. </a:t>
            </a:r>
            <a:endParaRPr lang="en-US" sz="2400" dirty="0" smtClean="0"/>
          </a:p>
          <a:p>
            <a:r>
              <a:rPr lang="en-US" sz="2400" dirty="0"/>
              <a:t>Are Russian planning process and institutions becoming more similar to the ones used in America? </a:t>
            </a:r>
            <a:endParaRPr lang="en-US" sz="2400" dirty="0" smtClean="0"/>
          </a:p>
          <a:p>
            <a:pPr lvl="1"/>
            <a:r>
              <a:rPr lang="en-US" sz="2400" dirty="0" smtClean="0"/>
              <a:t>In some cases, like the Moscow City Development, yes, but not uniformly and not for the average Russian city planner.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ready for Questions.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95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0" y="5638800"/>
            <a:ext cx="5486400" cy="533400"/>
          </a:xfrm>
        </p:spPr>
        <p:txBody>
          <a:bodyPr/>
          <a:lstStyle/>
          <a:p>
            <a:r>
              <a:rPr lang="en-US" dirty="0" err="1" smtClean="0"/>
              <a:t>Pudong</a:t>
            </a:r>
            <a:r>
              <a:rPr lang="en-US" dirty="0" smtClean="0"/>
              <a:t>, Shanghai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810"/>
            <a:ext cx="9144000" cy="609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119443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3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962525" cy="372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838200"/>
            <a:ext cx="4181475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2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dydak\AppData\Local\Temp\moscow-city-1440x900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 smtClean="0"/>
              <a:t>Is the urban form of post-Soviet Moscow converging with the urban form of cities in the West </a:t>
            </a:r>
            <a:r>
              <a:rPr lang="en-US" sz="3300" dirty="0"/>
              <a:t>and </a:t>
            </a:r>
            <a:r>
              <a:rPr lang="en-US" sz="3300" dirty="0" smtClean="0"/>
              <a:t>around the world?</a:t>
            </a:r>
          </a:p>
          <a:p>
            <a:r>
              <a:rPr lang="en-US" sz="3300" dirty="0" smtClean="0"/>
              <a:t>Are Russian planning process and institutions becoming more similar to the ones used in America? </a:t>
            </a:r>
            <a:endParaRPr lang="en-US" sz="33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On-screen Show (4:3)</PresentationFormat>
  <Paragraphs>78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Make No Little Plans: The Development of the Moscow International Business District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Research Question</vt:lpstr>
      <vt:lpstr>Main Points</vt:lpstr>
      <vt:lpstr>Presentation Outline </vt:lpstr>
      <vt:lpstr>Globalization  and the Development of World Cities</vt:lpstr>
      <vt:lpstr>Globalization</vt:lpstr>
      <vt:lpstr>GLOBALIZATION</vt:lpstr>
      <vt:lpstr>GLOBALIZATION</vt:lpstr>
      <vt:lpstr>The History of  Moscow’s Urban Development</vt:lpstr>
      <vt:lpstr>Moscow’s Urban Development</vt:lpstr>
      <vt:lpstr>Moscow’s Urban Development</vt:lpstr>
      <vt:lpstr>Moscow’s Urban Development</vt:lpstr>
      <vt:lpstr>PowerPoint Presentation</vt:lpstr>
      <vt:lpstr>Moscow’s urban development</vt:lpstr>
      <vt:lpstr>Moscow’s urban development</vt:lpstr>
      <vt:lpstr>Moscow’s urban Development </vt:lpstr>
      <vt:lpstr>Moscow’s urban Development</vt:lpstr>
      <vt:lpstr>Moscow’s urban Development</vt:lpstr>
      <vt:lpstr>Moscow-City (Москва-Сити)</vt:lpstr>
      <vt:lpstr>Moscow-City</vt:lpstr>
      <vt:lpstr>Moscow-City</vt:lpstr>
      <vt:lpstr>Moscow-City</vt:lpstr>
      <vt:lpstr>Moscow-City</vt:lpstr>
      <vt:lpstr>Moscow-City</vt:lpstr>
      <vt:lpstr>Moscow-City</vt:lpstr>
      <vt:lpstr>Moscow-City</vt:lpstr>
      <vt:lpstr>Moscow-City</vt:lpstr>
      <vt:lpstr>PowerPoint Presentation</vt:lpstr>
      <vt:lpstr>CONCLUSIONS</vt:lpstr>
      <vt:lpstr>Conclusions</vt:lpstr>
      <vt:lpstr>I’m ready for Questions.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No Little Plans: The Development of the Moscow International Business District</dc:title>
  <dc:creator>Richard Osborne</dc:creator>
  <cp:lastModifiedBy>Richard Osborne</cp:lastModifiedBy>
  <cp:revision>1</cp:revision>
  <dcterms:modified xsi:type="dcterms:W3CDTF">2012-10-03T17:31:07Z</dcterms:modified>
</cp:coreProperties>
</file>