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3" r:id="rId3"/>
    <p:sldId id="314" r:id="rId4"/>
    <p:sldId id="257" r:id="rId5"/>
    <p:sldId id="258" r:id="rId6"/>
    <p:sldId id="259" r:id="rId7"/>
    <p:sldId id="260" r:id="rId8"/>
    <p:sldId id="262" r:id="rId9"/>
    <p:sldId id="261" r:id="rId10"/>
    <p:sldId id="265" r:id="rId11"/>
    <p:sldId id="263" r:id="rId12"/>
    <p:sldId id="264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80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1" r:id="rId48"/>
    <p:sldId id="300" r:id="rId49"/>
    <p:sldId id="302" r:id="rId50"/>
    <p:sldId id="303" r:id="rId51"/>
    <p:sldId id="304" r:id="rId52"/>
    <p:sldId id="305" r:id="rId53"/>
    <p:sldId id="307" r:id="rId54"/>
    <p:sldId id="306" r:id="rId55"/>
    <p:sldId id="308" r:id="rId56"/>
    <p:sldId id="309" r:id="rId57"/>
    <p:sldId id="310" r:id="rId58"/>
    <p:sldId id="311" r:id="rId59"/>
    <p:sldId id="312" r:id="rId60"/>
    <p:sldId id="328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7" r:id="rId69"/>
    <p:sldId id="326" r:id="rId70"/>
    <p:sldId id="322" r:id="rId71"/>
    <p:sldId id="323" r:id="rId72"/>
    <p:sldId id="324" r:id="rId73"/>
    <p:sldId id="325" r:id="rId7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427"/>
    <a:srgbClr val="16181A"/>
    <a:srgbClr val="0B0C0D"/>
    <a:srgbClr val="26292F"/>
    <a:srgbClr val="2A27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48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printerSettings" Target="printerSettings/printerSettings1.bin"/><Relationship Id="rId76" Type="http://schemas.openxmlformats.org/officeDocument/2006/relationships/presProps" Target="presProps.xml"/><Relationship Id="rId77" Type="http://schemas.openxmlformats.org/officeDocument/2006/relationships/viewProps" Target="viewProps.xml"/><Relationship Id="rId78" Type="http://schemas.openxmlformats.org/officeDocument/2006/relationships/theme" Target="theme/theme1.xml"/><Relationship Id="rId79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720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08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94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6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6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3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774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33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63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2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883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9/26/12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25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1141997"/>
            <a:ext cx="9144001" cy="1729441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SPRAWL REPAIR</a:t>
            </a:r>
            <a:endParaRPr lang="en-US" sz="5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42474"/>
            <a:ext cx="6400800" cy="3116256"/>
          </a:xfrm>
        </p:spPr>
        <p:txBody>
          <a:bodyPr>
            <a:normAutofit fontScale="77500" lnSpcReduction="20000"/>
          </a:bodyPr>
          <a:lstStyle/>
          <a:p>
            <a:r>
              <a:rPr lang="en-US" sz="4600" dirty="0" smtClean="0"/>
              <a:t>Auburn - Alabama</a:t>
            </a:r>
          </a:p>
          <a:p>
            <a:r>
              <a:rPr lang="en-US" sz="4600" dirty="0" smtClean="0"/>
              <a:t>  Quito - Ecuador</a:t>
            </a:r>
          </a:p>
          <a:p>
            <a:endParaRPr lang="en-US" sz="4600" dirty="0"/>
          </a:p>
          <a:p>
            <a:endParaRPr lang="en-US" sz="4600" dirty="0" smtClean="0"/>
          </a:p>
          <a:p>
            <a:endParaRPr lang="en-US" dirty="0"/>
          </a:p>
          <a:p>
            <a:r>
              <a:rPr lang="en-US" dirty="0" smtClean="0"/>
              <a:t>Juan Diego Donoso 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802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-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>
            <a:fillRect/>
          </a:stretch>
        </p:blipFill>
        <p:spPr>
          <a:xfrm>
            <a:off x="-18281" y="909550"/>
            <a:ext cx="9162281" cy="5038901"/>
          </a:xfrm>
        </p:spPr>
      </p:pic>
    </p:spTree>
    <p:extLst>
      <p:ext uri="{BB962C8B-B14F-4D97-AF65-F5344CB8AC3E}">
        <p14:creationId xmlns:p14="http://schemas.microsoft.com/office/powerpoint/2010/main" val="256465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1-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868"/>
          <a:stretch>
            <a:fillRect/>
          </a:stretch>
        </p:blipFill>
        <p:spPr>
          <a:xfrm>
            <a:off x="2525" y="915271"/>
            <a:ext cx="9141475" cy="5027459"/>
          </a:xfrm>
        </p:spPr>
      </p:pic>
    </p:spTree>
    <p:extLst>
      <p:ext uri="{BB962C8B-B14F-4D97-AF65-F5344CB8AC3E}">
        <p14:creationId xmlns:p14="http://schemas.microsoft.com/office/powerpoint/2010/main" val="333726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 smtClean="0"/>
              <a:t>corridors</a:t>
            </a:r>
            <a:endParaRPr lang="en-US" dirty="0"/>
          </a:p>
        </p:txBody>
      </p:sp>
      <p:pic>
        <p:nvPicPr>
          <p:cNvPr id="4" name="Content Placeholder 3" descr="1-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 b="4901"/>
          <a:stretch>
            <a:fillRect/>
          </a:stretch>
        </p:blipFill>
        <p:spPr>
          <a:xfrm>
            <a:off x="-6840" y="909550"/>
            <a:ext cx="9162281" cy="5038901"/>
          </a:xfrm>
        </p:spPr>
      </p:pic>
    </p:spTree>
    <p:extLst>
      <p:ext uri="{BB962C8B-B14F-4D97-AF65-F5344CB8AC3E}">
        <p14:creationId xmlns:p14="http://schemas.microsoft.com/office/powerpoint/2010/main" val="1148512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econdary </a:t>
            </a:r>
            <a:r>
              <a:rPr lang="en-US" dirty="0" smtClean="0"/>
              <a:t>system</a:t>
            </a:r>
            <a:endParaRPr lang="en-US" dirty="0"/>
          </a:p>
        </p:txBody>
      </p:sp>
      <p:pic>
        <p:nvPicPr>
          <p:cNvPr id="4" name="Content Placeholder 3" descr="1-1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" b="482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425277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hird </a:t>
            </a:r>
            <a:r>
              <a:rPr lang="en-US" dirty="0" smtClean="0"/>
              <a:t>system, collector</a:t>
            </a:r>
            <a:endParaRPr lang="en-US" dirty="0"/>
          </a:p>
        </p:txBody>
      </p:sp>
      <p:pic>
        <p:nvPicPr>
          <p:cNvPr id="4" name="Content Placeholder 3" descr="1-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7" b="5977"/>
          <a:stretch>
            <a:fillRect/>
          </a:stretch>
        </p:blipFill>
        <p:spPr>
          <a:xfrm>
            <a:off x="0" y="914576"/>
            <a:ext cx="9342451" cy="5037992"/>
          </a:xfrm>
        </p:spPr>
      </p:pic>
    </p:spTree>
    <p:extLst>
      <p:ext uri="{BB962C8B-B14F-4D97-AF65-F5344CB8AC3E}">
        <p14:creationId xmlns:p14="http://schemas.microsoft.com/office/powerpoint/2010/main" val="652504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 minute walk to a bus or BRT station</a:t>
            </a:r>
            <a:endParaRPr lang="en-US" dirty="0"/>
          </a:p>
        </p:txBody>
      </p:sp>
      <p:pic>
        <p:nvPicPr>
          <p:cNvPr id="4" name="Content Placeholder 3" descr="1-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868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2787153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minute walk grid</a:t>
            </a:r>
            <a:endParaRPr lang="en-US" dirty="0"/>
          </a:p>
        </p:txBody>
      </p:sp>
      <p:pic>
        <p:nvPicPr>
          <p:cNvPr id="4" name="Content Placeholder 3" descr="1-1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868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35053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minute walk to a station</a:t>
            </a:r>
            <a:endParaRPr lang="en-US" dirty="0"/>
          </a:p>
        </p:txBody>
      </p:sp>
      <p:pic>
        <p:nvPicPr>
          <p:cNvPr id="4" name="Content Placeholder 3" descr="1-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" b="4901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228996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minute walk to a station</a:t>
            </a:r>
            <a:endParaRPr lang="en-US" dirty="0"/>
          </a:p>
        </p:txBody>
      </p:sp>
      <p:pic>
        <p:nvPicPr>
          <p:cNvPr id="4" name="Content Placeholder 3" descr="1-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868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811037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Auburn sprawl repair, city scale</a:t>
            </a:r>
            <a:endParaRPr lang="en-US" dirty="0"/>
          </a:p>
        </p:txBody>
      </p:sp>
      <p:pic>
        <p:nvPicPr>
          <p:cNvPr id="4" name="Content Placeholder 3" descr="1-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" b="4688"/>
          <a:stretch>
            <a:fillRect/>
          </a:stretch>
        </p:blipFill>
        <p:spPr>
          <a:xfrm>
            <a:off x="-3791" y="906586"/>
            <a:ext cx="9173057" cy="5044828"/>
          </a:xfrm>
        </p:spPr>
      </p:pic>
    </p:spTree>
    <p:extLst>
      <p:ext uri="{BB962C8B-B14F-4D97-AF65-F5344CB8AC3E}">
        <p14:creationId xmlns:p14="http://schemas.microsoft.com/office/powerpoint/2010/main" val="307313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First, before I start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7136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</a:t>
            </a:r>
            <a:r>
              <a:rPr lang="en-US" dirty="0" smtClean="0"/>
              <a:t> little bit of my background</a:t>
            </a:r>
          </a:p>
          <a:p>
            <a:pPr lvl="1"/>
            <a:r>
              <a:rPr lang="en-US" dirty="0" smtClean="0"/>
              <a:t>Where I come from?</a:t>
            </a:r>
          </a:p>
          <a:p>
            <a:pPr lvl="1"/>
            <a:r>
              <a:rPr lang="en-US" dirty="0" smtClean="0"/>
              <a:t>How I lived before coming to USA?</a:t>
            </a:r>
          </a:p>
          <a:p>
            <a:pPr lvl="1"/>
            <a:r>
              <a:rPr lang="en-US" dirty="0" smtClean="0"/>
              <a:t>Quito was founded by the Spaniards based on the the Law of Indies code, nowadays it has an Americanized culture (car dependence).</a:t>
            </a:r>
          </a:p>
          <a:p>
            <a:pPr lvl="1"/>
            <a:r>
              <a:rPr lang="en-US" dirty="0" smtClean="0"/>
              <a:t>The result of this mixture is me.</a:t>
            </a:r>
          </a:p>
          <a:p>
            <a:pPr lvl="1"/>
            <a:r>
              <a:rPr lang="en-US" dirty="0" smtClean="0"/>
              <a:t>Auburn</a:t>
            </a:r>
          </a:p>
          <a:p>
            <a:pPr lvl="1"/>
            <a:r>
              <a:rPr lang="en-US" dirty="0" smtClean="0"/>
              <a:t>The  quality of life of a human being can’t depend on a machine.</a:t>
            </a:r>
          </a:p>
        </p:txBody>
      </p:sp>
    </p:spTree>
    <p:extLst>
      <p:ext uri="{BB962C8B-B14F-4D97-AF65-F5344CB8AC3E}">
        <p14:creationId xmlns:p14="http://schemas.microsoft.com/office/powerpoint/2010/main" val="260281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dirty="0" smtClean="0"/>
              <a:t>alf </a:t>
            </a:r>
            <a:r>
              <a:rPr lang="en-US" dirty="0" smtClean="0"/>
              <a:t>mile ratio</a:t>
            </a:r>
            <a:endParaRPr lang="en-US" dirty="0"/>
          </a:p>
        </p:txBody>
      </p:sp>
      <p:pic>
        <p:nvPicPr>
          <p:cNvPr id="4" name="Content Placeholder 3" descr="2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2" b="12452"/>
          <a:stretch>
            <a:fillRect/>
          </a:stretch>
        </p:blipFill>
        <p:spPr>
          <a:xfrm>
            <a:off x="0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78469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all </a:t>
            </a:r>
            <a:r>
              <a:rPr lang="en-US" dirty="0" smtClean="0"/>
              <a:t>zone area</a:t>
            </a:r>
            <a:endParaRPr lang="en-US" dirty="0"/>
          </a:p>
        </p:txBody>
      </p:sp>
      <p:pic>
        <p:nvPicPr>
          <p:cNvPr id="4" name="Content Placeholder 3" descr="2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65494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igure </a:t>
            </a:r>
            <a:r>
              <a:rPr lang="en-US" dirty="0" smtClean="0"/>
              <a:t>ground</a:t>
            </a:r>
            <a:endParaRPr lang="en-US" dirty="0"/>
          </a:p>
        </p:txBody>
      </p:sp>
      <p:pic>
        <p:nvPicPr>
          <p:cNvPr id="4" name="Content Placeholder 3" descr="2-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3481212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</a:t>
            </a:r>
            <a:r>
              <a:rPr lang="en-US" dirty="0" smtClean="0"/>
              <a:t>oid </a:t>
            </a:r>
            <a:r>
              <a:rPr lang="en-US" dirty="0" smtClean="0"/>
              <a:t>analysis </a:t>
            </a:r>
            <a:endParaRPr lang="en-US" dirty="0"/>
          </a:p>
        </p:txBody>
      </p:sp>
      <p:pic>
        <p:nvPicPr>
          <p:cNvPr id="4" name="Content Placeholder 3" descr="2-5.png"/>
          <p:cNvPicPr>
            <a:picLocks noGrp="1" noChangeAspect="1"/>
          </p:cNvPicPr>
          <p:nvPr>
            <p:ph idx="1"/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4879" y="913235"/>
            <a:ext cx="9148879" cy="5031531"/>
          </a:xfrm>
        </p:spPr>
      </p:pic>
    </p:spTree>
    <p:extLst>
      <p:ext uri="{BB962C8B-B14F-4D97-AF65-F5344CB8AC3E}">
        <p14:creationId xmlns:p14="http://schemas.microsoft.com/office/powerpoint/2010/main" val="187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</a:t>
            </a:r>
            <a:r>
              <a:rPr lang="en-US" dirty="0" smtClean="0"/>
              <a:t>mportant </a:t>
            </a:r>
            <a:r>
              <a:rPr lang="en-US" dirty="0" smtClean="0"/>
              <a:t>node, and possible community center</a:t>
            </a:r>
            <a:endParaRPr lang="en-US" dirty="0"/>
          </a:p>
        </p:txBody>
      </p:sp>
      <p:pic>
        <p:nvPicPr>
          <p:cNvPr id="4" name="Content Placeholder 3" descr="2-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2657068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ctual </a:t>
            </a:r>
            <a:r>
              <a:rPr lang="en-US" dirty="0" smtClean="0"/>
              <a:t>land use</a:t>
            </a:r>
            <a:endParaRPr lang="en-US" dirty="0"/>
          </a:p>
        </p:txBody>
      </p:sp>
      <p:pic>
        <p:nvPicPr>
          <p:cNvPr id="4" name="Content Placeholder 3" descr="2-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648232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2-4 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63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393756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onnectivity </a:t>
            </a:r>
            <a:r>
              <a:rPr lang="en-US" dirty="0" smtClean="0"/>
              <a:t>and park </a:t>
            </a:r>
            <a:r>
              <a:rPr lang="en-US" dirty="0"/>
              <a:t>system (blue and light blue layout)</a:t>
            </a:r>
          </a:p>
        </p:txBody>
      </p:sp>
      <p:pic>
        <p:nvPicPr>
          <p:cNvPr id="4" name="Content Placeholder 3" descr="2-1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977828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onnectivity </a:t>
            </a:r>
            <a:r>
              <a:rPr lang="en-US" dirty="0" smtClean="0"/>
              <a:t>and park system</a:t>
            </a:r>
            <a:endParaRPr lang="en-US" dirty="0"/>
          </a:p>
        </p:txBody>
      </p:sp>
      <p:pic>
        <p:nvPicPr>
          <p:cNvPr id="4" name="Content Placeholder 3" descr="2-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2901301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ld </a:t>
            </a:r>
            <a:r>
              <a:rPr lang="en-US" dirty="0" smtClean="0"/>
              <a:t>and new buildings, building defining the blocks</a:t>
            </a:r>
            <a:endParaRPr lang="en-US" dirty="0"/>
          </a:p>
        </p:txBody>
      </p:sp>
      <p:pic>
        <p:nvPicPr>
          <p:cNvPr id="4" name="Content Placeholder 3" descr="2-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1831552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priority</a:t>
            </a:r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5280"/>
          <a:stretch>
            <a:fillRect/>
          </a:stretch>
        </p:blipFill>
        <p:spPr>
          <a:xfrm>
            <a:off x="457200" y="116601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1077876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inal </a:t>
            </a:r>
            <a:r>
              <a:rPr lang="en-US" dirty="0" smtClean="0"/>
              <a:t>community scale repair</a:t>
            </a:r>
            <a:endParaRPr lang="en-US" dirty="0"/>
          </a:p>
        </p:txBody>
      </p:sp>
      <p:pic>
        <p:nvPicPr>
          <p:cNvPr id="4" name="Content Placeholder 3" descr="2-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23217" y="904928"/>
            <a:ext cx="9179087" cy="5048144"/>
          </a:xfrm>
        </p:spPr>
      </p:pic>
    </p:spTree>
    <p:extLst>
      <p:ext uri="{BB962C8B-B14F-4D97-AF65-F5344CB8AC3E}">
        <p14:creationId xmlns:p14="http://schemas.microsoft.com/office/powerpoint/2010/main" val="3034194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figure ground</a:t>
            </a:r>
            <a:endParaRPr lang="en-US" dirty="0"/>
          </a:p>
        </p:txBody>
      </p:sp>
      <p:pic>
        <p:nvPicPr>
          <p:cNvPr id="4" name="Content Placeholder 3" descr="2-18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63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832870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 </a:t>
            </a:r>
            <a:r>
              <a:rPr lang="en-US" dirty="0" smtClean="0"/>
              <a:t>land use code</a:t>
            </a:r>
            <a:endParaRPr lang="en-US" dirty="0"/>
          </a:p>
        </p:txBody>
      </p:sp>
      <p:pic>
        <p:nvPicPr>
          <p:cNvPr id="4" name="Content Placeholder 3" descr="2-2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668586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enter</a:t>
            </a:r>
            <a:r>
              <a:rPr lang="en-US" dirty="0" smtClean="0"/>
              <a:t>, old and new layout</a:t>
            </a:r>
            <a:endParaRPr lang="en-US" dirty="0"/>
          </a:p>
        </p:txBody>
      </p:sp>
      <p:pic>
        <p:nvPicPr>
          <p:cNvPr id="4" name="Content Placeholder 3" descr="2-2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79941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layout</a:t>
            </a:r>
            <a:endParaRPr lang="en-US" dirty="0"/>
          </a:p>
        </p:txBody>
      </p:sp>
      <p:pic>
        <p:nvPicPr>
          <p:cNvPr id="4" name="Content Placeholder 3" descr="2-2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1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386873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laza </a:t>
            </a:r>
            <a:endParaRPr lang="en-US" dirty="0"/>
          </a:p>
        </p:txBody>
      </p:sp>
      <p:pic>
        <p:nvPicPr>
          <p:cNvPr id="4" name="Content Placeholder 3" descr="3-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1846"/>
          <a:stretch>
            <a:fillRect/>
          </a:stretch>
        </p:blipFill>
        <p:spPr>
          <a:xfrm>
            <a:off x="0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3939338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treet </a:t>
            </a:r>
            <a:r>
              <a:rPr lang="en-US" dirty="0" smtClean="0"/>
              <a:t>diet and layouts</a:t>
            </a:r>
            <a:endParaRPr lang="en-US" dirty="0"/>
          </a:p>
        </p:txBody>
      </p:sp>
      <p:pic>
        <p:nvPicPr>
          <p:cNvPr id="4" name="Content Placeholder 3" descr="2-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4546"/>
          <a:stretch>
            <a:fillRect/>
          </a:stretch>
        </p:blipFill>
        <p:spPr>
          <a:xfrm>
            <a:off x="-72854" y="894543"/>
            <a:ext cx="9216854" cy="5068914"/>
          </a:xfrm>
        </p:spPr>
      </p:pic>
    </p:spTree>
    <p:extLst>
      <p:ext uri="{BB962C8B-B14F-4D97-AF65-F5344CB8AC3E}">
        <p14:creationId xmlns:p14="http://schemas.microsoft.com/office/powerpoint/2010/main" val="432196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streets (blue)</a:t>
            </a:r>
            <a:endParaRPr lang="en-US" dirty="0"/>
          </a:p>
        </p:txBody>
      </p:sp>
      <p:pic>
        <p:nvPicPr>
          <p:cNvPr id="6" name="Content Placeholder 5" descr="2-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75" b="7275"/>
          <a:stretch>
            <a:fillRect/>
          </a:stretch>
        </p:blipFill>
        <p:spPr>
          <a:xfrm>
            <a:off x="-74666" y="797352"/>
            <a:ext cx="9570301" cy="5263297"/>
          </a:xfrm>
        </p:spPr>
      </p:pic>
    </p:spTree>
    <p:extLst>
      <p:ext uri="{BB962C8B-B14F-4D97-AF65-F5344CB8AC3E}">
        <p14:creationId xmlns:p14="http://schemas.microsoft.com/office/powerpoint/2010/main" val="62985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streets (blue)</a:t>
            </a:r>
            <a:endParaRPr lang="en-US" dirty="0"/>
          </a:p>
        </p:txBody>
      </p:sp>
      <p:pic>
        <p:nvPicPr>
          <p:cNvPr id="4" name="Content Placeholder 3" descr="2-2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>
            <a:fillRect/>
          </a:stretch>
        </p:blipFill>
        <p:spPr>
          <a:xfrm>
            <a:off x="-90126" y="846661"/>
            <a:ext cx="9390982" cy="5164678"/>
          </a:xfrm>
        </p:spPr>
      </p:pic>
    </p:spTree>
    <p:extLst>
      <p:ext uri="{BB962C8B-B14F-4D97-AF65-F5344CB8AC3E}">
        <p14:creationId xmlns:p14="http://schemas.microsoft.com/office/powerpoint/2010/main" val="1355939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 smtClean="0"/>
              <a:t>streets (light blue)</a:t>
            </a:r>
            <a:endParaRPr lang="en-US" dirty="0"/>
          </a:p>
        </p:txBody>
      </p:sp>
      <p:pic>
        <p:nvPicPr>
          <p:cNvPr id="4" name="Content Placeholder 3" descr="2-2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7" b="8147"/>
          <a:stretch>
            <a:fillRect/>
          </a:stretch>
        </p:blipFill>
        <p:spPr>
          <a:xfrm>
            <a:off x="-78256" y="893058"/>
            <a:ext cx="9222256" cy="5071885"/>
          </a:xfrm>
        </p:spPr>
      </p:pic>
    </p:spTree>
    <p:extLst>
      <p:ext uri="{BB962C8B-B14F-4D97-AF65-F5344CB8AC3E}">
        <p14:creationId xmlns:p14="http://schemas.microsoft.com/office/powerpoint/2010/main" val="277286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-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>
            <a:fillRect/>
          </a:stretch>
        </p:blipFill>
        <p:spPr>
          <a:xfrm>
            <a:off x="0" y="914577"/>
            <a:ext cx="9144000" cy="5028847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Auburn - Alabama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09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lock </a:t>
            </a:r>
            <a:r>
              <a:rPr lang="en-US" dirty="0" smtClean="0"/>
              <a:t>scale: A, b, c.</a:t>
            </a:r>
            <a:endParaRPr lang="en-US" dirty="0"/>
          </a:p>
        </p:txBody>
      </p:sp>
      <p:pic>
        <p:nvPicPr>
          <p:cNvPr id="4" name="Content Placeholder 3" descr="3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b="5057"/>
          <a:stretch>
            <a:fillRect/>
          </a:stretch>
        </p:blipFill>
        <p:spPr>
          <a:xfrm>
            <a:off x="0" y="914577"/>
            <a:ext cx="9144000" cy="5028847"/>
          </a:xfrm>
        </p:spPr>
      </p:pic>
      <p:sp>
        <p:nvSpPr>
          <p:cNvPr id="5" name="Rectangle 4"/>
          <p:cNvSpPr/>
          <p:nvPr/>
        </p:nvSpPr>
        <p:spPr>
          <a:xfrm>
            <a:off x="3127586" y="2377812"/>
            <a:ext cx="5565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</a:p>
        </p:txBody>
      </p:sp>
      <p:sp>
        <p:nvSpPr>
          <p:cNvPr id="6" name="Rectangle 5"/>
          <p:cNvSpPr/>
          <p:nvPr/>
        </p:nvSpPr>
        <p:spPr>
          <a:xfrm>
            <a:off x="3303726" y="3416148"/>
            <a:ext cx="469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9338" y="336866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354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lock </a:t>
            </a:r>
            <a:r>
              <a:rPr lang="en-US" dirty="0" smtClean="0"/>
              <a:t>A, actual conditions</a:t>
            </a:r>
            <a:endParaRPr lang="en-US" dirty="0"/>
          </a:p>
        </p:txBody>
      </p:sp>
      <p:pic>
        <p:nvPicPr>
          <p:cNvPr id="4" name="Content Placeholder 3" descr="3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883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ctual </a:t>
            </a:r>
            <a:r>
              <a:rPr lang="en-US" dirty="0" smtClean="0"/>
              <a:t>and proposed</a:t>
            </a:r>
            <a:endParaRPr lang="en-US" dirty="0"/>
          </a:p>
        </p:txBody>
      </p:sp>
      <p:pic>
        <p:nvPicPr>
          <p:cNvPr id="4" name="Content Placeholder 3" descr="3-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2879701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roposed</a:t>
            </a:r>
            <a:endParaRPr lang="en-US" dirty="0"/>
          </a:p>
        </p:txBody>
      </p:sp>
      <p:pic>
        <p:nvPicPr>
          <p:cNvPr id="4" name="Content Placeholder 3" descr="3-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3130221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outh </a:t>
            </a:r>
            <a:r>
              <a:rPr lang="en-US" dirty="0" smtClean="0"/>
              <a:t>east bird view</a:t>
            </a:r>
            <a:endParaRPr lang="en-US" dirty="0"/>
          </a:p>
        </p:txBody>
      </p:sp>
      <p:pic>
        <p:nvPicPr>
          <p:cNvPr id="4" name="Content Placeholder 3" descr="1-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913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3854374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</a:t>
            </a:r>
            <a:r>
              <a:rPr lang="en-US" dirty="0" smtClean="0"/>
              <a:t>est </a:t>
            </a:r>
            <a:r>
              <a:rPr lang="en-US" dirty="0" smtClean="0"/>
              <a:t>view</a:t>
            </a:r>
            <a:endParaRPr lang="en-US" dirty="0"/>
          </a:p>
        </p:txBody>
      </p:sp>
      <p:pic>
        <p:nvPicPr>
          <p:cNvPr id="4" name="Content Placeholder 3" descr="1-10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r="1913"/>
          <a:stretch>
            <a:fillRect/>
          </a:stretch>
        </p:blipFill>
        <p:spPr>
          <a:xfrm>
            <a:off x="-1635" y="910863"/>
            <a:ext cx="9157505" cy="5036275"/>
          </a:xfrm>
        </p:spPr>
      </p:pic>
    </p:spTree>
    <p:extLst>
      <p:ext uri="{BB962C8B-B14F-4D97-AF65-F5344CB8AC3E}">
        <p14:creationId xmlns:p14="http://schemas.microsoft.com/office/powerpoint/2010/main" val="3383497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lue </a:t>
            </a:r>
            <a:r>
              <a:rPr lang="en-US" dirty="0" smtClean="0"/>
              <a:t>layout street</a:t>
            </a:r>
            <a:endParaRPr lang="en-US" dirty="0"/>
          </a:p>
        </p:txBody>
      </p:sp>
      <p:pic>
        <p:nvPicPr>
          <p:cNvPr id="4" name="Content Placeholder 3" descr="1-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r="2070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2917342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lock </a:t>
            </a:r>
            <a:r>
              <a:rPr lang="en-US" dirty="0" smtClean="0"/>
              <a:t>scale: a, B, c.</a:t>
            </a:r>
            <a:endParaRPr lang="en-US" dirty="0"/>
          </a:p>
        </p:txBody>
      </p:sp>
      <p:pic>
        <p:nvPicPr>
          <p:cNvPr id="4" name="Content Placeholder 3" descr="3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b="5057"/>
          <a:stretch>
            <a:fillRect/>
          </a:stretch>
        </p:blipFill>
        <p:spPr>
          <a:xfrm>
            <a:off x="0" y="914577"/>
            <a:ext cx="9144000" cy="5028847"/>
          </a:xfrm>
        </p:spPr>
      </p:pic>
      <p:sp>
        <p:nvSpPr>
          <p:cNvPr id="5" name="Rectangle 4"/>
          <p:cNvSpPr/>
          <p:nvPr/>
        </p:nvSpPr>
        <p:spPr>
          <a:xfrm>
            <a:off x="3127586" y="2377812"/>
            <a:ext cx="469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3726" y="3416148"/>
            <a:ext cx="5268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9338" y="3368668"/>
            <a:ext cx="4411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1312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</a:t>
            </a:r>
            <a:r>
              <a:rPr lang="en-US" dirty="0" smtClean="0"/>
              <a:t>riginal </a:t>
            </a:r>
            <a:r>
              <a:rPr lang="en-US" dirty="0" smtClean="0"/>
              <a:t>stage block B</a:t>
            </a:r>
            <a:endParaRPr lang="en-US" dirty="0"/>
          </a:p>
        </p:txBody>
      </p:sp>
      <p:pic>
        <p:nvPicPr>
          <p:cNvPr id="4" name="Content Placeholder 3" descr="3-1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68287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roposed </a:t>
            </a:r>
            <a:r>
              <a:rPr lang="en-US" dirty="0" smtClean="0"/>
              <a:t>block</a:t>
            </a:r>
            <a:endParaRPr lang="en-US" dirty="0"/>
          </a:p>
        </p:txBody>
      </p:sp>
      <p:pic>
        <p:nvPicPr>
          <p:cNvPr id="4" name="Content Placeholder 3" descr="3-1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790157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Auburn - Alabama</a:t>
            </a:r>
            <a:endParaRPr lang="en-US" dirty="0"/>
          </a:p>
        </p:txBody>
      </p:sp>
      <p:pic>
        <p:nvPicPr>
          <p:cNvPr id="4" name="Content Placeholder 3" descr="1-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>
            <a:fillRect/>
          </a:stretch>
        </p:blipFill>
        <p:spPr>
          <a:xfrm>
            <a:off x="0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2266008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roposed </a:t>
            </a:r>
            <a:r>
              <a:rPr lang="en-US" dirty="0" smtClean="0"/>
              <a:t>block</a:t>
            </a:r>
            <a:endParaRPr lang="en-US" dirty="0"/>
          </a:p>
        </p:txBody>
      </p:sp>
      <p:pic>
        <p:nvPicPr>
          <p:cNvPr id="4" name="Content Placeholder 3" descr="3-19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-19972" y="909085"/>
            <a:ext cx="9163972" cy="5039831"/>
          </a:xfrm>
        </p:spPr>
      </p:pic>
    </p:spTree>
    <p:extLst>
      <p:ext uri="{BB962C8B-B14F-4D97-AF65-F5344CB8AC3E}">
        <p14:creationId xmlns:p14="http://schemas.microsoft.com/office/powerpoint/2010/main" val="311953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Opelika road view</a:t>
            </a:r>
            <a:endParaRPr lang="en-US" dirty="0"/>
          </a:p>
        </p:txBody>
      </p:sp>
      <p:pic>
        <p:nvPicPr>
          <p:cNvPr id="4" name="Content Placeholder 3" descr="2-2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2086704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Opelika rd.  BRT corridor </a:t>
            </a:r>
            <a:endParaRPr lang="en-US" dirty="0"/>
          </a:p>
        </p:txBody>
      </p:sp>
      <p:pic>
        <p:nvPicPr>
          <p:cNvPr id="4" name="Content Placeholder 3" descr="2-2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r="1976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3109630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lock </a:t>
            </a:r>
            <a:r>
              <a:rPr lang="en-US" dirty="0" smtClean="0"/>
              <a:t>scale: a, b, </a:t>
            </a:r>
            <a:r>
              <a:rPr lang="en-US" dirty="0"/>
              <a:t>C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3-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7" b="5057"/>
          <a:stretch>
            <a:fillRect/>
          </a:stretch>
        </p:blipFill>
        <p:spPr>
          <a:xfrm>
            <a:off x="0" y="914577"/>
            <a:ext cx="9144000" cy="5028847"/>
          </a:xfrm>
        </p:spPr>
      </p:pic>
      <p:sp>
        <p:nvSpPr>
          <p:cNvPr id="5" name="Rectangle 4"/>
          <p:cNvSpPr/>
          <p:nvPr/>
        </p:nvSpPr>
        <p:spPr>
          <a:xfrm>
            <a:off x="3127586" y="2377812"/>
            <a:ext cx="469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a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03726" y="3416148"/>
            <a:ext cx="46995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b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19338" y="3368668"/>
            <a:ext cx="555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rial"/>
                <a:cs typeface="Arial"/>
              </a:rPr>
              <a:t>C</a:t>
            </a:r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08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ctual </a:t>
            </a:r>
            <a:r>
              <a:rPr lang="en-US" dirty="0" smtClean="0"/>
              <a:t>conditions block C, earth fare market </a:t>
            </a:r>
            <a:endParaRPr lang="en-US" dirty="0"/>
          </a:p>
        </p:txBody>
      </p:sp>
      <p:pic>
        <p:nvPicPr>
          <p:cNvPr id="4" name="Content Placeholder 3" descr="3-2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233583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roposed </a:t>
            </a:r>
            <a:r>
              <a:rPr lang="en-US" dirty="0" smtClean="0"/>
              <a:t>conditions</a:t>
            </a:r>
            <a:endParaRPr lang="en-US" dirty="0"/>
          </a:p>
        </p:txBody>
      </p:sp>
      <p:pic>
        <p:nvPicPr>
          <p:cNvPr id="4" name="Content Placeholder 3" descr="3-27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1" b="4961"/>
          <a:stretch>
            <a:fillRect/>
          </a:stretch>
        </p:blipFill>
        <p:spPr>
          <a:xfrm>
            <a:off x="8079" y="916798"/>
            <a:ext cx="9135921" cy="5024404"/>
          </a:xfrm>
        </p:spPr>
      </p:pic>
    </p:spTree>
    <p:extLst>
      <p:ext uri="{BB962C8B-B14F-4D97-AF65-F5344CB8AC3E}">
        <p14:creationId xmlns:p14="http://schemas.microsoft.com/office/powerpoint/2010/main" val="3959355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3-3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1846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1144962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3-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" r="1846"/>
          <a:stretch>
            <a:fillRect/>
          </a:stretch>
        </p:blipFill>
        <p:spPr>
          <a:xfrm>
            <a:off x="-13505" y="910863"/>
            <a:ext cx="9157505" cy="5036275"/>
          </a:xfrm>
        </p:spPr>
      </p:pic>
    </p:spTree>
    <p:extLst>
      <p:ext uri="{BB962C8B-B14F-4D97-AF65-F5344CB8AC3E}">
        <p14:creationId xmlns:p14="http://schemas.microsoft.com/office/powerpoint/2010/main" val="3456802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calle1 verde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r="5038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252794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495"/>
            <a:ext cx="82296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hank </a:t>
            </a:r>
            <a:r>
              <a:rPr lang="en-US" dirty="0" smtClean="0"/>
              <a:t>you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bibliography: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>
                <a:latin typeface="Arial"/>
                <a:cs typeface="Arial"/>
              </a:rPr>
              <a:t>Duany, Andres, Jeff Speck, and Mike </a:t>
            </a:r>
            <a:r>
              <a:rPr lang="en-US" dirty="0" err="1">
                <a:latin typeface="Arial"/>
                <a:cs typeface="Arial"/>
              </a:rPr>
              <a:t>Lydon</a:t>
            </a:r>
            <a:r>
              <a:rPr lang="en-US" dirty="0">
                <a:latin typeface="Arial"/>
                <a:cs typeface="Arial"/>
              </a:rPr>
              <a:t>. </a:t>
            </a:r>
            <a:r>
              <a:rPr lang="en-US" i="1" dirty="0">
                <a:latin typeface="Arial"/>
                <a:cs typeface="Arial"/>
              </a:rPr>
              <a:t>The Smart Growth Manual</a:t>
            </a:r>
            <a:r>
              <a:rPr lang="en-US" dirty="0">
                <a:latin typeface="Arial"/>
                <a:cs typeface="Arial"/>
              </a:rPr>
              <a:t>. 1st ed. McGraw-Hill Professional, 2009. Print.</a:t>
            </a:r>
          </a:p>
          <a:p>
            <a:r>
              <a:rPr lang="en-US" dirty="0">
                <a:latin typeface="Arial"/>
                <a:cs typeface="Arial"/>
              </a:rPr>
              <a:t>Hilberseimer, Ludwig. </a:t>
            </a:r>
            <a:r>
              <a:rPr lang="en-US" i="1" dirty="0">
                <a:latin typeface="Arial"/>
                <a:cs typeface="Arial"/>
              </a:rPr>
              <a:t>The New City: Principles of Planning</a:t>
            </a:r>
            <a:r>
              <a:rPr lang="en-US" dirty="0">
                <a:latin typeface="Arial"/>
                <a:cs typeface="Arial"/>
              </a:rPr>
              <a:t>. Chicago: P. Theobald, 1944. Print.</a:t>
            </a:r>
          </a:p>
          <a:p>
            <a:r>
              <a:rPr lang="en-US" dirty="0">
                <a:latin typeface="Arial"/>
                <a:cs typeface="Arial"/>
              </a:rPr>
              <a:t>Jacobs, Jane. </a:t>
            </a:r>
            <a:r>
              <a:rPr lang="en-US" i="1" dirty="0">
                <a:latin typeface="Arial"/>
                <a:cs typeface="Arial"/>
              </a:rPr>
              <a:t>The Death and Life of Great American Cities</a:t>
            </a:r>
            <a:r>
              <a:rPr lang="en-US" dirty="0">
                <a:latin typeface="Arial"/>
                <a:cs typeface="Arial"/>
              </a:rPr>
              <a:t>. Vintage, 1992. Print.</a:t>
            </a:r>
          </a:p>
          <a:p>
            <a:r>
              <a:rPr lang="en-US" dirty="0" err="1">
                <a:latin typeface="Arial"/>
                <a:cs typeface="Arial"/>
              </a:rPr>
              <a:t>Krier</a:t>
            </a:r>
            <a:r>
              <a:rPr lang="en-US" dirty="0">
                <a:latin typeface="Arial"/>
                <a:cs typeface="Arial"/>
              </a:rPr>
              <a:t>, Leon. </a:t>
            </a:r>
            <a:r>
              <a:rPr lang="en-US" i="1" dirty="0">
                <a:latin typeface="Arial"/>
                <a:cs typeface="Arial"/>
              </a:rPr>
              <a:t>The Architecture of Community</a:t>
            </a:r>
            <a:r>
              <a:rPr lang="en-US" dirty="0">
                <a:latin typeface="Arial"/>
                <a:cs typeface="Arial"/>
              </a:rPr>
              <a:t>. Island Press, 2011. Print.</a:t>
            </a:r>
          </a:p>
          <a:p>
            <a:r>
              <a:rPr lang="en-US" dirty="0" err="1">
                <a:latin typeface="Arial"/>
                <a:cs typeface="Arial"/>
              </a:rPr>
              <a:t>Tachieva</a:t>
            </a:r>
            <a:r>
              <a:rPr lang="en-US" dirty="0">
                <a:latin typeface="Arial"/>
                <a:cs typeface="Arial"/>
              </a:rPr>
              <a:t>, Galina. </a:t>
            </a:r>
            <a:r>
              <a:rPr lang="en-US" i="1" dirty="0">
                <a:latin typeface="Arial"/>
                <a:cs typeface="Arial"/>
              </a:rPr>
              <a:t>Sprawl Repair Manual</a:t>
            </a:r>
            <a:r>
              <a:rPr lang="en-US" dirty="0">
                <a:latin typeface="Arial"/>
                <a:cs typeface="Arial"/>
              </a:rPr>
              <a:t>. Island Press, 2010. Print.</a:t>
            </a:r>
          </a:p>
          <a:p>
            <a:r>
              <a:rPr lang="en-US" dirty="0">
                <a:latin typeface="Arial"/>
                <a:cs typeface="Arial"/>
              </a:rPr>
              <a:t>Whyte, William H. </a:t>
            </a:r>
            <a:r>
              <a:rPr lang="en-US" i="1" dirty="0">
                <a:latin typeface="Arial"/>
                <a:cs typeface="Arial"/>
              </a:rPr>
              <a:t>The Social Life of Small Urban Spaces</a:t>
            </a:r>
            <a:r>
              <a:rPr lang="en-US" dirty="0">
                <a:latin typeface="Arial"/>
                <a:cs typeface="Arial"/>
              </a:rPr>
              <a:t>. Project for Public Spaces </a:t>
            </a:r>
            <a:r>
              <a:rPr lang="en-US" dirty="0" err="1">
                <a:latin typeface="Arial"/>
                <a:cs typeface="Arial"/>
              </a:rPr>
              <a:t>Inc</a:t>
            </a:r>
            <a:r>
              <a:rPr lang="en-US" dirty="0">
                <a:latin typeface="Arial"/>
                <a:cs typeface="Arial"/>
              </a:rPr>
              <a:t>, 2001. Print.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806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2400" dirty="0"/>
              <a:t>M</a:t>
            </a:r>
            <a:r>
              <a:rPr lang="en-US" sz="2400" dirty="0" smtClean="0">
                <a:latin typeface="Arial"/>
                <a:cs typeface="Arial"/>
              </a:rPr>
              <a:t>all </a:t>
            </a:r>
            <a:r>
              <a:rPr lang="en-US" sz="2400" dirty="0" smtClean="0">
                <a:latin typeface="Arial"/>
                <a:cs typeface="Arial"/>
              </a:rPr>
              <a:t>zone, actual conditions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4" name="Content Placeholder 3" descr="2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7" b="11367"/>
          <a:stretch>
            <a:fillRect/>
          </a:stretch>
        </p:blipFill>
        <p:spPr>
          <a:xfrm>
            <a:off x="0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1267682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5280"/>
          <a:stretch>
            <a:fillRect/>
          </a:stretch>
        </p:blipFill>
        <p:spPr>
          <a:xfrm>
            <a:off x="457200" y="116601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683209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 r="3644"/>
          <a:stretch>
            <a:fillRect/>
          </a:stretch>
        </p:blipFill>
        <p:spPr>
          <a:xfrm>
            <a:off x="85294" y="938031"/>
            <a:ext cx="9058706" cy="4981939"/>
          </a:xfrm>
        </p:spPr>
      </p:pic>
    </p:spTree>
    <p:extLst>
      <p:ext uri="{BB962C8B-B14F-4D97-AF65-F5344CB8AC3E}">
        <p14:creationId xmlns:p14="http://schemas.microsoft.com/office/powerpoint/2010/main" val="9914616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9" b="-3379"/>
          <a:stretch>
            <a:fillRect/>
          </a:stretch>
        </p:blipFill>
        <p:spPr>
          <a:xfrm>
            <a:off x="-25716" y="935285"/>
            <a:ext cx="8855248" cy="4870044"/>
          </a:xfrm>
        </p:spPr>
      </p:pic>
    </p:spTree>
    <p:extLst>
      <p:ext uri="{BB962C8B-B14F-4D97-AF65-F5344CB8AC3E}">
        <p14:creationId xmlns:p14="http://schemas.microsoft.com/office/powerpoint/2010/main" val="42614431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9" r="-3539"/>
          <a:stretch>
            <a:fillRect/>
          </a:stretch>
        </p:blipFill>
        <p:spPr>
          <a:xfrm>
            <a:off x="8079" y="912521"/>
            <a:ext cx="9151474" cy="5032958"/>
          </a:xfrm>
        </p:spPr>
      </p:pic>
    </p:spTree>
    <p:extLst>
      <p:ext uri="{BB962C8B-B14F-4D97-AF65-F5344CB8AC3E}">
        <p14:creationId xmlns:p14="http://schemas.microsoft.com/office/powerpoint/2010/main" val="385380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805" r="2329"/>
          <a:stretch/>
        </p:blipFill>
        <p:spPr>
          <a:xfrm>
            <a:off x="-1107993" y="736239"/>
            <a:ext cx="9794793" cy="5385523"/>
          </a:xfrm>
        </p:spPr>
      </p:pic>
    </p:spTree>
    <p:extLst>
      <p:ext uri="{BB962C8B-B14F-4D97-AF65-F5344CB8AC3E}">
        <p14:creationId xmlns:p14="http://schemas.microsoft.com/office/powerpoint/2010/main" val="214670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72" b="-22672"/>
          <a:stretch>
            <a:fillRect/>
          </a:stretch>
        </p:blipFill>
        <p:spPr>
          <a:xfrm>
            <a:off x="-13504" y="937418"/>
            <a:ext cx="9060933" cy="4983164"/>
          </a:xfrm>
        </p:spPr>
      </p:pic>
    </p:spTree>
    <p:extLst>
      <p:ext uri="{BB962C8B-B14F-4D97-AF65-F5344CB8AC3E}">
        <p14:creationId xmlns:p14="http://schemas.microsoft.com/office/powerpoint/2010/main" val="2372692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466" r="-59466"/>
          <a:stretch>
            <a:fillRect/>
          </a:stretch>
        </p:blipFill>
        <p:spPr>
          <a:xfrm>
            <a:off x="-187065" y="799487"/>
            <a:ext cx="9518131" cy="5234605"/>
          </a:xfrm>
        </p:spPr>
      </p:pic>
    </p:spTree>
    <p:extLst>
      <p:ext uri="{BB962C8B-B14F-4D97-AF65-F5344CB8AC3E}">
        <p14:creationId xmlns:p14="http://schemas.microsoft.com/office/powerpoint/2010/main" val="1969938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37" r="-4437"/>
          <a:stretch>
            <a:fillRect/>
          </a:stretch>
        </p:blipFill>
        <p:spPr>
          <a:xfrm>
            <a:off x="-34925" y="904875"/>
            <a:ext cx="9178925" cy="5048250"/>
          </a:xfrm>
        </p:spPr>
      </p:pic>
    </p:spTree>
    <p:extLst>
      <p:ext uri="{BB962C8B-B14F-4D97-AF65-F5344CB8AC3E}">
        <p14:creationId xmlns:p14="http://schemas.microsoft.com/office/powerpoint/2010/main" val="3163920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49" r="-18749"/>
          <a:stretch>
            <a:fillRect/>
          </a:stretch>
        </p:blipFill>
        <p:spPr>
          <a:xfrm>
            <a:off x="-756753" y="498391"/>
            <a:ext cx="10657506" cy="5861218"/>
          </a:xfrm>
        </p:spPr>
      </p:pic>
    </p:spTree>
    <p:extLst>
      <p:ext uri="{BB962C8B-B14F-4D97-AF65-F5344CB8AC3E}">
        <p14:creationId xmlns:p14="http://schemas.microsoft.com/office/powerpoint/2010/main" val="187449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273" r="-40273"/>
          <a:stretch>
            <a:fillRect/>
          </a:stretch>
        </p:blipFill>
        <p:spPr>
          <a:xfrm>
            <a:off x="-733621" y="511113"/>
            <a:ext cx="10611242" cy="5835774"/>
          </a:xfrm>
        </p:spPr>
      </p:pic>
    </p:spTree>
    <p:extLst>
      <p:ext uri="{BB962C8B-B14F-4D97-AF65-F5344CB8AC3E}">
        <p14:creationId xmlns:p14="http://schemas.microsoft.com/office/powerpoint/2010/main" val="3055956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</a:t>
            </a:r>
            <a:r>
              <a:rPr lang="en-US" dirty="0" smtClean="0"/>
              <a:t>roposed </a:t>
            </a:r>
            <a:r>
              <a:rPr lang="en-US" dirty="0"/>
              <a:t>m</a:t>
            </a:r>
            <a:r>
              <a:rPr lang="en-US" dirty="0" smtClean="0"/>
              <a:t>all zone area</a:t>
            </a:r>
            <a:endParaRPr lang="en-US" dirty="0"/>
          </a:p>
        </p:txBody>
      </p:sp>
      <p:pic>
        <p:nvPicPr>
          <p:cNvPr id="4" name="Content Placeholder 3" descr="2-1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1" b="11361"/>
          <a:stretch>
            <a:fillRect/>
          </a:stretch>
        </p:blipFill>
        <p:spPr>
          <a:xfrm>
            <a:off x="0" y="925118"/>
            <a:ext cx="9144000" cy="5029595"/>
          </a:xfrm>
        </p:spPr>
      </p:pic>
    </p:spTree>
    <p:extLst>
      <p:ext uri="{BB962C8B-B14F-4D97-AF65-F5344CB8AC3E}">
        <p14:creationId xmlns:p14="http://schemas.microsoft.com/office/powerpoint/2010/main" val="3238853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9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799" b="-76799"/>
          <a:stretch>
            <a:fillRect/>
          </a:stretch>
        </p:blipFill>
        <p:spPr>
          <a:xfrm>
            <a:off x="-1006353" y="435519"/>
            <a:ext cx="10886147" cy="5986962"/>
          </a:xfrm>
        </p:spPr>
      </p:pic>
    </p:spTree>
    <p:extLst>
      <p:ext uri="{BB962C8B-B14F-4D97-AF65-F5344CB8AC3E}">
        <p14:creationId xmlns:p14="http://schemas.microsoft.com/office/powerpoint/2010/main" val="2631403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28" r="-13728"/>
          <a:stretch>
            <a:fillRect/>
          </a:stretch>
        </p:blipFill>
        <p:spPr>
          <a:xfrm>
            <a:off x="-612135" y="611085"/>
            <a:ext cx="10247682" cy="5635830"/>
          </a:xfrm>
        </p:spPr>
      </p:pic>
    </p:spTree>
    <p:extLst>
      <p:ext uri="{BB962C8B-B14F-4D97-AF65-F5344CB8AC3E}">
        <p14:creationId xmlns:p14="http://schemas.microsoft.com/office/powerpoint/2010/main" val="3556087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" r="727"/>
          <a:stretch>
            <a:fillRect/>
          </a:stretch>
        </p:blipFill>
        <p:spPr>
          <a:xfrm>
            <a:off x="-13504" y="910863"/>
            <a:ext cx="9157504" cy="5036274"/>
          </a:xfrm>
        </p:spPr>
      </p:pic>
    </p:spTree>
    <p:extLst>
      <p:ext uri="{BB962C8B-B14F-4D97-AF65-F5344CB8AC3E}">
        <p14:creationId xmlns:p14="http://schemas.microsoft.com/office/powerpoint/2010/main" val="3741652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" b="541"/>
          <a:stretch>
            <a:fillRect/>
          </a:stretch>
        </p:blipFill>
        <p:spPr>
          <a:xfrm>
            <a:off x="-35087" y="904928"/>
            <a:ext cx="9179087" cy="5048144"/>
          </a:xfrm>
        </p:spPr>
      </p:pic>
    </p:spTree>
    <p:extLst>
      <p:ext uri="{BB962C8B-B14F-4D97-AF65-F5344CB8AC3E}">
        <p14:creationId xmlns:p14="http://schemas.microsoft.com/office/powerpoint/2010/main" val="3505165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ity </a:t>
            </a:r>
            <a:r>
              <a:rPr lang="en-US" dirty="0" smtClean="0"/>
              <a:t>scale</a:t>
            </a:r>
            <a:endParaRPr lang="en-US" dirty="0"/>
          </a:p>
        </p:txBody>
      </p:sp>
      <p:pic>
        <p:nvPicPr>
          <p:cNvPr id="4" name="Content Placeholder 3" descr="1-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1" b="4921"/>
          <a:stretch>
            <a:fillRect/>
          </a:stretch>
        </p:blipFill>
        <p:spPr>
          <a:xfrm>
            <a:off x="0" y="914577"/>
            <a:ext cx="9144000" cy="5028847"/>
          </a:xfrm>
        </p:spPr>
      </p:pic>
    </p:spTree>
    <p:extLst>
      <p:ext uri="{BB962C8B-B14F-4D97-AF65-F5344CB8AC3E}">
        <p14:creationId xmlns:p14="http://schemas.microsoft.com/office/powerpoint/2010/main" val="325526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</a:t>
            </a:r>
            <a:r>
              <a:rPr lang="en-US" dirty="0" smtClean="0"/>
              <a:t>rban </a:t>
            </a:r>
            <a:r>
              <a:rPr lang="en-US" dirty="0" smtClean="0"/>
              <a:t>growth boundary  </a:t>
            </a:r>
            <a:endParaRPr lang="en-US" dirty="0"/>
          </a:p>
        </p:txBody>
      </p:sp>
      <p:pic>
        <p:nvPicPr>
          <p:cNvPr id="4" name="Content Placeholder 3" descr="1-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8" b="4868"/>
          <a:stretch>
            <a:fillRect/>
          </a:stretch>
        </p:blipFill>
        <p:spPr>
          <a:xfrm>
            <a:off x="-18281" y="909550"/>
            <a:ext cx="9162281" cy="5038901"/>
          </a:xfrm>
        </p:spPr>
      </p:pic>
    </p:spTree>
    <p:extLst>
      <p:ext uri="{BB962C8B-B14F-4D97-AF65-F5344CB8AC3E}">
        <p14:creationId xmlns:p14="http://schemas.microsoft.com/office/powerpoint/2010/main" val="3975818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889</TotalTime>
  <Words>437</Words>
  <Application>Microsoft Macintosh PowerPoint</Application>
  <PresentationFormat>On-screen Show (4:3)</PresentationFormat>
  <Paragraphs>81</Paragraphs>
  <Slides>73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4" baseType="lpstr">
      <vt:lpstr>Office Theme</vt:lpstr>
      <vt:lpstr>SPRAWL REPAIR</vt:lpstr>
      <vt:lpstr>First, before I start</vt:lpstr>
      <vt:lpstr>Urban priority</vt:lpstr>
      <vt:lpstr>Auburn - Alabama</vt:lpstr>
      <vt:lpstr>Auburn - Alabama</vt:lpstr>
      <vt:lpstr>Mall zone, actual conditions</vt:lpstr>
      <vt:lpstr>Proposed mall zone area</vt:lpstr>
      <vt:lpstr>City scale</vt:lpstr>
      <vt:lpstr>Urban growth boundary  </vt:lpstr>
      <vt:lpstr>PowerPoint Presentation</vt:lpstr>
      <vt:lpstr>PowerPoint Presentation</vt:lpstr>
      <vt:lpstr>Main corridors</vt:lpstr>
      <vt:lpstr>Secondary system</vt:lpstr>
      <vt:lpstr>Third system, collector</vt:lpstr>
      <vt:lpstr>5 minute walk to a bus or BRT station</vt:lpstr>
      <vt:lpstr>10 minute walk grid</vt:lpstr>
      <vt:lpstr>10 minute walk to a station</vt:lpstr>
      <vt:lpstr>10 minute walk to a station</vt:lpstr>
      <vt:lpstr>Auburn sprawl repair, city scale</vt:lpstr>
      <vt:lpstr>Half mile ratio</vt:lpstr>
      <vt:lpstr>Mall zone area</vt:lpstr>
      <vt:lpstr>Figure ground</vt:lpstr>
      <vt:lpstr>Void analysis </vt:lpstr>
      <vt:lpstr>Important node, and possible community center</vt:lpstr>
      <vt:lpstr>Actual land use</vt:lpstr>
      <vt:lpstr>PowerPoint Presentation</vt:lpstr>
      <vt:lpstr>Connectivity and park system (blue and light blue layout)</vt:lpstr>
      <vt:lpstr>Connectivity and park system</vt:lpstr>
      <vt:lpstr>Old and new buildings, building defining the blocks</vt:lpstr>
      <vt:lpstr>Final community scale repair</vt:lpstr>
      <vt:lpstr>New figure ground</vt:lpstr>
      <vt:lpstr>New  land use code</vt:lpstr>
      <vt:lpstr>Center, old and new layout</vt:lpstr>
      <vt:lpstr>New layout</vt:lpstr>
      <vt:lpstr>Plaza </vt:lpstr>
      <vt:lpstr>Street diet and layouts</vt:lpstr>
      <vt:lpstr>New streets (blue)</vt:lpstr>
      <vt:lpstr>New streets (blue)</vt:lpstr>
      <vt:lpstr>New streets (light blue)</vt:lpstr>
      <vt:lpstr>Block scale: A, b, c.</vt:lpstr>
      <vt:lpstr>Block A, actual conditions</vt:lpstr>
      <vt:lpstr>Actual and proposed</vt:lpstr>
      <vt:lpstr>Proposed</vt:lpstr>
      <vt:lpstr>South east bird view</vt:lpstr>
      <vt:lpstr>West view</vt:lpstr>
      <vt:lpstr>Blue layout street</vt:lpstr>
      <vt:lpstr>Block scale: a, B, c.</vt:lpstr>
      <vt:lpstr>Original stage block B</vt:lpstr>
      <vt:lpstr>Proposed block</vt:lpstr>
      <vt:lpstr>Proposed block</vt:lpstr>
      <vt:lpstr>Opelika road view</vt:lpstr>
      <vt:lpstr>Opelika rd.  BRT corridor </vt:lpstr>
      <vt:lpstr>Block scale: a, b, C.</vt:lpstr>
      <vt:lpstr>Actual conditions block C, earth fare market </vt:lpstr>
      <vt:lpstr>Proposed conditions</vt:lpstr>
      <vt:lpstr>PowerPoint Presentation</vt:lpstr>
      <vt:lpstr>PowerPoint Presentation</vt:lpstr>
      <vt:lpstr>PowerPoint Presentation</vt:lpstr>
      <vt:lpstr>Thank you  bibliography: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SPRAWL REPAIR</dc:title>
  <dc:creator>Juandiego DT</dc:creator>
  <cp:lastModifiedBy>Juandiego DT</cp:lastModifiedBy>
  <cp:revision>30</cp:revision>
  <dcterms:created xsi:type="dcterms:W3CDTF">2012-08-30T01:27:13Z</dcterms:created>
  <dcterms:modified xsi:type="dcterms:W3CDTF">2012-09-27T05:29:28Z</dcterms:modified>
</cp:coreProperties>
</file>