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8" r:id="rId3"/>
    <p:sldId id="257" r:id="rId4"/>
    <p:sldId id="280" r:id="rId5"/>
    <p:sldId id="281" r:id="rId6"/>
    <p:sldId id="282" r:id="rId7"/>
    <p:sldId id="269" r:id="rId8"/>
    <p:sldId id="265" r:id="rId9"/>
    <p:sldId id="283" r:id="rId10"/>
    <p:sldId id="284" r:id="rId11"/>
    <p:sldId id="285" r:id="rId12"/>
    <p:sldId id="286" r:id="rId13"/>
    <p:sldId id="278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3" autoAdjust="0"/>
  </p:normalViewPr>
  <p:slideViewPr>
    <p:cSldViewPr snapToGrid="0" snapToObjects="1">
      <p:cViewPr>
        <p:scale>
          <a:sx n="84" d="100"/>
          <a:sy n="84" d="100"/>
        </p:scale>
        <p:origin x="-36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-2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D64A8-3211-B84A-9DB2-2D36CC3C914F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81F60-42CC-2644-BC9C-198371089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2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8CB1D-2BCA-1640-88F5-D4D4D46258CB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56A90-8E7F-EE4C-B48B-D5FB0E667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0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Hi. My name 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becki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Retzlaff, and I work at Auburn university in their community planning program.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going to talk about implementing and financing green infrastructure plans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8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plan addressed many concerns, all of which are interrelated.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plan was an attempt to find solutions for: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	- low-impact development</a:t>
            </a:r>
          </a:p>
          <a:p>
            <a:r>
              <a:rPr lang="en-US" baseline="0" dirty="0" smtClean="0"/>
              <a:t>	- erosion and sediment control</a:t>
            </a:r>
          </a:p>
          <a:p>
            <a:r>
              <a:rPr lang="en-US" baseline="0" dirty="0" smtClean="0"/>
              <a:t>	- rural planning, and preserving rural character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the communities in the watershed were concerned about the impacts of urban sprawl and increased tourism, and what that would mean for their lives and the environment and economy.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plan was also done in conjunction with a number of studies, which addressed land use and water quality protection issues.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99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watershed is pretty big</a:t>
            </a:r>
            <a:r>
              <a:rPr lang="en-US" baseline="0" dirty="0" smtClean="0"/>
              <a:t> and diverse, so they broke it up into three smaller studies to study issues, but coordinated it with the same format, including implementation strategies.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also did a separate land use study to see where growth was taking place, and the rate of growth.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	- they did this by comparing areal photographs from 2003-2007.</a:t>
            </a:r>
          </a:p>
          <a:p>
            <a:endParaRPr lang="en-US" baseline="0" dirty="0" smtClean="0"/>
          </a:p>
          <a:p>
            <a:r>
              <a:rPr lang="en-US" baseline="0" dirty="0" smtClean="0"/>
              <a:t>	- they found some areas that experiences a lot of growth, which needed extra attention.</a:t>
            </a:r>
          </a:p>
          <a:p>
            <a:r>
              <a:rPr lang="en-US" baseline="0" dirty="0" smtClean="0"/>
              <a:t>		- the main reason for the growth was retirement homes, and vacation homes.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97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2741613" cy="205621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998756"/>
            <a:ext cx="5486400" cy="5459444"/>
          </a:xfrm>
        </p:spPr>
        <p:txBody>
          <a:bodyPr/>
          <a:lstStyle/>
          <a:p>
            <a:r>
              <a:rPr lang="en-US" dirty="0" smtClean="0"/>
              <a:t>The implementation  of the plan</a:t>
            </a:r>
            <a:r>
              <a:rPr lang="en-US" baseline="0" dirty="0" smtClean="0"/>
              <a:t> used both government funding sources, and non-government sources, and also activities that needed no or little funding to do.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plan identified tools for implementation in a very strategic way </a:t>
            </a:r>
          </a:p>
          <a:p>
            <a:r>
              <a:rPr lang="en-US" baseline="0" dirty="0" smtClean="0"/>
              <a:t>	- it identified specific actions</a:t>
            </a:r>
          </a:p>
          <a:p>
            <a:r>
              <a:rPr lang="en-US" baseline="0" dirty="0" smtClean="0"/>
              <a:t>	- it indicated timeframes for tasks</a:t>
            </a:r>
          </a:p>
          <a:p>
            <a:r>
              <a:rPr lang="en-US" baseline="0" dirty="0" smtClean="0"/>
              <a:t>	- it listed partners, and their roles.</a:t>
            </a:r>
          </a:p>
          <a:p>
            <a:r>
              <a:rPr lang="en-US" baseline="0" dirty="0" smtClean="0"/>
              <a:t>	- it listed funding sources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plan also contains very detailed measures of success – in order to know that the plan is working.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	- examples include percentage loads for water quality</a:t>
            </a:r>
          </a:p>
          <a:p>
            <a:r>
              <a:rPr lang="en-US" baseline="0" dirty="0" smtClean="0"/>
              <a:t>	- the numbers of people participating in planned workshops and tours.</a:t>
            </a:r>
          </a:p>
          <a:p>
            <a:r>
              <a:rPr lang="en-US" baseline="0" dirty="0" smtClean="0"/>
              <a:t>	- surveys of public awareness and learning.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Another key aspect of implementation is the annual work program</a:t>
            </a:r>
          </a:p>
          <a:p>
            <a:r>
              <a:rPr lang="en-US" baseline="0" dirty="0" smtClean="0"/>
              <a:t>		</a:t>
            </a:r>
          </a:p>
          <a:p>
            <a:r>
              <a:rPr lang="en-US" baseline="0" dirty="0" smtClean="0"/>
              <a:t>	- the plan’s coordinator, and the stakeholder committee prepare an annual work program.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		- this consists of activities that are going to be taken within the year.</a:t>
            </a:r>
          </a:p>
          <a:p>
            <a:r>
              <a:rPr lang="en-US" baseline="0" dirty="0" smtClean="0"/>
              <a:t>		- and the objective that those activities complete or work toward.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around the same time as the annual work program is being done, the annual review of the plan also takes place, to make sure that its contents are still relevant.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13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finally, some conclusions about my research into innovative financing and implementation of green infrastructure programs.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there are so many techniques for funding available, it makes a lot of sense to not only rely on public funds to implement green infrastructure programs.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the plan that I briefly reviewed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 good example of effective implementation because: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it was very specific about who was going to do implementation tasks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 including funding, lead responsibility, the timeline for implementation,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it was also not a static plan, it was based on annual review and change,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the implementation was not static, and it was strategic.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 the annual work program meant that progress could be reevaluated annually, and if 		an agency was not implementing the plan, they could assign that task to somebody 		else or find a way to help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3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4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this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my talk today.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1. First I am going to talk about methods that are used to finance green infrastructure plans.  		- Three primary ways are typically used: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expenditure of public funds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- tapping in to private funding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- and economic incentives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2. In the second part of my talk, I will do a case study of a city that has done a good job of 	implementing their green infrastructure plan through innovative measures.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 The case study that I am using here is in Alabama, by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Alabma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Regional 		Council of Governments, in the little river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wateshed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to begin, I want to look at the ways that we typically use to pay for implementation of green infrastructure plans.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many methods, most of which fall into one of these three categories.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there are techniques that are aimed at expanding and creating new public resources.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there are techniques that use private funding, such as funding from individuals, foundations, and different types of private incentives.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there are techniques that use market incentives to pay for green infrastructure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4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9047" y="438843"/>
            <a:ext cx="1432610" cy="107445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9900" y="1513300"/>
            <a:ext cx="6156764" cy="7482967"/>
          </a:xfrm>
        </p:spPr>
        <p:txBody>
          <a:bodyPr/>
          <a:lstStyle/>
          <a:p>
            <a:pPr lvl="0"/>
            <a:r>
              <a:rPr lang="en-US" sz="1000" kern="1200" dirty="0" smtClean="0">
                <a:solidFill>
                  <a:schemeClr val="tx1"/>
                </a:solidFill>
                <a:effectLst/>
              </a:rPr>
              <a:t>So for the category of using public resources to pay for green infrastructure. 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A lot of cities are also looking at ways to broaden their resource base, and create new bases of public funding for green infrastructure.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because relying on just one or just a few methods is getting more and more difficult.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It is pretty common for green infrastructure plans to be funded, at least in part, by general funds.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Taxes, and fees are also used. Taxes can include: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	Real estate transfer taxes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	Park taxes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	Hotel/motel taxes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	Water bills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	Park usage fees (for park activities or rentals)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 Aside from those methods that are very commonly used, some places create new sources of revenue, through things like: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Reallocate storm water and sewer fees based on contributions to runoff.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Development exactions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Transportation exactions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“one percent for Art” except use it for green infrastructure instead of traditional art.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Easements (cheaper than purchasing outright green space)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Utilization of existing park-like amenities such as golf courses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Fees such as licensing fees and permit fees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Partnerships such as vendor advertising space.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Also, the creation of special districts have bee used by some to implement green infrastructure programs.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		This includes things like Business improvement districts		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			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Another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</a:rPr>
              <a:t>failly</a:t>
            </a:r>
            <a:r>
              <a:rPr lang="en-US" sz="1000" kern="1200" dirty="0" smtClean="0">
                <a:solidFill>
                  <a:schemeClr val="tx1"/>
                </a:solidFill>
                <a:effectLst/>
              </a:rPr>
              <a:t> common method of financing is general obligation bonds, and revenue bonds,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And also more innovative alternative, such as: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Tax increment financing, although it is unclear to me if TIF is ever used in Alabama.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 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</a:rPr>
              <a:t>A potential untapped source of funding for green infrastructure is also the clean water and drinking water state revolving loan funds, which administer grants from the EPA. I do note that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</a:rPr>
              <a:t>bioswales</a:t>
            </a:r>
            <a:r>
              <a:rPr lang="en-US" sz="1000" kern="1200" dirty="0" smtClean="0">
                <a:solidFill>
                  <a:schemeClr val="tx1"/>
                </a:solidFill>
                <a:effectLst/>
              </a:rPr>
              <a:t> green roofs, land conservation, and permeable pavements, are all eligible uses for the state revolving loan funds.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7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always grants.  This includes earmarks and competitive funding. If it can’t be used for the purchase of land, maybe it can be used for planning.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Programs that include things like education and technical assistance have proven to be helpful at getting private landowners to help make their own green infrastructure improvements.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6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there are methods for tapping into private funds through market incentives.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know, many cities in Alabama are using their power to abate taxes for economic development, but we can also use it for green infrastructure improvements.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also require green infrastructure improvements as a condition for receiving tax incentives. But there is really nothing too new about that.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way to spur private investment in green infrastructure is to change zoning and subdivision codes to require it.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can be things like bonuses (“green factor bonuses”)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requirements or optional improvements (like allowing the option of cluster development, as my hometown of Auburn does, or even requiring it).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changing fee structures for things like utilities and water fees to incentivize green infrastructure improvement, can help.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54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 lot of this is already being done in Alabama, but some places are not as comprehensive in how hey are approaching green infrastructure financing and implementation.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 fact, many places are doing it in  absence of a proper green infrastructure plan.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ADEM has used state drinking water revolving loan funds for green infrastructure projects.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 they list it specifically as a desired funding objective.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of Course Charlene’s work with Mobile’s green streets is one more example.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picture that I found online that somebody named Brian Phelps made showing what Birmingham would look like if the buildings had green roofs.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21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when I was researching cities that were doing innovative green infrastructure planning, a lot of the usual suspects came up – Chicago, Portland, Montgomery county, MD, etc…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when you look at a lot of those plans – they are amazing and very forward thinking – but much of their implementation relies on just general expenditure of public funds to purchase greenways and parks.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was curious what types of tools are out there to implement green infrastructure that may not rely on the expenditure of public funds.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was curious about who was doing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42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little river watershed is in the </a:t>
            </a:r>
            <a:r>
              <a:rPr lang="en-US" dirty="0" err="1" smtClean="0"/>
              <a:t>northeasten</a:t>
            </a:r>
            <a:r>
              <a:rPr lang="en-US" baseline="0" dirty="0" smtClean="0"/>
              <a:t> part of </a:t>
            </a:r>
            <a:r>
              <a:rPr lang="en-US" baseline="0" dirty="0" err="1" smtClean="0"/>
              <a:t>coosa</a:t>
            </a:r>
            <a:r>
              <a:rPr lang="en-US" baseline="0" dirty="0" smtClean="0"/>
              <a:t> watershed in northern </a:t>
            </a:r>
            <a:r>
              <a:rPr lang="en-US" baseline="0" dirty="0" err="1" smtClean="0"/>
              <a:t>alabama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	- the headwaters are in Dade, Walker, and Chattooga counties in </a:t>
            </a:r>
            <a:r>
              <a:rPr lang="en-US" baseline="0" dirty="0" err="1" smtClean="0"/>
              <a:t>georgia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	- the water flows to the southwest into Alabama, and finally into Weiss Lake.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of the river flows through </a:t>
            </a:r>
            <a:r>
              <a:rPr lang="en-US" baseline="0" dirty="0" err="1" smtClean="0"/>
              <a:t>Decalb</a:t>
            </a:r>
            <a:r>
              <a:rPr lang="en-US" baseline="0" dirty="0" smtClean="0"/>
              <a:t> county.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flows thorough Desoto State park, which is one of the busiest parks in Alabama</a:t>
            </a:r>
          </a:p>
          <a:p>
            <a:r>
              <a:rPr lang="en-US" baseline="0" dirty="0" smtClean="0"/>
              <a:t>	- and also through the River canyon national preserve.</a:t>
            </a:r>
          </a:p>
          <a:p>
            <a:endParaRPr lang="en-US" baseline="0" dirty="0" smtClean="0"/>
          </a:p>
          <a:p>
            <a:r>
              <a:rPr lang="en-US" dirty="0" smtClean="0"/>
              <a:t>The area</a:t>
            </a:r>
            <a:r>
              <a:rPr lang="en-US" baseline="0" dirty="0" smtClean="0"/>
              <a:t> is mostly rural, but it does have a fast growth rate predicted in the future.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56A90-8E7F-EE4C-B48B-D5FB0E667A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7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2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5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4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3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A637B-094A-D348-B674-E3A8FF6632A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3875F-CF2D-8342-A64F-B20AED8C9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526" y="1405995"/>
            <a:ext cx="8497608" cy="219445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46209"/>
                </a:solidFill>
              </a:rPr>
              <a:t>Planning for Green Infrastructure: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Finance and Implementation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517" y="5155164"/>
            <a:ext cx="6400800" cy="9672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Becki Retzlaff, AICP</a:t>
            </a:r>
          </a:p>
          <a:p>
            <a:r>
              <a:rPr lang="en-US" dirty="0" smtClean="0"/>
              <a:t>Auburn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impact development</a:t>
            </a:r>
          </a:p>
          <a:p>
            <a:r>
              <a:rPr lang="en-US" dirty="0" smtClean="0"/>
              <a:t>Erosion and sediment control</a:t>
            </a:r>
          </a:p>
          <a:p>
            <a:r>
              <a:rPr lang="en-US" dirty="0" smtClean="0"/>
              <a:t>Rural planning</a:t>
            </a:r>
          </a:p>
          <a:p>
            <a:r>
              <a:rPr lang="en-US" dirty="0" smtClean="0"/>
              <a:t>Urban sprawl </a:t>
            </a:r>
          </a:p>
          <a:p>
            <a:r>
              <a:rPr lang="en-US" dirty="0" smtClean="0"/>
              <a:t>Increased tourism</a:t>
            </a:r>
          </a:p>
          <a:p>
            <a:r>
              <a:rPr lang="en-US" dirty="0" smtClean="0"/>
              <a:t>Land use</a:t>
            </a:r>
          </a:p>
          <a:p>
            <a:r>
              <a:rPr lang="en-US" dirty="0" smtClean="0"/>
              <a:t>Water quality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75" y="2301430"/>
            <a:ext cx="2823225" cy="420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 watershed studies:</a:t>
            </a:r>
          </a:p>
          <a:p>
            <a:pPr lvl="1"/>
            <a:r>
              <a:rPr lang="en-US" dirty="0" smtClean="0"/>
              <a:t>West Fork of the Little River (2005)</a:t>
            </a:r>
          </a:p>
          <a:p>
            <a:pPr lvl="1"/>
            <a:r>
              <a:rPr lang="en-US" dirty="0" smtClean="0"/>
              <a:t>Little River (2006)</a:t>
            </a:r>
          </a:p>
          <a:p>
            <a:pPr lvl="1"/>
            <a:r>
              <a:rPr lang="en-US" dirty="0" smtClean="0"/>
              <a:t>East Fork of the Little River (2007)</a:t>
            </a:r>
          </a:p>
          <a:p>
            <a:r>
              <a:rPr lang="en-US" dirty="0" smtClean="0"/>
              <a:t>Land use study</a:t>
            </a:r>
          </a:p>
        </p:txBody>
      </p:sp>
    </p:spTree>
    <p:extLst>
      <p:ext uri="{BB962C8B-B14F-4D97-AF65-F5344CB8AC3E}">
        <p14:creationId xmlns:p14="http://schemas.microsoft.com/office/powerpoint/2010/main" val="25253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Identified actions, timeframes, partners, and funding.</a:t>
            </a:r>
          </a:p>
          <a:p>
            <a:r>
              <a:rPr lang="en-US" dirty="0" smtClean="0"/>
              <a:t>Measures of success</a:t>
            </a:r>
          </a:p>
          <a:p>
            <a:r>
              <a:rPr lang="en-US" dirty="0" smtClean="0"/>
              <a:t>Annual work program</a:t>
            </a:r>
          </a:p>
          <a:p>
            <a:r>
              <a:rPr lang="en-US" dirty="0" smtClean="0"/>
              <a:t>Annual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Funding – private v. public funds</a:t>
            </a:r>
          </a:p>
          <a:p>
            <a:r>
              <a:rPr lang="en-US" dirty="0" smtClean="0"/>
              <a:t>Case study of Little River Watershed</a:t>
            </a:r>
          </a:p>
        </p:txBody>
      </p:sp>
    </p:spTree>
    <p:extLst>
      <p:ext uri="{BB962C8B-B14F-4D97-AF65-F5344CB8AC3E}">
        <p14:creationId xmlns:p14="http://schemas.microsoft.com/office/powerpoint/2010/main" val="13850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272"/>
            <a:ext cx="9144000" cy="6927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234" y="5749636"/>
            <a:ext cx="3602765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</a:t>
            </a:r>
            <a:endParaRPr lang="en-US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Financing green infrastructure</a:t>
            </a:r>
          </a:p>
          <a:p>
            <a:pPr lvl="2"/>
            <a:r>
              <a:rPr lang="en-US" dirty="0" smtClean="0"/>
              <a:t>Public funding</a:t>
            </a:r>
          </a:p>
          <a:p>
            <a:pPr lvl="2"/>
            <a:r>
              <a:rPr lang="en-US" dirty="0" smtClean="0"/>
              <a:t>Private funding</a:t>
            </a:r>
          </a:p>
          <a:p>
            <a:pPr lvl="2"/>
            <a:r>
              <a:rPr lang="en-US" dirty="0" smtClean="0"/>
              <a:t>Market incentives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Innovative implementation</a:t>
            </a:r>
          </a:p>
          <a:p>
            <a:pPr lvl="2"/>
            <a:r>
              <a:rPr lang="en-US" dirty="0" smtClean="0"/>
              <a:t>Little River Watershed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97" y="2621575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04" y="274638"/>
            <a:ext cx="8459996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do we pay for green infrastructure?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resources</a:t>
            </a:r>
          </a:p>
          <a:p>
            <a:r>
              <a:rPr lang="en-US" dirty="0" smtClean="0"/>
              <a:t>Private funding</a:t>
            </a:r>
          </a:p>
          <a:p>
            <a:r>
              <a:rPr lang="en-US" dirty="0" smtClean="0"/>
              <a:t>Market incentives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6" y="3590408"/>
            <a:ext cx="7098844" cy="32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Taxes and fees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New sources of revenue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Special districts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Bonds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Tax increment financing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State revolving loan funds</a:t>
            </a:r>
          </a:p>
        </p:txBody>
      </p:sp>
    </p:spTree>
    <p:extLst>
      <p:ext uri="{BB962C8B-B14F-4D97-AF65-F5344CB8AC3E}">
        <p14:creationId xmlns:p14="http://schemas.microsoft.com/office/powerpoint/2010/main" val="13606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Grants</a:t>
            </a:r>
          </a:p>
          <a:p>
            <a:r>
              <a:rPr lang="en-US" dirty="0" smtClean="0"/>
              <a:t>Programs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248" y="2836947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4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Taxing authority</a:t>
            </a:r>
          </a:p>
          <a:p>
            <a:r>
              <a:rPr lang="en-US" dirty="0" smtClean="0"/>
              <a:t>Regulations</a:t>
            </a:r>
          </a:p>
          <a:p>
            <a:r>
              <a:rPr lang="en-US" dirty="0" smtClean="0"/>
              <a:t>Fees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71" y="2796036"/>
            <a:ext cx="5850220" cy="38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Green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5" y="1417638"/>
            <a:ext cx="7762875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42" y="1"/>
            <a:ext cx="7156925" cy="68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770"/>
          </a:xfrm>
        </p:spPr>
        <p:txBody>
          <a:bodyPr/>
          <a:lstStyle/>
          <a:p>
            <a:r>
              <a:rPr lang="en-US" dirty="0" smtClean="0"/>
              <a:t>Case Study: Little River Watershed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811" y="978770"/>
            <a:ext cx="4568557" cy="58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505</Words>
  <Application>Microsoft Office PowerPoint</Application>
  <PresentationFormat>On-screen Show (4:3)</PresentationFormat>
  <Paragraphs>247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Planning for Green Infrastructure:  Finance and Implementation </vt:lpstr>
      <vt:lpstr>Presentation Outline</vt:lpstr>
      <vt:lpstr>How do we pay for green infrastructure?</vt:lpstr>
      <vt:lpstr>Public Resources</vt:lpstr>
      <vt:lpstr>Private Resources</vt:lpstr>
      <vt:lpstr>Market Incentives</vt:lpstr>
      <vt:lpstr>Implementing Green Infrastructure</vt:lpstr>
      <vt:lpstr>PowerPoint Presentation</vt:lpstr>
      <vt:lpstr>Case Study: Little River Watershed</vt:lpstr>
      <vt:lpstr>Concerns</vt:lpstr>
      <vt:lpstr>Studies</vt:lpstr>
      <vt:lpstr>Implementation</vt:lpstr>
      <vt:lpstr>Conclusions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Becki Retzlaff</dc:creator>
  <cp:lastModifiedBy>Charlene LeBleu</cp:lastModifiedBy>
  <cp:revision>39</cp:revision>
  <cp:lastPrinted>2012-02-13T19:03:25Z</cp:lastPrinted>
  <dcterms:created xsi:type="dcterms:W3CDTF">2012-02-01T20:47:44Z</dcterms:created>
  <dcterms:modified xsi:type="dcterms:W3CDTF">2012-09-18T01:45:48Z</dcterms:modified>
</cp:coreProperties>
</file>