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57" r:id="rId6"/>
    <p:sldId id="262" r:id="rId7"/>
    <p:sldId id="260" r:id="rId8"/>
    <p:sldId id="263" r:id="rId9"/>
    <p:sldId id="261" r:id="rId10"/>
    <p:sldId id="265" r:id="rId11"/>
    <p:sldId id="264" r:id="rId12"/>
    <p:sldId id="269" r:id="rId13"/>
    <p:sldId id="266" r:id="rId14"/>
    <p:sldId id="267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800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AB86-10BE-4637-9660-B273E723D86D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FCA7-F10E-45DE-90B3-DDF89BA25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2942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AB86-10BE-4637-9660-B273E723D86D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FCA7-F10E-45DE-90B3-DDF89BA25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1084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AB86-10BE-4637-9660-B273E723D86D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FCA7-F10E-45DE-90B3-DDF89BA25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6976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AB86-10BE-4637-9660-B273E723D8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FCA7-F10E-45DE-90B3-DDF89BA255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205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AB86-10BE-4637-9660-B273E723D8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FCA7-F10E-45DE-90B3-DDF89BA255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9402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AB86-10BE-4637-9660-B273E723D8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FCA7-F10E-45DE-90B3-DDF89BA255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6557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AB86-10BE-4637-9660-B273E723D8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FCA7-F10E-45DE-90B3-DDF89BA255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6775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AB86-10BE-4637-9660-B273E723D8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FCA7-F10E-45DE-90B3-DDF89BA255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8215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AB86-10BE-4637-9660-B273E723D8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FCA7-F10E-45DE-90B3-DDF89BA255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161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AB86-10BE-4637-9660-B273E723D8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FCA7-F10E-45DE-90B3-DDF89BA255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212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AB86-10BE-4637-9660-B273E723D8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FCA7-F10E-45DE-90B3-DDF89BA255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6841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AB86-10BE-4637-9660-B273E723D86D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FCA7-F10E-45DE-90B3-DDF89BA25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48721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AB86-10BE-4637-9660-B273E723D8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FCA7-F10E-45DE-90B3-DDF89BA255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752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AB86-10BE-4637-9660-B273E723D8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FCA7-F10E-45DE-90B3-DDF89BA255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3513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AB86-10BE-4637-9660-B273E723D8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FCA7-F10E-45DE-90B3-DDF89BA255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8302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AB86-10BE-4637-9660-B273E723D86D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FCA7-F10E-45DE-90B3-DDF89BA25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3645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AB86-10BE-4637-9660-B273E723D86D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FCA7-F10E-45DE-90B3-DDF89BA25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0455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AB86-10BE-4637-9660-B273E723D86D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FCA7-F10E-45DE-90B3-DDF89BA25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2368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AB86-10BE-4637-9660-B273E723D86D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FCA7-F10E-45DE-90B3-DDF89BA25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6088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AB86-10BE-4637-9660-B273E723D86D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FCA7-F10E-45DE-90B3-DDF89BA25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4465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AB86-10BE-4637-9660-B273E723D86D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FCA7-F10E-45DE-90B3-DDF89BA25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608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AB86-10BE-4637-9660-B273E723D86D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FCA7-F10E-45DE-90B3-DDF89BA25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3878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3AB86-10BE-4637-9660-B273E723D86D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FFCA7-F10E-45DE-90B3-DDF89BA25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545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3AB86-10BE-4637-9660-B273E723D8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FFCA7-F10E-45DE-90B3-DDF89BA255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41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-6927"/>
            <a:ext cx="6858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914400"/>
            <a:ext cx="228600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Next Step to </a:t>
            </a:r>
          </a:p>
          <a:p>
            <a:pPr algn="ctr"/>
            <a:r>
              <a:rPr lang="en-US" sz="32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Sustainable Practices:</a:t>
            </a:r>
          </a:p>
          <a:p>
            <a:pPr algn="ctr"/>
            <a:endParaRPr lang="en-US" sz="3200" b="1" dirty="0" smtClean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Urban Farming</a:t>
            </a:r>
            <a:endParaRPr lang="en-US" sz="32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943" y="5867400"/>
            <a:ext cx="18201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Jes</a:t>
            </a:r>
            <a:r>
              <a:rPr lang="en-US" sz="2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Laing &amp;</a:t>
            </a:r>
          </a:p>
          <a:p>
            <a:pPr algn="ctr"/>
            <a:r>
              <a:rPr lang="en-US" sz="2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Jaime </a:t>
            </a:r>
            <a:r>
              <a:rPr lang="en-US" sz="2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Larzelere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48595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def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12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81744"/>
            <a:ext cx="619125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76800" y="2462"/>
            <a:ext cx="455785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Young Farmers 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Program</a:t>
            </a:r>
          </a:p>
          <a:p>
            <a:pPr algn="ctr"/>
            <a:endParaRPr lang="en-US" sz="5400" b="1" cap="none" spc="0" dirty="0">
              <a:ln w="12700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5454" y="5410200"/>
            <a:ext cx="2107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Milwaukee, WI</a:t>
            </a:r>
          </a:p>
        </p:txBody>
      </p:sp>
    </p:spTree>
    <p:extLst>
      <p:ext uri="{BB962C8B-B14F-4D97-AF65-F5344CB8AC3E}">
        <p14:creationId xmlns:p14="http://schemas.microsoft.com/office/powerpoint/2010/main" xmlns="" val="163554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hamwiki.com/wiki/images/d/d4/Jones_Valley_Teaching_Farm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920271"/>
            <a:ext cx="22479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.bp.blogspot.com/_Z_slBI8NphE/SZ38WdKkYFI/AAAAAAAAAAU/XEoaRam07dw/s1600/TheWhoFarmJonesVall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5884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re.cloudfront.goodinc.com/posts/full_1309384389JonesFarmoutsi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128" y="3677759"/>
            <a:ext cx="42862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dibleschoolyard.org/sites/default/files/imagecache/resources_image_255/A%20Bryan%20Photo%2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7378" y="3687154"/>
            <a:ext cx="3124200" cy="307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5400000">
            <a:off x="6966206" y="4849660"/>
            <a:ext cx="2502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Birmingham, 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8625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organicnation.tv/storage/hantz%20farm%20detroit%20rendering%20bryan%20christie.png?__SQUARESPACE_CACHEVERSION=12628082704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55" y="2958810"/>
            <a:ext cx="609600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openideo.com/open/vibrant-cities/inspiration/the-importance-of-community-engagement-hantz-farms-detroit/gallery/grown-in-detroit-1.jpg/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15997"/>
            <a:ext cx="22383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hantzfarmsdetroit.com/images/logo-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74485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152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armscapegardens.com/sites/default/files/blogdir/images/laurban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715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Sources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APA (American Planning Association). </a:t>
            </a:r>
            <a:r>
              <a:rPr lang="en-US" i="1" dirty="0">
                <a:solidFill>
                  <a:schemeClr val="bg1"/>
                </a:solidFill>
              </a:rPr>
              <a:t>Policy Guide on Community and Regional Food Planning</a:t>
            </a:r>
            <a:r>
              <a:rPr lang="en-US" dirty="0">
                <a:solidFill>
                  <a:schemeClr val="bg1"/>
                </a:solidFill>
              </a:rPr>
              <a:t>. accessed </a:t>
            </a:r>
          </a:p>
          <a:p>
            <a:r>
              <a:rPr lang="en-US" dirty="0">
                <a:solidFill>
                  <a:schemeClr val="bg1"/>
                </a:solidFill>
              </a:rPr>
              <a:t>February 25, 2012. http://www.planning.org/policy/guides/pdf/foodplanning.pdf.</a:t>
            </a:r>
          </a:p>
          <a:p>
            <a:r>
              <a:rPr lang="en-US" dirty="0">
                <a:solidFill>
                  <a:schemeClr val="bg1"/>
                </a:solidFill>
              </a:rPr>
              <a:t>Bellows, Anne C., Katherine Brown, and </a:t>
            </a:r>
            <a:r>
              <a:rPr lang="en-US" dirty="0" err="1">
                <a:solidFill>
                  <a:schemeClr val="bg1"/>
                </a:solidFill>
              </a:rPr>
              <a:t>Jac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Smit</a:t>
            </a:r>
            <a:r>
              <a:rPr lang="en-US" dirty="0">
                <a:solidFill>
                  <a:schemeClr val="bg1"/>
                </a:solidFill>
              </a:rPr>
              <a:t>. “Health Benefits of Urban Agriculture.” </a:t>
            </a:r>
            <a:r>
              <a:rPr lang="en-US" i="1" dirty="0">
                <a:solidFill>
                  <a:schemeClr val="bg1"/>
                </a:solidFill>
              </a:rPr>
              <a:t>Community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Food Security Coalition. </a:t>
            </a:r>
            <a:r>
              <a:rPr lang="en-US" dirty="0">
                <a:solidFill>
                  <a:schemeClr val="bg1"/>
                </a:solidFill>
              </a:rPr>
              <a:t>Last modified December 18, 2004. </a:t>
            </a:r>
          </a:p>
          <a:p>
            <a:r>
              <a:rPr lang="en-US" dirty="0">
                <a:solidFill>
                  <a:schemeClr val="bg1"/>
                </a:solidFill>
              </a:rPr>
              <a:t>http://www.foodsecurity.org/UAHealthArticle.pdf.</a:t>
            </a:r>
          </a:p>
          <a:p>
            <a:r>
              <a:rPr lang="en-US" dirty="0" err="1">
                <a:solidFill>
                  <a:schemeClr val="bg1"/>
                </a:solidFill>
              </a:rPr>
              <a:t>Bonfiglio</a:t>
            </a:r>
            <a:r>
              <a:rPr lang="en-US" dirty="0">
                <a:solidFill>
                  <a:schemeClr val="bg1"/>
                </a:solidFill>
              </a:rPr>
              <a:t>, Olga. “Delicious in Detroit.” </a:t>
            </a:r>
            <a:r>
              <a:rPr lang="en-US" i="1" dirty="0">
                <a:solidFill>
                  <a:schemeClr val="bg1"/>
                </a:solidFill>
              </a:rPr>
              <a:t>Planning: The Magazine of the American Planning Association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(August/September 2009): 32-37.</a:t>
            </a:r>
          </a:p>
          <a:p>
            <a:r>
              <a:rPr lang="en-US" dirty="0" err="1">
                <a:solidFill>
                  <a:schemeClr val="bg1"/>
                </a:solidFill>
              </a:rPr>
              <a:t>Doron</a:t>
            </a:r>
            <a:r>
              <a:rPr lang="en-US" dirty="0">
                <a:solidFill>
                  <a:schemeClr val="bg1"/>
                </a:solidFill>
              </a:rPr>
              <a:t>, Gil. “Urban Agriculture: Small, Medium, Large.” </a:t>
            </a:r>
            <a:r>
              <a:rPr lang="en-US" i="1" dirty="0">
                <a:solidFill>
                  <a:schemeClr val="bg1"/>
                </a:solidFill>
              </a:rPr>
              <a:t>Architectural Design</a:t>
            </a:r>
            <a:r>
              <a:rPr lang="en-US" dirty="0">
                <a:solidFill>
                  <a:schemeClr val="bg1"/>
                </a:solidFill>
              </a:rPr>
              <a:t> 75 no. 3 (2005): 52-59.</a:t>
            </a:r>
          </a:p>
          <a:p>
            <a:r>
              <a:rPr lang="en-US" dirty="0" err="1">
                <a:solidFill>
                  <a:schemeClr val="bg1"/>
                </a:solidFill>
              </a:rPr>
              <a:t>Flisram</a:t>
            </a:r>
            <a:r>
              <a:rPr lang="en-US" dirty="0">
                <a:solidFill>
                  <a:schemeClr val="bg1"/>
                </a:solidFill>
              </a:rPr>
              <a:t>, Greg. “A Serious Flirt with Dirt: Urban Farming Makes a Comeback.” </a:t>
            </a:r>
            <a:r>
              <a:rPr lang="en-US" i="1" dirty="0">
                <a:solidFill>
                  <a:schemeClr val="bg1"/>
                </a:solidFill>
              </a:rPr>
              <a:t>Planning: The Magazine of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the American Planning Association</a:t>
            </a:r>
            <a:r>
              <a:rPr lang="en-US" dirty="0">
                <a:solidFill>
                  <a:schemeClr val="bg1"/>
                </a:solidFill>
              </a:rPr>
              <a:t> (August/September 2009): 14-19.</a:t>
            </a:r>
          </a:p>
          <a:p>
            <a:r>
              <a:rPr lang="en-US" dirty="0">
                <a:solidFill>
                  <a:schemeClr val="bg1"/>
                </a:solidFill>
              </a:rPr>
              <a:t>Garrett, Steven. </a:t>
            </a:r>
            <a:r>
              <a:rPr lang="en-US" i="1" dirty="0">
                <a:solidFill>
                  <a:schemeClr val="bg1"/>
                </a:solidFill>
              </a:rPr>
              <a:t>Growing a Community Food System</a:t>
            </a:r>
            <a:r>
              <a:rPr lang="en-US" dirty="0">
                <a:solidFill>
                  <a:schemeClr val="bg1"/>
                </a:solidFill>
              </a:rPr>
              <a:t>. Pullman, WA: Washington State University </a:t>
            </a:r>
          </a:p>
          <a:p>
            <a:r>
              <a:rPr lang="en-US" dirty="0">
                <a:solidFill>
                  <a:schemeClr val="bg1"/>
                </a:solidFill>
              </a:rPr>
              <a:t>Cooperative Extension, 1999. </a:t>
            </a:r>
          </a:p>
          <a:p>
            <a:r>
              <a:rPr lang="en-US" dirty="0">
                <a:solidFill>
                  <a:schemeClr val="bg1"/>
                </a:solidFill>
              </a:rPr>
              <a:t>Hanson, David, Edwin Marty, and Michael Hanson. </a:t>
            </a:r>
            <a:r>
              <a:rPr lang="en-US" i="1" dirty="0">
                <a:solidFill>
                  <a:schemeClr val="bg1"/>
                </a:solidFill>
              </a:rPr>
              <a:t>Breaking Through Concrete: Building an Urban Farm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Revival</a:t>
            </a:r>
            <a:r>
              <a:rPr lang="en-US" dirty="0">
                <a:solidFill>
                  <a:schemeClr val="bg1"/>
                </a:solidFill>
              </a:rPr>
              <a:t>. Berkeley: University of California, 2012. </a:t>
            </a:r>
          </a:p>
          <a:p>
            <a:r>
              <a:rPr lang="en-US" dirty="0">
                <a:solidFill>
                  <a:schemeClr val="bg1"/>
                </a:solidFill>
              </a:rPr>
              <a:t>Hodgson, Kimberley. “Where Food Planning and Health Intersect: Welcome to the Next Big Trend.” </a:t>
            </a:r>
          </a:p>
          <a:p>
            <a:r>
              <a:rPr lang="en-US" i="1" dirty="0">
                <a:solidFill>
                  <a:schemeClr val="bg1"/>
                </a:solidFill>
              </a:rPr>
              <a:t>Planning: The Magazine of the American Planning Association </a:t>
            </a:r>
            <a:r>
              <a:rPr lang="en-US" dirty="0">
                <a:solidFill>
                  <a:schemeClr val="bg1"/>
                </a:solidFill>
              </a:rPr>
              <a:t>(August/September 2009): 8-13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7063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Sources</a:t>
            </a:r>
            <a:r>
              <a:rPr lang="en-US" b="1" smtClean="0">
                <a:solidFill>
                  <a:schemeClr val="bg1"/>
                </a:solidFill>
              </a:rPr>
              <a:t>, Cont.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Jacobs, Karrie. “Back to the Land.” </a:t>
            </a:r>
            <a:r>
              <a:rPr lang="en-US" i="1" dirty="0">
                <a:solidFill>
                  <a:schemeClr val="bg1"/>
                </a:solidFill>
              </a:rPr>
              <a:t>Metropolis Magazine</a:t>
            </a:r>
            <a:r>
              <a:rPr lang="en-US" dirty="0">
                <a:solidFill>
                  <a:schemeClr val="bg1"/>
                </a:solidFill>
              </a:rPr>
              <a:t>. Last modified October 15, 2008. </a:t>
            </a:r>
          </a:p>
          <a:p>
            <a:r>
              <a:rPr lang="en-US" dirty="0">
                <a:solidFill>
                  <a:schemeClr val="bg1"/>
                </a:solidFill>
              </a:rPr>
              <a:t>http://www.metropolismag.com/story/20081015/back-to-the-land. </a:t>
            </a:r>
          </a:p>
          <a:p>
            <a:r>
              <a:rPr lang="en-US" dirty="0">
                <a:solidFill>
                  <a:schemeClr val="bg1"/>
                </a:solidFill>
              </a:rPr>
              <a:t>Mendes, Wendy, Kevin </a:t>
            </a:r>
            <a:r>
              <a:rPr lang="en-US" dirty="0" err="1">
                <a:solidFill>
                  <a:schemeClr val="bg1"/>
                </a:solidFill>
              </a:rPr>
              <a:t>Balmer</a:t>
            </a:r>
            <a:r>
              <a:rPr lang="en-US" dirty="0">
                <a:solidFill>
                  <a:schemeClr val="bg1"/>
                </a:solidFill>
              </a:rPr>
              <a:t>, Terra </a:t>
            </a:r>
            <a:r>
              <a:rPr lang="en-US" dirty="0" err="1">
                <a:solidFill>
                  <a:schemeClr val="bg1"/>
                </a:solidFill>
              </a:rPr>
              <a:t>Kaethler</a:t>
            </a:r>
            <a:r>
              <a:rPr lang="en-US" dirty="0">
                <a:solidFill>
                  <a:schemeClr val="bg1"/>
                </a:solidFill>
              </a:rPr>
              <a:t>, and Amanda Rhoads. “Using Land Inventories to Plan for </a:t>
            </a:r>
          </a:p>
          <a:p>
            <a:r>
              <a:rPr lang="en-US" dirty="0">
                <a:solidFill>
                  <a:schemeClr val="bg1"/>
                </a:solidFill>
              </a:rPr>
              <a:t>Urban Agriculture: Experiences From Portland and Vancouver.” </a:t>
            </a:r>
            <a:r>
              <a:rPr lang="en-US" i="1" dirty="0">
                <a:solidFill>
                  <a:schemeClr val="bg1"/>
                </a:solidFill>
              </a:rPr>
              <a:t>Journal of the American Planning Association</a:t>
            </a:r>
            <a:r>
              <a:rPr lang="en-US" dirty="0">
                <a:solidFill>
                  <a:schemeClr val="bg1"/>
                </a:solidFill>
              </a:rPr>
              <a:t> 74 no. 4 (Autumn 2008): 435-449.</a:t>
            </a:r>
          </a:p>
          <a:p>
            <a:r>
              <a:rPr lang="en-US" dirty="0" err="1">
                <a:solidFill>
                  <a:schemeClr val="bg1"/>
                </a:solidFill>
              </a:rPr>
              <a:t>Mougeot</a:t>
            </a:r>
            <a:r>
              <a:rPr lang="en-US" dirty="0">
                <a:solidFill>
                  <a:schemeClr val="bg1"/>
                </a:solidFill>
              </a:rPr>
              <a:t>, Luc J.A. </a:t>
            </a:r>
            <a:r>
              <a:rPr lang="en-US" i="1" dirty="0">
                <a:solidFill>
                  <a:schemeClr val="bg1"/>
                </a:solidFill>
              </a:rPr>
              <a:t>Growing Better Cities: Urban Agriculture for Sustainable Development.</a:t>
            </a:r>
            <a:r>
              <a:rPr lang="en-US" dirty="0">
                <a:solidFill>
                  <a:schemeClr val="bg1"/>
                </a:solidFill>
              </a:rPr>
              <a:t> Ottawa: </a:t>
            </a:r>
          </a:p>
          <a:p>
            <a:r>
              <a:rPr lang="en-US" dirty="0">
                <a:solidFill>
                  <a:schemeClr val="bg1"/>
                </a:solidFill>
              </a:rPr>
              <a:t>International Development Research Centre, 2006. </a:t>
            </a:r>
          </a:p>
          <a:p>
            <a:r>
              <a:rPr lang="en-US" dirty="0" err="1">
                <a:solidFill>
                  <a:schemeClr val="bg1"/>
                </a:solidFill>
              </a:rPr>
              <a:t>Samanian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Sanam</a:t>
            </a:r>
            <a:r>
              <a:rPr lang="en-US" dirty="0">
                <a:solidFill>
                  <a:schemeClr val="bg1"/>
                </a:solidFill>
              </a:rPr>
              <a:t>. “Carrot City: A Recent Exhibition at Toronto’s Design Exchange Presented a Cross-</a:t>
            </a:r>
          </a:p>
          <a:p>
            <a:r>
              <a:rPr lang="en-US" dirty="0">
                <a:solidFill>
                  <a:schemeClr val="bg1"/>
                </a:solidFill>
              </a:rPr>
              <a:t>Section of Current Ideas Associated With Urban Agriculture.” </a:t>
            </a:r>
            <a:r>
              <a:rPr lang="en-US" i="1" dirty="0">
                <a:solidFill>
                  <a:schemeClr val="bg1"/>
                </a:solidFill>
              </a:rPr>
              <a:t>Canadian Architect</a:t>
            </a:r>
            <a:r>
              <a:rPr lang="en-US" dirty="0">
                <a:solidFill>
                  <a:schemeClr val="bg1"/>
                </a:solidFill>
              </a:rPr>
              <a:t> (June 2009): </a:t>
            </a:r>
          </a:p>
          <a:p>
            <a:r>
              <a:rPr lang="en-US" dirty="0">
                <a:solidFill>
                  <a:schemeClr val="bg1"/>
                </a:solidFill>
              </a:rPr>
              <a:t>26-28.</a:t>
            </a:r>
          </a:p>
          <a:p>
            <a:r>
              <a:rPr lang="en-US" dirty="0" err="1">
                <a:solidFill>
                  <a:schemeClr val="bg1"/>
                </a:solidFill>
              </a:rPr>
              <a:t>Shandas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Vivek</a:t>
            </a:r>
            <a:r>
              <a:rPr lang="en-US" dirty="0">
                <a:solidFill>
                  <a:schemeClr val="bg1"/>
                </a:solidFill>
              </a:rPr>
              <a:t> and W. Barry Messer. “Fostering Green Communities Through Civic Engagement: </a:t>
            </a:r>
          </a:p>
          <a:p>
            <a:r>
              <a:rPr lang="en-US" dirty="0">
                <a:solidFill>
                  <a:schemeClr val="bg1"/>
                </a:solidFill>
              </a:rPr>
              <a:t>Community-Based Environmental Stewardship in the Portland Area.” </a:t>
            </a:r>
            <a:r>
              <a:rPr lang="en-US" i="1" dirty="0">
                <a:solidFill>
                  <a:schemeClr val="bg1"/>
                </a:solidFill>
              </a:rPr>
              <a:t>Journal of the American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Planning Association</a:t>
            </a:r>
            <a:r>
              <a:rPr lang="en-US" dirty="0">
                <a:solidFill>
                  <a:schemeClr val="bg1"/>
                </a:solidFill>
              </a:rPr>
              <a:t> 74, no. 4 (Autumn 2008): 408-418.</a:t>
            </a:r>
          </a:p>
          <a:p>
            <a:r>
              <a:rPr lang="en-US" dirty="0" err="1">
                <a:solidFill>
                  <a:schemeClr val="bg1"/>
                </a:solidFill>
              </a:rPr>
              <a:t>Shigley</a:t>
            </a:r>
            <a:r>
              <a:rPr lang="en-US" dirty="0">
                <a:solidFill>
                  <a:schemeClr val="bg1"/>
                </a:solidFill>
              </a:rPr>
              <a:t>, Paul. “When Access is the Issue: What Cities Are Doing to Get Healthy Food Into Underserved </a:t>
            </a:r>
          </a:p>
          <a:p>
            <a:r>
              <a:rPr lang="en-US" dirty="0">
                <a:solidFill>
                  <a:schemeClr val="bg1"/>
                </a:solidFill>
              </a:rPr>
              <a:t>Neighborhoods.” </a:t>
            </a:r>
            <a:r>
              <a:rPr lang="en-US" i="1" dirty="0">
                <a:solidFill>
                  <a:schemeClr val="bg1"/>
                </a:solidFill>
              </a:rPr>
              <a:t>Planning: The Magazine of the American Planning Association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(August/September 2009): 26-31.</a:t>
            </a:r>
          </a:p>
          <a:p>
            <a:r>
              <a:rPr lang="en-US" dirty="0" err="1">
                <a:solidFill>
                  <a:schemeClr val="bg1"/>
                </a:solidFill>
              </a:rPr>
              <a:t>Vallianatos</a:t>
            </a:r>
            <a:r>
              <a:rPr lang="en-US" dirty="0">
                <a:solidFill>
                  <a:schemeClr val="bg1"/>
                </a:solidFill>
              </a:rPr>
              <a:t>, Mark, Robert Gottlieb, and Margaret Ann </a:t>
            </a:r>
            <a:r>
              <a:rPr lang="en-US" dirty="0" err="1">
                <a:solidFill>
                  <a:schemeClr val="bg1"/>
                </a:solidFill>
              </a:rPr>
              <a:t>Haase</a:t>
            </a:r>
            <a:r>
              <a:rPr lang="en-US" dirty="0">
                <a:solidFill>
                  <a:schemeClr val="bg1"/>
                </a:solidFill>
              </a:rPr>
              <a:t>. "Farm-to-School: Strategies for </a:t>
            </a:r>
          </a:p>
          <a:p>
            <a:r>
              <a:rPr lang="en-US" dirty="0">
                <a:solidFill>
                  <a:schemeClr val="bg1"/>
                </a:solidFill>
              </a:rPr>
              <a:t>Urban Health, Combating Sprawl, and Establishing a Community Food Systems </a:t>
            </a:r>
          </a:p>
          <a:p>
            <a:r>
              <a:rPr lang="en-US" dirty="0">
                <a:solidFill>
                  <a:schemeClr val="bg1"/>
                </a:solidFill>
              </a:rPr>
              <a:t>Approach." </a:t>
            </a:r>
            <a:r>
              <a:rPr lang="en-US" i="1" dirty="0">
                <a:solidFill>
                  <a:schemeClr val="bg1"/>
                </a:solidFill>
              </a:rPr>
              <a:t>Journal of Planning, Education and Research</a:t>
            </a:r>
            <a:r>
              <a:rPr lang="en-US" dirty="0">
                <a:solidFill>
                  <a:schemeClr val="bg1"/>
                </a:solidFill>
              </a:rPr>
              <a:t> 23 (2004): 414-23. </a:t>
            </a:r>
          </a:p>
          <a:p>
            <a:r>
              <a:rPr lang="en-US" dirty="0" err="1">
                <a:solidFill>
                  <a:schemeClr val="bg1"/>
                </a:solidFill>
              </a:rPr>
              <a:t>Worrel</a:t>
            </a:r>
            <a:r>
              <a:rPr lang="en-US" dirty="0">
                <a:solidFill>
                  <a:schemeClr val="bg1"/>
                </a:solidFill>
              </a:rPr>
              <a:t>, Gabriela. “Food Groups.” </a:t>
            </a:r>
            <a:r>
              <a:rPr lang="en-US" i="1" dirty="0">
                <a:solidFill>
                  <a:schemeClr val="bg1"/>
                </a:solidFill>
              </a:rPr>
              <a:t>Planning: The Magazine of the American Planning Association (</a:t>
            </a:r>
            <a:r>
              <a:rPr lang="en-US" dirty="0">
                <a:solidFill>
                  <a:schemeClr val="bg1"/>
                </a:solidFill>
              </a:rPr>
              <a:t>January </a:t>
            </a:r>
          </a:p>
          <a:p>
            <a:r>
              <a:rPr lang="en-US" dirty="0">
                <a:solidFill>
                  <a:schemeClr val="bg1"/>
                </a:solidFill>
              </a:rPr>
              <a:t>2012): 23-25.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Worrel</a:t>
            </a:r>
            <a:r>
              <a:rPr lang="en-US" dirty="0">
                <a:solidFill>
                  <a:schemeClr val="bg1"/>
                </a:solidFill>
              </a:rPr>
              <a:t>, Gabriela. “Land Be Gone.” </a:t>
            </a:r>
            <a:r>
              <a:rPr lang="en-US" i="1" dirty="0">
                <a:solidFill>
                  <a:schemeClr val="bg1"/>
                </a:solidFill>
              </a:rPr>
              <a:t>Planning: The Magazine of the American Planning Association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(August/September 2009): 20-25.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272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Urban Farming: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Addressing Public Health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Obesity rates rise 15-27% from 1980 to 1999, provides active lifestyles and outdoor exercise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Farm-to-School programs increase in popularity; Farm to School  Network estimates 12,429 throughout the 50 States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 “Healthy occupation”,  used as a type of therapy for those suffering from mental health problems and drug or alcohol addictions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Food produced </a:t>
            </a:r>
            <a:r>
              <a:rPr lang="en-US" sz="2000" dirty="0">
                <a:solidFill>
                  <a:schemeClr val="bg1"/>
                </a:solidFill>
              </a:rPr>
              <a:t>organically and consumed locally, only in season, </a:t>
            </a:r>
            <a:r>
              <a:rPr lang="en-US" sz="2000" dirty="0" smtClean="0">
                <a:solidFill>
                  <a:schemeClr val="bg1"/>
                </a:solidFill>
              </a:rPr>
              <a:t>reduce carbon </a:t>
            </a:r>
            <a:r>
              <a:rPr lang="en-US" sz="2000" dirty="0">
                <a:solidFill>
                  <a:schemeClr val="bg1"/>
                </a:solidFill>
              </a:rPr>
              <a:t>dioxide emissions </a:t>
            </a:r>
            <a:r>
              <a:rPr lang="en-US" sz="2000" dirty="0" smtClean="0">
                <a:solidFill>
                  <a:schemeClr val="bg1"/>
                </a:solidFill>
              </a:rPr>
              <a:t>by as </a:t>
            </a:r>
            <a:r>
              <a:rPr lang="en-US" sz="2000" dirty="0">
                <a:solidFill>
                  <a:schemeClr val="bg1"/>
                </a:solidFill>
              </a:rPr>
              <a:t>much as </a:t>
            </a:r>
            <a:r>
              <a:rPr lang="en-US" sz="2000" dirty="0" smtClean="0">
                <a:solidFill>
                  <a:schemeClr val="bg1"/>
                </a:solidFill>
              </a:rPr>
              <a:t>22 % </a:t>
            </a:r>
          </a:p>
        </p:txBody>
      </p:sp>
    </p:spTree>
    <p:extLst>
      <p:ext uri="{BB962C8B-B14F-4D97-AF65-F5344CB8AC3E}">
        <p14:creationId xmlns:p14="http://schemas.microsoft.com/office/powerpoint/2010/main" xmlns="" val="24657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/>
          <a:srcRect l="4327" t="13398" r="42468" b="11916"/>
          <a:stretch/>
        </p:blipFill>
        <p:spPr bwMode="auto">
          <a:xfrm>
            <a:off x="0" y="0"/>
            <a:ext cx="9143999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02264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-53296"/>
            <a:ext cx="8458200" cy="692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699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Economic Benefits of Urban Farming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Job creation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The United States’ urban gardening program estimates that a $1 investment in food-growing projects yields $6 of produce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Producing food within the city shortens the distance between consumer and producer = lower prices and greater access (more of population can afford to buy)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Revitalization </a:t>
            </a:r>
            <a:r>
              <a:rPr lang="en-US" sz="2800" dirty="0">
                <a:solidFill>
                  <a:schemeClr val="bg1"/>
                </a:solidFill>
              </a:rPr>
              <a:t>of areas </a:t>
            </a:r>
            <a:r>
              <a:rPr lang="en-US" sz="2800" dirty="0" smtClean="0">
                <a:solidFill>
                  <a:schemeClr val="bg1"/>
                </a:solidFill>
              </a:rPr>
              <a:t>through </a:t>
            </a:r>
            <a:r>
              <a:rPr lang="en-US" sz="2800" dirty="0">
                <a:solidFill>
                  <a:schemeClr val="bg1"/>
                </a:solidFill>
              </a:rPr>
              <a:t>farmers markets or local mom-and-pop grocery </a:t>
            </a:r>
            <a:r>
              <a:rPr lang="en-US" sz="2800" dirty="0" smtClean="0">
                <a:solidFill>
                  <a:schemeClr val="bg1"/>
                </a:solidFill>
              </a:rPr>
              <a:t>stores</a:t>
            </a:r>
          </a:p>
        </p:txBody>
      </p:sp>
    </p:spTree>
    <p:extLst>
      <p:ext uri="{BB962C8B-B14F-4D97-AF65-F5344CB8AC3E}">
        <p14:creationId xmlns:p14="http://schemas.microsoft.com/office/powerpoint/2010/main" xmlns="" val="268646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bs42.com/media/lib/124/5/1/1/511d4a94-417f-4910-b0bb-ab927bec1405/Sto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40420"/>
            <a:ext cx="5985159" cy="336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cuesa.org/sites/all/themes/cuesa_basic/images/farmersMarket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51779"/>
            <a:ext cx="3733800" cy="280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04800"/>
            <a:ext cx="4114800" cy="30904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94759" y="4145408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Birmingham, AL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6910" y="6410629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San Francisco, CA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893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Policy &amp; Planning Implementation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Sustainable planning practices are being preached nationwide - American Planning Association has adopted the “Policy Guide on Community and Regional Food Planning”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Changing </a:t>
            </a:r>
            <a:r>
              <a:rPr lang="en-US" sz="2800" dirty="0">
                <a:solidFill>
                  <a:schemeClr val="bg1"/>
                </a:solidFill>
              </a:rPr>
              <a:t>local food and agriculture </a:t>
            </a:r>
            <a:r>
              <a:rPr lang="en-US" sz="2800" dirty="0" smtClean="0">
                <a:solidFill>
                  <a:schemeClr val="bg1"/>
                </a:solidFill>
              </a:rPr>
              <a:t>policies, an example is growing community food systems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Land use planners can suggest policies to facilitate community gardens or use growth management strategies to preserve farm </a:t>
            </a:r>
            <a:r>
              <a:rPr lang="en-US" sz="2800" dirty="0" smtClean="0">
                <a:solidFill>
                  <a:schemeClr val="bg1"/>
                </a:solidFill>
              </a:rPr>
              <a:t>lands as a method to address the abundance of vacant land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Land banks used by local government to promote urban farming and increase their green practices locally. </a:t>
            </a:r>
          </a:p>
        </p:txBody>
      </p:sp>
    </p:spTree>
    <p:extLst>
      <p:ext uri="{BB962C8B-B14F-4D97-AF65-F5344CB8AC3E}">
        <p14:creationId xmlns:p14="http://schemas.microsoft.com/office/powerpoint/2010/main" xmlns="" val="300796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5720"/>
            <a:ext cx="9144000" cy="69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447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Current Examples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Milwaukee, WI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Birmingham, AL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Detroit, MI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Los Angeles, CA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176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810</Words>
  <Application>Microsoft Office PowerPoint</Application>
  <PresentationFormat>On-screen Show (4:3)</PresentationFormat>
  <Paragraphs>73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Slide 1</vt:lpstr>
      <vt:lpstr>Urban Farming: Addressing Public Health</vt:lpstr>
      <vt:lpstr>Slide 3</vt:lpstr>
      <vt:lpstr>Slide 4</vt:lpstr>
      <vt:lpstr>Economic Benefits of Urban Farming</vt:lpstr>
      <vt:lpstr>Slide 6</vt:lpstr>
      <vt:lpstr>Policy &amp; Planning Implementation</vt:lpstr>
      <vt:lpstr>Slide 8</vt:lpstr>
      <vt:lpstr>Current Examples</vt:lpstr>
      <vt:lpstr>Slide 10</vt:lpstr>
      <vt:lpstr>Slide 11</vt:lpstr>
      <vt:lpstr>Slide 12</vt:lpstr>
      <vt:lpstr>Slide 13</vt:lpstr>
      <vt:lpstr>Sources</vt:lpstr>
      <vt:lpstr>Sources, Cont.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 nicole laing</dc:creator>
  <cp:lastModifiedBy>rosborne</cp:lastModifiedBy>
  <cp:revision>25</cp:revision>
  <dcterms:created xsi:type="dcterms:W3CDTF">2012-09-18T00:36:36Z</dcterms:created>
  <dcterms:modified xsi:type="dcterms:W3CDTF">2012-10-03T16:56:10Z</dcterms:modified>
</cp:coreProperties>
</file>