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369" r:id="rId3"/>
    <p:sldId id="262" r:id="rId4"/>
    <p:sldId id="366" r:id="rId5"/>
    <p:sldId id="367" r:id="rId6"/>
    <p:sldId id="330" r:id="rId7"/>
    <p:sldId id="263" r:id="rId8"/>
    <p:sldId id="328" r:id="rId9"/>
    <p:sldId id="265" r:id="rId10"/>
    <p:sldId id="264" r:id="rId11"/>
    <p:sldId id="269" r:id="rId12"/>
    <p:sldId id="336" r:id="rId13"/>
    <p:sldId id="337" r:id="rId14"/>
    <p:sldId id="351" r:id="rId15"/>
    <p:sldId id="338" r:id="rId16"/>
    <p:sldId id="352" r:id="rId17"/>
    <p:sldId id="339" r:id="rId18"/>
    <p:sldId id="353" r:id="rId19"/>
    <p:sldId id="354" r:id="rId20"/>
    <p:sldId id="355" r:id="rId21"/>
    <p:sldId id="358" r:id="rId22"/>
    <p:sldId id="359" r:id="rId23"/>
    <p:sldId id="356" r:id="rId24"/>
    <p:sldId id="340" r:id="rId25"/>
    <p:sldId id="341" r:id="rId26"/>
    <p:sldId id="360" r:id="rId27"/>
    <p:sldId id="342" r:id="rId28"/>
    <p:sldId id="361" r:id="rId29"/>
    <p:sldId id="343" r:id="rId30"/>
    <p:sldId id="362" r:id="rId31"/>
    <p:sldId id="348" r:id="rId32"/>
    <p:sldId id="363" r:id="rId33"/>
    <p:sldId id="364" r:id="rId34"/>
    <p:sldId id="350" r:id="rId35"/>
    <p:sldId id="335" r:id="rId36"/>
    <p:sldId id="36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3806"/>
    <a:srgbClr val="FF6600"/>
    <a:srgbClr val="CC0099"/>
    <a:srgbClr val="17D5E9"/>
    <a:srgbClr val="66FF33"/>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667" autoAdjust="0"/>
  </p:normalViewPr>
  <p:slideViewPr>
    <p:cSldViewPr>
      <p:cViewPr>
        <p:scale>
          <a:sx n="90" d="100"/>
          <a:sy n="90" d="100"/>
        </p:scale>
        <p:origin x="-186" y="3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BF09D3-307C-4502-8E30-F189A5EB846B}" type="doc">
      <dgm:prSet loTypeId="urn:microsoft.com/office/officeart/2005/8/layout/equation1" loCatId="process" qsTypeId="urn:microsoft.com/office/officeart/2005/8/quickstyle/simple1" qsCatId="simple" csTypeId="urn:microsoft.com/office/officeart/2005/8/colors/accent6_2" csCatId="accent6" phldr="1"/>
      <dgm:spPr/>
    </dgm:pt>
    <dgm:pt modelId="{9CED8578-847B-4884-8BF3-1BF4C3704B04}">
      <dgm:prSet phldrT="[Text]" custT="1"/>
      <dgm:spPr>
        <a:solidFill>
          <a:schemeClr val="bg1"/>
        </a:solidFill>
      </dgm:spPr>
      <dgm:t>
        <a:bodyPr/>
        <a:lstStyle/>
        <a:p>
          <a:pPr>
            <a:lnSpc>
              <a:spcPct val="100000"/>
            </a:lnSpc>
            <a:spcAft>
              <a:spcPts val="0"/>
            </a:spcAft>
          </a:pPr>
          <a:r>
            <a:rPr lang="en-US" sz="1700" b="1" dirty="0" smtClean="0">
              <a:solidFill>
                <a:schemeClr val="tx1"/>
              </a:solidFill>
              <a:latin typeface="+mj-lt"/>
            </a:rPr>
            <a:t>understanding</a:t>
          </a:r>
        </a:p>
        <a:p>
          <a:pPr>
            <a:lnSpc>
              <a:spcPct val="100000"/>
            </a:lnSpc>
            <a:spcAft>
              <a:spcPts val="0"/>
            </a:spcAft>
          </a:pPr>
          <a:r>
            <a:rPr lang="en-US" sz="1700" b="1" dirty="0" smtClean="0">
              <a:solidFill>
                <a:schemeClr val="tx1"/>
              </a:solidFill>
              <a:latin typeface="+mj-lt"/>
            </a:rPr>
            <a:t>the client environmen</a:t>
          </a:r>
          <a:r>
            <a:rPr lang="en-US" sz="1800" b="1" dirty="0" smtClean="0">
              <a:solidFill>
                <a:schemeClr val="tx1"/>
              </a:solidFill>
              <a:latin typeface="+mj-lt"/>
            </a:rPr>
            <a:t>t</a:t>
          </a:r>
          <a:endParaRPr lang="en-US" sz="1800" b="1" dirty="0">
            <a:solidFill>
              <a:schemeClr val="tx1"/>
            </a:solidFill>
            <a:latin typeface="+mj-lt"/>
          </a:endParaRPr>
        </a:p>
      </dgm:t>
    </dgm:pt>
    <dgm:pt modelId="{0B48D3FD-3761-4C76-BBCE-E5A7B487BD4A}" type="parTrans" cxnId="{712B58C5-AFC8-4215-AEA4-00117C0F4537}">
      <dgm:prSet/>
      <dgm:spPr/>
      <dgm:t>
        <a:bodyPr/>
        <a:lstStyle/>
        <a:p>
          <a:endParaRPr lang="en-US"/>
        </a:p>
      </dgm:t>
    </dgm:pt>
    <dgm:pt modelId="{482AD7E4-CB83-4B12-99FE-FB188AF28EC5}" type="sibTrans" cxnId="{712B58C5-AFC8-4215-AEA4-00117C0F4537}">
      <dgm:prSet/>
      <dgm:spPr/>
      <dgm:t>
        <a:bodyPr/>
        <a:lstStyle/>
        <a:p>
          <a:endParaRPr lang="en-US"/>
        </a:p>
      </dgm:t>
    </dgm:pt>
    <dgm:pt modelId="{6876A9C0-8BBD-4961-BDE1-F9EA4A9B38C5}">
      <dgm:prSet phldrT="[Text]" custT="1"/>
      <dgm:spPr>
        <a:solidFill>
          <a:schemeClr val="bg1"/>
        </a:solidFill>
      </dgm:spPr>
      <dgm:t>
        <a:bodyPr/>
        <a:lstStyle/>
        <a:p>
          <a:r>
            <a:rPr lang="en-US" sz="1700" b="1" dirty="0" smtClean="0">
              <a:solidFill>
                <a:schemeClr val="tx1"/>
              </a:solidFill>
              <a:latin typeface="+mj-lt"/>
            </a:rPr>
            <a:t>Understanding the consultant environment</a:t>
          </a:r>
          <a:endParaRPr lang="en-US" sz="1700" b="1" dirty="0">
            <a:solidFill>
              <a:schemeClr val="tx1"/>
            </a:solidFill>
            <a:latin typeface="+mj-lt"/>
          </a:endParaRPr>
        </a:p>
      </dgm:t>
    </dgm:pt>
    <dgm:pt modelId="{C0876AB7-BE51-4229-8810-DB3FECBB1A33}" type="parTrans" cxnId="{88BD1116-D870-4DB7-96DD-9F9F5279D052}">
      <dgm:prSet/>
      <dgm:spPr/>
      <dgm:t>
        <a:bodyPr/>
        <a:lstStyle/>
        <a:p>
          <a:endParaRPr lang="en-US"/>
        </a:p>
      </dgm:t>
    </dgm:pt>
    <dgm:pt modelId="{202330E6-05E8-4AB1-8DD0-D09E88DBF8B0}" type="sibTrans" cxnId="{88BD1116-D870-4DB7-96DD-9F9F5279D052}">
      <dgm:prSet/>
      <dgm:spPr/>
      <dgm:t>
        <a:bodyPr/>
        <a:lstStyle/>
        <a:p>
          <a:endParaRPr lang="en-US"/>
        </a:p>
      </dgm:t>
    </dgm:pt>
    <dgm:pt modelId="{6300820A-1664-4392-B8EA-45C6C796379E}">
      <dgm:prSet phldrT="[Text]" custT="1"/>
      <dgm:spPr>
        <a:solidFill>
          <a:schemeClr val="bg1"/>
        </a:solidFill>
      </dgm:spPr>
      <dgm:t>
        <a:bodyPr/>
        <a:lstStyle/>
        <a:p>
          <a:r>
            <a:rPr lang="en-US" sz="1700" b="1" dirty="0" smtClean="0">
              <a:solidFill>
                <a:schemeClr val="tx1"/>
              </a:solidFill>
              <a:latin typeface="+mj-lt"/>
            </a:rPr>
            <a:t>better outcomes</a:t>
          </a:r>
        </a:p>
        <a:p>
          <a:r>
            <a:rPr lang="en-US" sz="1700" b="1" u="none" dirty="0" smtClean="0">
              <a:solidFill>
                <a:schemeClr val="tx1"/>
              </a:solidFill>
              <a:latin typeface="+mj-lt"/>
            </a:rPr>
            <a:t>(no tears)</a:t>
          </a:r>
          <a:endParaRPr lang="en-US" sz="1700" b="1" u="none" dirty="0">
            <a:solidFill>
              <a:schemeClr val="tx1"/>
            </a:solidFill>
            <a:latin typeface="+mj-lt"/>
          </a:endParaRPr>
        </a:p>
      </dgm:t>
    </dgm:pt>
    <dgm:pt modelId="{2595B1C3-FACE-44D9-9226-160059F73F0A}" type="parTrans" cxnId="{A2AE89DE-D925-4C3D-889D-C143F4A2865C}">
      <dgm:prSet/>
      <dgm:spPr/>
      <dgm:t>
        <a:bodyPr/>
        <a:lstStyle/>
        <a:p>
          <a:endParaRPr lang="en-US"/>
        </a:p>
      </dgm:t>
    </dgm:pt>
    <dgm:pt modelId="{36B65459-A836-49D1-BC20-7F157EA0060E}" type="sibTrans" cxnId="{A2AE89DE-D925-4C3D-889D-C143F4A2865C}">
      <dgm:prSet/>
      <dgm:spPr/>
      <dgm:t>
        <a:bodyPr/>
        <a:lstStyle/>
        <a:p>
          <a:endParaRPr lang="en-US"/>
        </a:p>
      </dgm:t>
    </dgm:pt>
    <dgm:pt modelId="{64BC2899-24C4-4849-B021-7F861CA742F7}" type="pres">
      <dgm:prSet presAssocID="{36BF09D3-307C-4502-8E30-F189A5EB846B}" presName="linearFlow" presStyleCnt="0">
        <dgm:presLayoutVars>
          <dgm:dir/>
          <dgm:resizeHandles val="exact"/>
        </dgm:presLayoutVars>
      </dgm:prSet>
      <dgm:spPr/>
    </dgm:pt>
    <dgm:pt modelId="{CE7FFC4F-63E0-452B-9862-F5A7A8F8244C}" type="pres">
      <dgm:prSet presAssocID="{9CED8578-847B-4884-8BF3-1BF4C3704B04}" presName="node" presStyleLbl="node1" presStyleIdx="0" presStyleCnt="3">
        <dgm:presLayoutVars>
          <dgm:bulletEnabled val="1"/>
        </dgm:presLayoutVars>
      </dgm:prSet>
      <dgm:spPr/>
      <dgm:t>
        <a:bodyPr/>
        <a:lstStyle/>
        <a:p>
          <a:endParaRPr lang="en-US"/>
        </a:p>
      </dgm:t>
    </dgm:pt>
    <dgm:pt modelId="{EE3AEC9E-7D17-456C-A63C-F40782619B5A}" type="pres">
      <dgm:prSet presAssocID="{482AD7E4-CB83-4B12-99FE-FB188AF28EC5}" presName="spacerL" presStyleCnt="0"/>
      <dgm:spPr/>
    </dgm:pt>
    <dgm:pt modelId="{6E98CD87-DE04-4BD0-A611-B04E41929C64}" type="pres">
      <dgm:prSet presAssocID="{482AD7E4-CB83-4B12-99FE-FB188AF28EC5}" presName="sibTrans" presStyleLbl="sibTrans2D1" presStyleIdx="0" presStyleCnt="2"/>
      <dgm:spPr/>
      <dgm:t>
        <a:bodyPr/>
        <a:lstStyle/>
        <a:p>
          <a:endParaRPr lang="en-US"/>
        </a:p>
      </dgm:t>
    </dgm:pt>
    <dgm:pt modelId="{7D2846F3-132F-4827-BD4C-E10B9DA4CF50}" type="pres">
      <dgm:prSet presAssocID="{482AD7E4-CB83-4B12-99FE-FB188AF28EC5}" presName="spacerR" presStyleCnt="0"/>
      <dgm:spPr/>
    </dgm:pt>
    <dgm:pt modelId="{4905545D-5B36-4294-825C-69057FFE66D9}" type="pres">
      <dgm:prSet presAssocID="{6876A9C0-8BBD-4961-BDE1-F9EA4A9B38C5}" presName="node" presStyleLbl="node1" presStyleIdx="1" presStyleCnt="3">
        <dgm:presLayoutVars>
          <dgm:bulletEnabled val="1"/>
        </dgm:presLayoutVars>
      </dgm:prSet>
      <dgm:spPr/>
      <dgm:t>
        <a:bodyPr/>
        <a:lstStyle/>
        <a:p>
          <a:endParaRPr lang="en-US"/>
        </a:p>
      </dgm:t>
    </dgm:pt>
    <dgm:pt modelId="{73FA2F0F-1E04-4EA6-96EC-EB1590BA2360}" type="pres">
      <dgm:prSet presAssocID="{202330E6-05E8-4AB1-8DD0-D09E88DBF8B0}" presName="spacerL" presStyleCnt="0"/>
      <dgm:spPr/>
    </dgm:pt>
    <dgm:pt modelId="{1BEAF89B-8C64-4B07-A79D-3837FB18BCB0}" type="pres">
      <dgm:prSet presAssocID="{202330E6-05E8-4AB1-8DD0-D09E88DBF8B0}" presName="sibTrans" presStyleLbl="sibTrans2D1" presStyleIdx="1" presStyleCnt="2"/>
      <dgm:spPr/>
      <dgm:t>
        <a:bodyPr/>
        <a:lstStyle/>
        <a:p>
          <a:endParaRPr lang="en-US"/>
        </a:p>
      </dgm:t>
    </dgm:pt>
    <dgm:pt modelId="{DF86E56A-F265-48DB-AE59-C803C5D38AC6}" type="pres">
      <dgm:prSet presAssocID="{202330E6-05E8-4AB1-8DD0-D09E88DBF8B0}" presName="spacerR" presStyleCnt="0"/>
      <dgm:spPr/>
    </dgm:pt>
    <dgm:pt modelId="{0A46664F-5192-4804-ADAD-E113AFD2246D}" type="pres">
      <dgm:prSet presAssocID="{6300820A-1664-4392-B8EA-45C6C796379E}" presName="node" presStyleLbl="node1" presStyleIdx="2" presStyleCnt="3">
        <dgm:presLayoutVars>
          <dgm:bulletEnabled val="1"/>
        </dgm:presLayoutVars>
      </dgm:prSet>
      <dgm:spPr/>
      <dgm:t>
        <a:bodyPr/>
        <a:lstStyle/>
        <a:p>
          <a:endParaRPr lang="en-US"/>
        </a:p>
      </dgm:t>
    </dgm:pt>
  </dgm:ptLst>
  <dgm:cxnLst>
    <dgm:cxn modelId="{88BD1116-D870-4DB7-96DD-9F9F5279D052}" srcId="{36BF09D3-307C-4502-8E30-F189A5EB846B}" destId="{6876A9C0-8BBD-4961-BDE1-F9EA4A9B38C5}" srcOrd="1" destOrd="0" parTransId="{C0876AB7-BE51-4229-8810-DB3FECBB1A33}" sibTransId="{202330E6-05E8-4AB1-8DD0-D09E88DBF8B0}"/>
    <dgm:cxn modelId="{39CFA50C-A672-4885-A036-D308A835617C}" type="presOf" srcId="{6876A9C0-8BBD-4961-BDE1-F9EA4A9B38C5}" destId="{4905545D-5B36-4294-825C-69057FFE66D9}" srcOrd="0" destOrd="0" presId="urn:microsoft.com/office/officeart/2005/8/layout/equation1"/>
    <dgm:cxn modelId="{38048E28-07AB-4F21-B976-D4C656C4D8E7}" type="presOf" srcId="{202330E6-05E8-4AB1-8DD0-D09E88DBF8B0}" destId="{1BEAF89B-8C64-4B07-A79D-3837FB18BCB0}" srcOrd="0" destOrd="0" presId="urn:microsoft.com/office/officeart/2005/8/layout/equation1"/>
    <dgm:cxn modelId="{3813AE31-59EC-42C8-B9E3-F4EB05C81F6B}" type="presOf" srcId="{6300820A-1664-4392-B8EA-45C6C796379E}" destId="{0A46664F-5192-4804-ADAD-E113AFD2246D}" srcOrd="0" destOrd="0" presId="urn:microsoft.com/office/officeart/2005/8/layout/equation1"/>
    <dgm:cxn modelId="{712B58C5-AFC8-4215-AEA4-00117C0F4537}" srcId="{36BF09D3-307C-4502-8E30-F189A5EB846B}" destId="{9CED8578-847B-4884-8BF3-1BF4C3704B04}" srcOrd="0" destOrd="0" parTransId="{0B48D3FD-3761-4C76-BBCE-E5A7B487BD4A}" sibTransId="{482AD7E4-CB83-4B12-99FE-FB188AF28EC5}"/>
    <dgm:cxn modelId="{63AE9525-7425-4D50-BE46-97A37E911667}" type="presOf" srcId="{482AD7E4-CB83-4B12-99FE-FB188AF28EC5}" destId="{6E98CD87-DE04-4BD0-A611-B04E41929C64}" srcOrd="0" destOrd="0" presId="urn:microsoft.com/office/officeart/2005/8/layout/equation1"/>
    <dgm:cxn modelId="{317986A7-A228-4F34-93AA-67051D8BBBF6}" type="presOf" srcId="{36BF09D3-307C-4502-8E30-F189A5EB846B}" destId="{64BC2899-24C4-4849-B021-7F861CA742F7}" srcOrd="0" destOrd="0" presId="urn:microsoft.com/office/officeart/2005/8/layout/equation1"/>
    <dgm:cxn modelId="{A2AE89DE-D925-4C3D-889D-C143F4A2865C}" srcId="{36BF09D3-307C-4502-8E30-F189A5EB846B}" destId="{6300820A-1664-4392-B8EA-45C6C796379E}" srcOrd="2" destOrd="0" parTransId="{2595B1C3-FACE-44D9-9226-160059F73F0A}" sibTransId="{36B65459-A836-49D1-BC20-7F157EA0060E}"/>
    <dgm:cxn modelId="{11AE080B-636A-4F76-85EA-762A7E7164F5}" type="presOf" srcId="{9CED8578-847B-4884-8BF3-1BF4C3704B04}" destId="{CE7FFC4F-63E0-452B-9862-F5A7A8F8244C}" srcOrd="0" destOrd="0" presId="urn:microsoft.com/office/officeart/2005/8/layout/equation1"/>
    <dgm:cxn modelId="{25DC6CB5-2F94-432D-9254-098C8AD791A8}" type="presParOf" srcId="{64BC2899-24C4-4849-B021-7F861CA742F7}" destId="{CE7FFC4F-63E0-452B-9862-F5A7A8F8244C}" srcOrd="0" destOrd="0" presId="urn:microsoft.com/office/officeart/2005/8/layout/equation1"/>
    <dgm:cxn modelId="{D0F7F743-CC87-4DF0-87BE-208063B7028D}" type="presParOf" srcId="{64BC2899-24C4-4849-B021-7F861CA742F7}" destId="{EE3AEC9E-7D17-456C-A63C-F40782619B5A}" srcOrd="1" destOrd="0" presId="urn:microsoft.com/office/officeart/2005/8/layout/equation1"/>
    <dgm:cxn modelId="{5F3E4753-4AB3-4BE0-A518-0EA9A59B1CB1}" type="presParOf" srcId="{64BC2899-24C4-4849-B021-7F861CA742F7}" destId="{6E98CD87-DE04-4BD0-A611-B04E41929C64}" srcOrd="2" destOrd="0" presId="urn:microsoft.com/office/officeart/2005/8/layout/equation1"/>
    <dgm:cxn modelId="{A3E19802-3681-45C0-809F-319C159B59E3}" type="presParOf" srcId="{64BC2899-24C4-4849-B021-7F861CA742F7}" destId="{7D2846F3-132F-4827-BD4C-E10B9DA4CF50}" srcOrd="3" destOrd="0" presId="urn:microsoft.com/office/officeart/2005/8/layout/equation1"/>
    <dgm:cxn modelId="{245948D9-FB46-4EEA-92ED-5733BA6EDB0B}" type="presParOf" srcId="{64BC2899-24C4-4849-B021-7F861CA742F7}" destId="{4905545D-5B36-4294-825C-69057FFE66D9}" srcOrd="4" destOrd="0" presId="urn:microsoft.com/office/officeart/2005/8/layout/equation1"/>
    <dgm:cxn modelId="{D8DC3557-9C68-4C0B-80D5-8689AF58CFA7}" type="presParOf" srcId="{64BC2899-24C4-4849-B021-7F861CA742F7}" destId="{73FA2F0F-1E04-4EA6-96EC-EB1590BA2360}" srcOrd="5" destOrd="0" presId="urn:microsoft.com/office/officeart/2005/8/layout/equation1"/>
    <dgm:cxn modelId="{7CD0DFC2-A6B7-4665-AFCA-3CE8AC94CAF8}" type="presParOf" srcId="{64BC2899-24C4-4849-B021-7F861CA742F7}" destId="{1BEAF89B-8C64-4B07-A79D-3837FB18BCB0}" srcOrd="6" destOrd="0" presId="urn:microsoft.com/office/officeart/2005/8/layout/equation1"/>
    <dgm:cxn modelId="{C146528A-9C04-4110-8D51-19D78287F818}" type="presParOf" srcId="{64BC2899-24C4-4849-B021-7F861CA742F7}" destId="{DF86E56A-F265-48DB-AE59-C803C5D38AC6}" srcOrd="7" destOrd="0" presId="urn:microsoft.com/office/officeart/2005/8/layout/equation1"/>
    <dgm:cxn modelId="{4F6B9268-B9C9-473E-9B47-E1EB9B9843C4}" type="presParOf" srcId="{64BC2899-24C4-4849-B021-7F861CA742F7}" destId="{0A46664F-5192-4804-ADAD-E113AFD2246D}"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836BA3-CD6D-4839-ABDE-E1632E40A0F8}" type="doc">
      <dgm:prSet loTypeId="urn:microsoft.com/office/officeart/2011/layout/ConvergingText#2" loCatId="officeonline" qsTypeId="urn:microsoft.com/office/officeart/2005/8/quickstyle/simple1" qsCatId="simple" csTypeId="urn:microsoft.com/office/officeart/2005/8/colors/colorful1" csCatId="colorful" phldr="1"/>
      <dgm:spPr/>
      <dgm:t>
        <a:bodyPr/>
        <a:lstStyle/>
        <a:p>
          <a:endParaRPr lang="en-US"/>
        </a:p>
      </dgm:t>
    </dgm:pt>
    <dgm:pt modelId="{F3153DDE-63B0-4C2B-92E5-7AE883E258ED}">
      <dgm:prSet phldrT="[Text]" custT="1"/>
      <dgm:spPr>
        <a:solidFill>
          <a:schemeClr val="bg1"/>
        </a:solidFill>
      </dgm:spPr>
      <dgm:t>
        <a:bodyPr/>
        <a:lstStyle/>
        <a:p>
          <a:pPr>
            <a:lnSpc>
              <a:spcPct val="100000"/>
            </a:lnSpc>
            <a:spcAft>
              <a:spcPts val="0"/>
            </a:spcAft>
          </a:pPr>
          <a:r>
            <a:rPr lang="en-US" sz="1800" b="1" dirty="0" smtClean="0">
              <a:solidFill>
                <a:schemeClr val="tx1"/>
              </a:solidFill>
              <a:latin typeface="+mj-lt"/>
            </a:rPr>
            <a:t>ethical</a:t>
          </a:r>
        </a:p>
        <a:p>
          <a:pPr>
            <a:lnSpc>
              <a:spcPct val="100000"/>
            </a:lnSpc>
            <a:spcAft>
              <a:spcPts val="0"/>
            </a:spcAft>
          </a:pPr>
          <a:r>
            <a:rPr lang="en-US" sz="1800" b="1" dirty="0" smtClean="0">
              <a:solidFill>
                <a:schemeClr val="tx1"/>
              </a:solidFill>
              <a:latin typeface="+mj-lt"/>
            </a:rPr>
            <a:t>outcomes</a:t>
          </a:r>
          <a:endParaRPr lang="en-US" sz="1800" b="1" dirty="0">
            <a:solidFill>
              <a:schemeClr val="tx1"/>
            </a:solidFill>
            <a:latin typeface="+mj-lt"/>
          </a:endParaRPr>
        </a:p>
      </dgm:t>
    </dgm:pt>
    <dgm:pt modelId="{AE088059-490B-4E61-9B8A-FAC1DDCEC5A2}" type="parTrans" cxnId="{CDB39F3D-FB32-4628-A9E3-88B4DE358B4C}">
      <dgm:prSet/>
      <dgm:spPr/>
      <dgm:t>
        <a:bodyPr/>
        <a:lstStyle/>
        <a:p>
          <a:endParaRPr lang="en-US"/>
        </a:p>
      </dgm:t>
    </dgm:pt>
    <dgm:pt modelId="{57E855BD-BF15-4A2A-8267-1BAC589411B7}" type="sibTrans" cxnId="{CDB39F3D-FB32-4628-A9E3-88B4DE358B4C}">
      <dgm:prSet/>
      <dgm:spPr/>
      <dgm:t>
        <a:bodyPr/>
        <a:lstStyle/>
        <a:p>
          <a:endParaRPr lang="en-US"/>
        </a:p>
      </dgm:t>
    </dgm:pt>
    <dgm:pt modelId="{A382E312-AB43-422A-B44D-8579A4844B5B}">
      <dgm:prSet phldrT="[Text]" custT="1"/>
      <dgm:spPr/>
      <dgm:t>
        <a:bodyPr/>
        <a:lstStyle/>
        <a:p>
          <a:r>
            <a:rPr lang="en-US" sz="2000" b="1" dirty="0" smtClean="0">
              <a:solidFill>
                <a:schemeClr val="bg1"/>
              </a:solidFill>
              <a:latin typeface="+mj-lt"/>
            </a:rPr>
            <a:t>understand expectations</a:t>
          </a:r>
          <a:endParaRPr lang="en-US" sz="2000" b="1" dirty="0">
            <a:solidFill>
              <a:schemeClr val="bg1"/>
            </a:solidFill>
            <a:latin typeface="+mj-lt"/>
          </a:endParaRPr>
        </a:p>
      </dgm:t>
    </dgm:pt>
    <dgm:pt modelId="{2197A6BB-E4D9-48B0-9D74-0B5916E10013}" type="parTrans" cxnId="{7507F0FC-BBA1-4420-90D0-1D0A44D4BA8C}">
      <dgm:prSet/>
      <dgm:spPr/>
      <dgm:t>
        <a:bodyPr/>
        <a:lstStyle/>
        <a:p>
          <a:endParaRPr lang="en-US"/>
        </a:p>
      </dgm:t>
    </dgm:pt>
    <dgm:pt modelId="{4095C5A6-4541-476A-AE5A-FDB4416A6F15}" type="sibTrans" cxnId="{7507F0FC-BBA1-4420-90D0-1D0A44D4BA8C}">
      <dgm:prSet/>
      <dgm:spPr/>
      <dgm:t>
        <a:bodyPr/>
        <a:lstStyle/>
        <a:p>
          <a:endParaRPr lang="en-US"/>
        </a:p>
      </dgm:t>
    </dgm:pt>
    <dgm:pt modelId="{DFA34D53-6ECE-44AF-94ED-7649096ECC1C}">
      <dgm:prSet phldrT="[Text]" custT="1"/>
      <dgm:spPr/>
      <dgm:t>
        <a:bodyPr/>
        <a:lstStyle/>
        <a:p>
          <a:r>
            <a:rPr lang="en-US" sz="2000" b="1" dirty="0" smtClean="0">
              <a:solidFill>
                <a:schemeClr val="bg1"/>
              </a:solidFill>
              <a:latin typeface="+mj-lt"/>
            </a:rPr>
            <a:t>know the AICP Code</a:t>
          </a:r>
          <a:endParaRPr lang="en-US" sz="2000" b="1" dirty="0">
            <a:solidFill>
              <a:schemeClr val="bg1"/>
            </a:solidFill>
            <a:latin typeface="+mj-lt"/>
          </a:endParaRPr>
        </a:p>
      </dgm:t>
    </dgm:pt>
    <dgm:pt modelId="{2CED6B08-8CA0-46F3-A8EA-85F091666BA8}" type="parTrans" cxnId="{D86F1671-9BA9-4896-A6E5-A4382704E011}">
      <dgm:prSet/>
      <dgm:spPr/>
      <dgm:t>
        <a:bodyPr/>
        <a:lstStyle/>
        <a:p>
          <a:endParaRPr lang="en-US"/>
        </a:p>
      </dgm:t>
    </dgm:pt>
    <dgm:pt modelId="{48B8DEB3-B438-4638-BE8A-C438D30B677A}" type="sibTrans" cxnId="{D86F1671-9BA9-4896-A6E5-A4382704E011}">
      <dgm:prSet/>
      <dgm:spPr/>
      <dgm:t>
        <a:bodyPr/>
        <a:lstStyle/>
        <a:p>
          <a:endParaRPr lang="en-US"/>
        </a:p>
      </dgm:t>
    </dgm:pt>
    <dgm:pt modelId="{002FA1A8-9522-4D76-8939-8B9D01907631}">
      <dgm:prSet phldrT="[Text]" custT="1"/>
      <dgm:spPr/>
      <dgm:t>
        <a:bodyPr/>
        <a:lstStyle/>
        <a:p>
          <a:r>
            <a:rPr lang="en-US" sz="2000" b="1" dirty="0" smtClean="0">
              <a:solidFill>
                <a:schemeClr val="bg1"/>
              </a:solidFill>
              <a:latin typeface="+mj-lt"/>
            </a:rPr>
            <a:t>ask for advice</a:t>
          </a:r>
          <a:endParaRPr lang="en-US" sz="2000" b="1" dirty="0">
            <a:solidFill>
              <a:schemeClr val="bg1"/>
            </a:solidFill>
            <a:latin typeface="+mj-lt"/>
          </a:endParaRPr>
        </a:p>
      </dgm:t>
    </dgm:pt>
    <dgm:pt modelId="{D220C66E-9156-4916-A416-F3447C4DA7A1}" type="parTrans" cxnId="{24B16D8A-A1B8-4FF4-9EEC-96A0E9D8C818}">
      <dgm:prSet/>
      <dgm:spPr/>
      <dgm:t>
        <a:bodyPr/>
        <a:lstStyle/>
        <a:p>
          <a:endParaRPr lang="en-US"/>
        </a:p>
      </dgm:t>
    </dgm:pt>
    <dgm:pt modelId="{A35A68AF-E8DA-4736-ADC7-35588F04248C}" type="sibTrans" cxnId="{24B16D8A-A1B8-4FF4-9EEC-96A0E9D8C818}">
      <dgm:prSet/>
      <dgm:spPr/>
      <dgm:t>
        <a:bodyPr/>
        <a:lstStyle/>
        <a:p>
          <a:endParaRPr lang="en-US"/>
        </a:p>
      </dgm:t>
    </dgm:pt>
    <dgm:pt modelId="{72A7BD49-8DC7-412B-8824-7D4EDC5F91A4}">
      <dgm:prSet/>
      <dgm:spPr/>
      <dgm:t>
        <a:bodyPr/>
        <a:lstStyle/>
        <a:p>
          <a:endParaRPr lang="en-US"/>
        </a:p>
      </dgm:t>
    </dgm:pt>
    <dgm:pt modelId="{9BBDDB9C-93DD-4E54-A5F7-603940F1B090}" type="parTrans" cxnId="{8E1A2516-3495-47E7-9DE7-8F0624C0EE4C}">
      <dgm:prSet/>
      <dgm:spPr/>
      <dgm:t>
        <a:bodyPr/>
        <a:lstStyle/>
        <a:p>
          <a:endParaRPr lang="en-US"/>
        </a:p>
      </dgm:t>
    </dgm:pt>
    <dgm:pt modelId="{27B7C37D-797E-4097-8F78-A5748A50F24E}" type="sibTrans" cxnId="{8E1A2516-3495-47E7-9DE7-8F0624C0EE4C}">
      <dgm:prSet/>
      <dgm:spPr/>
      <dgm:t>
        <a:bodyPr/>
        <a:lstStyle/>
        <a:p>
          <a:endParaRPr lang="en-US"/>
        </a:p>
      </dgm:t>
    </dgm:pt>
    <dgm:pt modelId="{4BA25A6F-412C-451D-929B-44ACFAECB560}">
      <dgm:prSet/>
      <dgm:spPr/>
      <dgm:t>
        <a:bodyPr/>
        <a:lstStyle/>
        <a:p>
          <a:endParaRPr lang="en-US"/>
        </a:p>
      </dgm:t>
    </dgm:pt>
    <dgm:pt modelId="{001FCC8D-62FB-47BF-8321-0D08500CD2E5}" type="parTrans" cxnId="{7724C151-21E8-45DA-BB08-EC810DE28ED2}">
      <dgm:prSet/>
      <dgm:spPr/>
      <dgm:t>
        <a:bodyPr/>
        <a:lstStyle/>
        <a:p>
          <a:endParaRPr lang="en-US"/>
        </a:p>
      </dgm:t>
    </dgm:pt>
    <dgm:pt modelId="{82D5FCFA-1B66-49A4-A2FA-FCE757F26CDB}" type="sibTrans" cxnId="{7724C151-21E8-45DA-BB08-EC810DE28ED2}">
      <dgm:prSet/>
      <dgm:spPr/>
      <dgm:t>
        <a:bodyPr/>
        <a:lstStyle/>
        <a:p>
          <a:endParaRPr lang="en-US"/>
        </a:p>
      </dgm:t>
    </dgm:pt>
    <dgm:pt modelId="{2F23D481-534D-4D3E-835F-66964D891A32}" type="pres">
      <dgm:prSet presAssocID="{32836BA3-CD6D-4839-ABDE-E1632E40A0F8}" presName="Name0" presStyleCnt="0">
        <dgm:presLayoutVars>
          <dgm:chMax/>
          <dgm:chPref val="1"/>
          <dgm:dir/>
          <dgm:animOne val="branch"/>
          <dgm:animLvl val="lvl"/>
          <dgm:resizeHandles/>
        </dgm:presLayoutVars>
      </dgm:prSet>
      <dgm:spPr/>
      <dgm:t>
        <a:bodyPr/>
        <a:lstStyle/>
        <a:p>
          <a:endParaRPr lang="en-US"/>
        </a:p>
      </dgm:t>
    </dgm:pt>
    <dgm:pt modelId="{E6BABE4C-9110-4FC9-B006-10524A4FD3C3}" type="pres">
      <dgm:prSet presAssocID="{F3153DDE-63B0-4C2B-92E5-7AE883E258ED}" presName="composite" presStyleCnt="0"/>
      <dgm:spPr/>
      <dgm:t>
        <a:bodyPr/>
        <a:lstStyle/>
        <a:p>
          <a:endParaRPr lang="en-US"/>
        </a:p>
      </dgm:t>
    </dgm:pt>
    <dgm:pt modelId="{3232BA65-D964-4BED-B254-A43129D4EC29}" type="pres">
      <dgm:prSet presAssocID="{F3153DDE-63B0-4C2B-92E5-7AE883E258ED}" presName="ParentAccent1" presStyleLbl="alignNode1" presStyleIdx="0" presStyleCnt="51"/>
      <dgm:spPr/>
      <dgm:t>
        <a:bodyPr/>
        <a:lstStyle/>
        <a:p>
          <a:endParaRPr lang="en-US"/>
        </a:p>
      </dgm:t>
    </dgm:pt>
    <dgm:pt modelId="{1D2F950C-9C1F-4165-98C5-1E973857ABDF}" type="pres">
      <dgm:prSet presAssocID="{F3153DDE-63B0-4C2B-92E5-7AE883E258ED}" presName="ParentAccent2" presStyleLbl="alignNode1" presStyleIdx="1" presStyleCnt="51"/>
      <dgm:spPr/>
      <dgm:t>
        <a:bodyPr/>
        <a:lstStyle/>
        <a:p>
          <a:endParaRPr lang="en-US"/>
        </a:p>
      </dgm:t>
    </dgm:pt>
    <dgm:pt modelId="{22A835E7-8C60-4BAA-B9C3-7A5B1820171A}" type="pres">
      <dgm:prSet presAssocID="{F3153DDE-63B0-4C2B-92E5-7AE883E258ED}" presName="ParentAccent3" presStyleLbl="alignNode1" presStyleIdx="2" presStyleCnt="51"/>
      <dgm:spPr/>
      <dgm:t>
        <a:bodyPr/>
        <a:lstStyle/>
        <a:p>
          <a:endParaRPr lang="en-US"/>
        </a:p>
      </dgm:t>
    </dgm:pt>
    <dgm:pt modelId="{4D8B2F79-3FC3-4935-85AB-9DC50D5FA53D}" type="pres">
      <dgm:prSet presAssocID="{F3153DDE-63B0-4C2B-92E5-7AE883E258ED}" presName="ParentAccent4" presStyleLbl="alignNode1" presStyleIdx="3" presStyleCnt="51"/>
      <dgm:spPr/>
      <dgm:t>
        <a:bodyPr/>
        <a:lstStyle/>
        <a:p>
          <a:endParaRPr lang="en-US"/>
        </a:p>
      </dgm:t>
    </dgm:pt>
    <dgm:pt modelId="{7F68CC3C-DC91-4AF8-BBD5-69DC2C62C550}" type="pres">
      <dgm:prSet presAssocID="{F3153DDE-63B0-4C2B-92E5-7AE883E258ED}" presName="ParentAccent5" presStyleLbl="alignNode1" presStyleIdx="4" presStyleCnt="51"/>
      <dgm:spPr/>
      <dgm:t>
        <a:bodyPr/>
        <a:lstStyle/>
        <a:p>
          <a:endParaRPr lang="en-US"/>
        </a:p>
      </dgm:t>
    </dgm:pt>
    <dgm:pt modelId="{2867809F-9E7E-4C3A-82DB-628F0A49B632}" type="pres">
      <dgm:prSet presAssocID="{F3153DDE-63B0-4C2B-92E5-7AE883E258ED}" presName="ParentAccent6" presStyleLbl="alignNode1" presStyleIdx="5" presStyleCnt="51"/>
      <dgm:spPr/>
      <dgm:t>
        <a:bodyPr/>
        <a:lstStyle/>
        <a:p>
          <a:endParaRPr lang="en-US"/>
        </a:p>
      </dgm:t>
    </dgm:pt>
    <dgm:pt modelId="{ACCAF976-CF57-41BC-9234-2E3E2D6F0E9C}" type="pres">
      <dgm:prSet presAssocID="{F3153DDE-63B0-4C2B-92E5-7AE883E258ED}" presName="ParentAccent7" presStyleLbl="alignNode1" presStyleIdx="6" presStyleCnt="51"/>
      <dgm:spPr/>
      <dgm:t>
        <a:bodyPr/>
        <a:lstStyle/>
        <a:p>
          <a:endParaRPr lang="en-US"/>
        </a:p>
      </dgm:t>
    </dgm:pt>
    <dgm:pt modelId="{56C3143D-638D-4DA2-B10D-6CA3856E6BBA}" type="pres">
      <dgm:prSet presAssocID="{F3153DDE-63B0-4C2B-92E5-7AE883E258ED}" presName="ParentAccent8" presStyleLbl="alignNode1" presStyleIdx="7" presStyleCnt="51"/>
      <dgm:spPr/>
      <dgm:t>
        <a:bodyPr/>
        <a:lstStyle/>
        <a:p>
          <a:endParaRPr lang="en-US"/>
        </a:p>
      </dgm:t>
    </dgm:pt>
    <dgm:pt modelId="{5FC6D01E-D94D-4262-8D75-98A13873A275}" type="pres">
      <dgm:prSet presAssocID="{F3153DDE-63B0-4C2B-92E5-7AE883E258ED}" presName="ParentAccent9" presStyleLbl="alignNode1" presStyleIdx="8" presStyleCnt="51"/>
      <dgm:spPr/>
      <dgm:t>
        <a:bodyPr/>
        <a:lstStyle/>
        <a:p>
          <a:endParaRPr lang="en-US"/>
        </a:p>
      </dgm:t>
    </dgm:pt>
    <dgm:pt modelId="{7F84DFD1-3423-458A-8FCA-16900C9F7F96}" type="pres">
      <dgm:prSet presAssocID="{F3153DDE-63B0-4C2B-92E5-7AE883E258ED}" presName="ParentAccent10" presStyleLbl="alignNode1" presStyleIdx="9" presStyleCnt="51"/>
      <dgm:spPr/>
      <dgm:t>
        <a:bodyPr/>
        <a:lstStyle/>
        <a:p>
          <a:endParaRPr lang="en-US"/>
        </a:p>
      </dgm:t>
    </dgm:pt>
    <dgm:pt modelId="{30159295-03BE-4C49-BB2B-5E868FF2A89B}" type="pres">
      <dgm:prSet presAssocID="{F3153DDE-63B0-4C2B-92E5-7AE883E258ED}" presName="Parent" presStyleLbl="alignNode1" presStyleIdx="10" presStyleCnt="51" custScaleX="113840" custScaleY="97109">
        <dgm:presLayoutVars>
          <dgm:chMax val="5"/>
          <dgm:chPref val="3"/>
          <dgm:bulletEnabled val="1"/>
        </dgm:presLayoutVars>
      </dgm:prSet>
      <dgm:spPr/>
      <dgm:t>
        <a:bodyPr/>
        <a:lstStyle/>
        <a:p>
          <a:endParaRPr lang="en-US"/>
        </a:p>
      </dgm:t>
    </dgm:pt>
    <dgm:pt modelId="{F2437C8C-B820-4DB9-9D60-205CE709623F}" type="pres">
      <dgm:prSet presAssocID="{A382E312-AB43-422A-B44D-8579A4844B5B}" presName="Child1Accent1" presStyleLbl="alignNode1" presStyleIdx="11" presStyleCnt="51"/>
      <dgm:spPr/>
      <dgm:t>
        <a:bodyPr/>
        <a:lstStyle/>
        <a:p>
          <a:endParaRPr lang="en-US"/>
        </a:p>
      </dgm:t>
    </dgm:pt>
    <dgm:pt modelId="{E1491D94-9D0D-40FB-A589-CEA4067A8168}" type="pres">
      <dgm:prSet presAssocID="{A382E312-AB43-422A-B44D-8579A4844B5B}" presName="Child1Accent2" presStyleLbl="alignNode1" presStyleIdx="12" presStyleCnt="51"/>
      <dgm:spPr/>
      <dgm:t>
        <a:bodyPr/>
        <a:lstStyle/>
        <a:p>
          <a:endParaRPr lang="en-US"/>
        </a:p>
      </dgm:t>
    </dgm:pt>
    <dgm:pt modelId="{C73AA331-7757-41B0-801C-D6F82609CD9C}" type="pres">
      <dgm:prSet presAssocID="{A382E312-AB43-422A-B44D-8579A4844B5B}" presName="Child1Accent3" presStyleLbl="alignNode1" presStyleIdx="13" presStyleCnt="51"/>
      <dgm:spPr/>
      <dgm:t>
        <a:bodyPr/>
        <a:lstStyle/>
        <a:p>
          <a:endParaRPr lang="en-US"/>
        </a:p>
      </dgm:t>
    </dgm:pt>
    <dgm:pt modelId="{3EB41160-0DFB-4E91-AE9B-317463C54E58}" type="pres">
      <dgm:prSet presAssocID="{A382E312-AB43-422A-B44D-8579A4844B5B}" presName="Child1Accent4" presStyleLbl="alignNode1" presStyleIdx="14" presStyleCnt="51"/>
      <dgm:spPr/>
      <dgm:t>
        <a:bodyPr/>
        <a:lstStyle/>
        <a:p>
          <a:endParaRPr lang="en-US"/>
        </a:p>
      </dgm:t>
    </dgm:pt>
    <dgm:pt modelId="{C0B5E943-27A7-4CDD-99F5-8633BDE3F7B2}" type="pres">
      <dgm:prSet presAssocID="{A382E312-AB43-422A-B44D-8579A4844B5B}" presName="Child1Accent5" presStyleLbl="alignNode1" presStyleIdx="15" presStyleCnt="51"/>
      <dgm:spPr/>
      <dgm:t>
        <a:bodyPr/>
        <a:lstStyle/>
        <a:p>
          <a:endParaRPr lang="en-US"/>
        </a:p>
      </dgm:t>
    </dgm:pt>
    <dgm:pt modelId="{C8F3A847-0298-4582-8422-0903B5813624}" type="pres">
      <dgm:prSet presAssocID="{A382E312-AB43-422A-B44D-8579A4844B5B}" presName="Child1Accent6" presStyleLbl="alignNode1" presStyleIdx="16" presStyleCnt="51"/>
      <dgm:spPr/>
      <dgm:t>
        <a:bodyPr/>
        <a:lstStyle/>
        <a:p>
          <a:endParaRPr lang="en-US"/>
        </a:p>
      </dgm:t>
    </dgm:pt>
    <dgm:pt modelId="{F51D4BD8-7A55-4335-B5E0-550220A95951}" type="pres">
      <dgm:prSet presAssocID="{A382E312-AB43-422A-B44D-8579A4844B5B}" presName="Child1Accent7" presStyleLbl="alignNode1" presStyleIdx="17" presStyleCnt="51"/>
      <dgm:spPr/>
      <dgm:t>
        <a:bodyPr/>
        <a:lstStyle/>
        <a:p>
          <a:endParaRPr lang="en-US"/>
        </a:p>
      </dgm:t>
    </dgm:pt>
    <dgm:pt modelId="{188C1644-EE1C-4883-B3B1-4B6F85E07A9C}" type="pres">
      <dgm:prSet presAssocID="{A382E312-AB43-422A-B44D-8579A4844B5B}" presName="Child1Accent8" presStyleLbl="alignNode1" presStyleIdx="18" presStyleCnt="51"/>
      <dgm:spPr/>
      <dgm:t>
        <a:bodyPr/>
        <a:lstStyle/>
        <a:p>
          <a:endParaRPr lang="en-US"/>
        </a:p>
      </dgm:t>
    </dgm:pt>
    <dgm:pt modelId="{ED103D44-CF52-40EF-B421-F623B0F68E5F}" type="pres">
      <dgm:prSet presAssocID="{A382E312-AB43-422A-B44D-8579A4844B5B}" presName="Child1Accent9" presStyleLbl="alignNode1" presStyleIdx="19" presStyleCnt="51"/>
      <dgm:spPr/>
      <dgm:t>
        <a:bodyPr/>
        <a:lstStyle/>
        <a:p>
          <a:endParaRPr lang="en-US"/>
        </a:p>
      </dgm:t>
    </dgm:pt>
    <dgm:pt modelId="{9F267FAA-30F9-4A74-BDFC-2A073528C3FA}" type="pres">
      <dgm:prSet presAssocID="{A382E312-AB43-422A-B44D-8579A4844B5B}" presName="Child1" presStyleLbl="revTx" presStyleIdx="0" presStyleCnt="5" custScaleX="204007" custLinFactNeighborX="-8304" custLinFactNeighborY="-54049">
        <dgm:presLayoutVars>
          <dgm:chMax/>
          <dgm:chPref val="0"/>
          <dgm:bulletEnabled val="1"/>
        </dgm:presLayoutVars>
      </dgm:prSet>
      <dgm:spPr/>
      <dgm:t>
        <a:bodyPr/>
        <a:lstStyle/>
        <a:p>
          <a:endParaRPr lang="en-US"/>
        </a:p>
      </dgm:t>
    </dgm:pt>
    <dgm:pt modelId="{7D771139-F596-483E-BFEE-CA84A0D4B25E}" type="pres">
      <dgm:prSet presAssocID="{DFA34D53-6ECE-44AF-94ED-7649096ECC1C}" presName="Child2Accent1" presStyleLbl="alignNode1" presStyleIdx="20" presStyleCnt="51"/>
      <dgm:spPr/>
      <dgm:t>
        <a:bodyPr/>
        <a:lstStyle/>
        <a:p>
          <a:endParaRPr lang="en-US"/>
        </a:p>
      </dgm:t>
    </dgm:pt>
    <dgm:pt modelId="{466239D7-C067-40A1-99E9-DA1F50E7EAD6}" type="pres">
      <dgm:prSet presAssocID="{DFA34D53-6ECE-44AF-94ED-7649096ECC1C}" presName="Child2Accent2" presStyleLbl="alignNode1" presStyleIdx="21" presStyleCnt="51"/>
      <dgm:spPr/>
      <dgm:t>
        <a:bodyPr/>
        <a:lstStyle/>
        <a:p>
          <a:endParaRPr lang="en-US"/>
        </a:p>
      </dgm:t>
    </dgm:pt>
    <dgm:pt modelId="{B97F48E1-9931-4B41-8FA1-26515A5B25C3}" type="pres">
      <dgm:prSet presAssocID="{DFA34D53-6ECE-44AF-94ED-7649096ECC1C}" presName="Child2Accent3" presStyleLbl="alignNode1" presStyleIdx="22" presStyleCnt="51"/>
      <dgm:spPr/>
      <dgm:t>
        <a:bodyPr/>
        <a:lstStyle/>
        <a:p>
          <a:endParaRPr lang="en-US"/>
        </a:p>
      </dgm:t>
    </dgm:pt>
    <dgm:pt modelId="{E7491F42-6B70-4D5E-A151-6D7A24E2D807}" type="pres">
      <dgm:prSet presAssocID="{DFA34D53-6ECE-44AF-94ED-7649096ECC1C}" presName="Child2Accent4" presStyleLbl="alignNode1" presStyleIdx="23" presStyleCnt="51"/>
      <dgm:spPr/>
      <dgm:t>
        <a:bodyPr/>
        <a:lstStyle/>
        <a:p>
          <a:endParaRPr lang="en-US"/>
        </a:p>
      </dgm:t>
    </dgm:pt>
    <dgm:pt modelId="{B91183AD-2394-4132-BCF5-F2A1FA680837}" type="pres">
      <dgm:prSet presAssocID="{DFA34D53-6ECE-44AF-94ED-7649096ECC1C}" presName="Child2Accent5" presStyleLbl="alignNode1" presStyleIdx="24" presStyleCnt="51"/>
      <dgm:spPr/>
      <dgm:t>
        <a:bodyPr/>
        <a:lstStyle/>
        <a:p>
          <a:endParaRPr lang="en-US"/>
        </a:p>
      </dgm:t>
    </dgm:pt>
    <dgm:pt modelId="{3C8EB848-2A46-488D-B3B7-07DF234953EC}" type="pres">
      <dgm:prSet presAssocID="{DFA34D53-6ECE-44AF-94ED-7649096ECC1C}" presName="Child2Accent6" presStyleLbl="alignNode1" presStyleIdx="25" presStyleCnt="51"/>
      <dgm:spPr/>
      <dgm:t>
        <a:bodyPr/>
        <a:lstStyle/>
        <a:p>
          <a:endParaRPr lang="en-US"/>
        </a:p>
      </dgm:t>
    </dgm:pt>
    <dgm:pt modelId="{4BC4A543-9358-4B97-9E49-785E31C3E1ED}" type="pres">
      <dgm:prSet presAssocID="{DFA34D53-6ECE-44AF-94ED-7649096ECC1C}" presName="Child2Accent7" presStyleLbl="alignNode1" presStyleIdx="26" presStyleCnt="51"/>
      <dgm:spPr/>
      <dgm:t>
        <a:bodyPr/>
        <a:lstStyle/>
        <a:p>
          <a:endParaRPr lang="en-US"/>
        </a:p>
      </dgm:t>
    </dgm:pt>
    <dgm:pt modelId="{6E3EDD14-91F2-4BB8-ACCA-A1642282ACA0}" type="pres">
      <dgm:prSet presAssocID="{DFA34D53-6ECE-44AF-94ED-7649096ECC1C}" presName="Child2" presStyleLbl="revTx" presStyleIdx="1" presStyleCnt="5" custScaleX="159496" custLinFactNeighborY="-9638">
        <dgm:presLayoutVars>
          <dgm:chMax/>
          <dgm:chPref val="0"/>
          <dgm:bulletEnabled val="1"/>
        </dgm:presLayoutVars>
      </dgm:prSet>
      <dgm:spPr/>
      <dgm:t>
        <a:bodyPr/>
        <a:lstStyle/>
        <a:p>
          <a:endParaRPr lang="en-US"/>
        </a:p>
      </dgm:t>
    </dgm:pt>
    <dgm:pt modelId="{3A9045B9-721C-40FD-9F2B-CEFD7D2C3430}" type="pres">
      <dgm:prSet presAssocID="{002FA1A8-9522-4D76-8939-8B9D01907631}" presName="Child3Accent1" presStyleLbl="alignNode1" presStyleIdx="27" presStyleCnt="51"/>
      <dgm:spPr/>
      <dgm:t>
        <a:bodyPr/>
        <a:lstStyle/>
        <a:p>
          <a:endParaRPr lang="en-US"/>
        </a:p>
      </dgm:t>
    </dgm:pt>
    <dgm:pt modelId="{BD818009-7B8D-440B-99E4-35FCAA9AED3A}" type="pres">
      <dgm:prSet presAssocID="{002FA1A8-9522-4D76-8939-8B9D01907631}" presName="Child3Accent2" presStyleLbl="alignNode1" presStyleIdx="28" presStyleCnt="51"/>
      <dgm:spPr/>
      <dgm:t>
        <a:bodyPr/>
        <a:lstStyle/>
        <a:p>
          <a:endParaRPr lang="en-US"/>
        </a:p>
      </dgm:t>
    </dgm:pt>
    <dgm:pt modelId="{1C573FA0-57A7-48F6-AC76-E547A5E37800}" type="pres">
      <dgm:prSet presAssocID="{002FA1A8-9522-4D76-8939-8B9D01907631}" presName="Child3Accent3" presStyleLbl="alignNode1" presStyleIdx="29" presStyleCnt="51"/>
      <dgm:spPr/>
      <dgm:t>
        <a:bodyPr/>
        <a:lstStyle/>
        <a:p>
          <a:endParaRPr lang="en-US"/>
        </a:p>
      </dgm:t>
    </dgm:pt>
    <dgm:pt modelId="{3E5BA46F-5967-442C-93B4-07A26C12722B}" type="pres">
      <dgm:prSet presAssocID="{002FA1A8-9522-4D76-8939-8B9D01907631}" presName="Child3Accent4" presStyleLbl="alignNode1" presStyleIdx="30" presStyleCnt="51"/>
      <dgm:spPr/>
      <dgm:t>
        <a:bodyPr/>
        <a:lstStyle/>
        <a:p>
          <a:endParaRPr lang="en-US"/>
        </a:p>
      </dgm:t>
    </dgm:pt>
    <dgm:pt modelId="{04C09A77-1B61-42A1-8B39-E79D17778552}" type="pres">
      <dgm:prSet presAssocID="{002FA1A8-9522-4D76-8939-8B9D01907631}" presName="Child3Accent5" presStyleLbl="alignNode1" presStyleIdx="31" presStyleCnt="51"/>
      <dgm:spPr/>
      <dgm:t>
        <a:bodyPr/>
        <a:lstStyle/>
        <a:p>
          <a:endParaRPr lang="en-US"/>
        </a:p>
      </dgm:t>
    </dgm:pt>
    <dgm:pt modelId="{027B62C1-3CB6-4757-9346-3FE48062B80F}" type="pres">
      <dgm:prSet presAssocID="{002FA1A8-9522-4D76-8939-8B9D01907631}" presName="Child3Accent6" presStyleLbl="alignNode1" presStyleIdx="32" presStyleCnt="51"/>
      <dgm:spPr/>
      <dgm:t>
        <a:bodyPr/>
        <a:lstStyle/>
        <a:p>
          <a:endParaRPr lang="en-US"/>
        </a:p>
      </dgm:t>
    </dgm:pt>
    <dgm:pt modelId="{0E82657B-632E-4B06-AAC3-1D46B9E7C441}" type="pres">
      <dgm:prSet presAssocID="{002FA1A8-9522-4D76-8939-8B9D01907631}" presName="Child3Accent7" presStyleLbl="alignNode1" presStyleIdx="33" presStyleCnt="51"/>
      <dgm:spPr/>
      <dgm:t>
        <a:bodyPr/>
        <a:lstStyle/>
        <a:p>
          <a:endParaRPr lang="en-US"/>
        </a:p>
      </dgm:t>
    </dgm:pt>
    <dgm:pt modelId="{752702EE-695C-4E90-A2E9-9F74E744A67B}" type="pres">
      <dgm:prSet presAssocID="{002FA1A8-9522-4D76-8939-8B9D01907631}" presName="Child3" presStyleLbl="revTx" presStyleIdx="2" presStyleCnt="5" custScaleX="153862" custLinFactNeighborY="-22792">
        <dgm:presLayoutVars>
          <dgm:chMax/>
          <dgm:chPref val="0"/>
          <dgm:bulletEnabled val="1"/>
        </dgm:presLayoutVars>
      </dgm:prSet>
      <dgm:spPr/>
      <dgm:t>
        <a:bodyPr/>
        <a:lstStyle/>
        <a:p>
          <a:endParaRPr lang="en-US"/>
        </a:p>
      </dgm:t>
    </dgm:pt>
    <dgm:pt modelId="{4D49663D-B8AD-4728-AA02-75811E134931}" type="pres">
      <dgm:prSet presAssocID="{72A7BD49-8DC7-412B-8824-7D4EDC5F91A4}" presName="Child4Accent1" presStyleLbl="alignNode1" presStyleIdx="34" presStyleCnt="51"/>
      <dgm:spPr/>
      <dgm:t>
        <a:bodyPr/>
        <a:lstStyle/>
        <a:p>
          <a:endParaRPr lang="en-US"/>
        </a:p>
      </dgm:t>
    </dgm:pt>
    <dgm:pt modelId="{82D5D667-DCA0-47CC-89B4-28066E88BC16}" type="pres">
      <dgm:prSet presAssocID="{72A7BD49-8DC7-412B-8824-7D4EDC5F91A4}" presName="Child4Accent2" presStyleLbl="alignNode1" presStyleIdx="35" presStyleCnt="51"/>
      <dgm:spPr/>
      <dgm:t>
        <a:bodyPr/>
        <a:lstStyle/>
        <a:p>
          <a:endParaRPr lang="en-US"/>
        </a:p>
      </dgm:t>
    </dgm:pt>
    <dgm:pt modelId="{7C71B2EB-1FF6-4534-9A7D-4D633DFB3FF2}" type="pres">
      <dgm:prSet presAssocID="{72A7BD49-8DC7-412B-8824-7D4EDC5F91A4}" presName="Child4Accent3" presStyleLbl="alignNode1" presStyleIdx="36" presStyleCnt="51"/>
      <dgm:spPr/>
      <dgm:t>
        <a:bodyPr/>
        <a:lstStyle/>
        <a:p>
          <a:endParaRPr lang="en-US"/>
        </a:p>
      </dgm:t>
    </dgm:pt>
    <dgm:pt modelId="{04DE6B5B-7BCC-40FD-B430-D8720066F534}" type="pres">
      <dgm:prSet presAssocID="{72A7BD49-8DC7-412B-8824-7D4EDC5F91A4}" presName="Child4Accent4" presStyleLbl="alignNode1" presStyleIdx="37" presStyleCnt="51"/>
      <dgm:spPr/>
      <dgm:t>
        <a:bodyPr/>
        <a:lstStyle/>
        <a:p>
          <a:endParaRPr lang="en-US"/>
        </a:p>
      </dgm:t>
    </dgm:pt>
    <dgm:pt modelId="{2D8BF74F-C66C-4F76-9F5E-08AD32D1F284}" type="pres">
      <dgm:prSet presAssocID="{72A7BD49-8DC7-412B-8824-7D4EDC5F91A4}" presName="Child4Accent5" presStyleLbl="alignNode1" presStyleIdx="38" presStyleCnt="51"/>
      <dgm:spPr/>
      <dgm:t>
        <a:bodyPr/>
        <a:lstStyle/>
        <a:p>
          <a:endParaRPr lang="en-US"/>
        </a:p>
      </dgm:t>
    </dgm:pt>
    <dgm:pt modelId="{6B02A4FA-3F04-4033-A071-66534D53950E}" type="pres">
      <dgm:prSet presAssocID="{72A7BD49-8DC7-412B-8824-7D4EDC5F91A4}" presName="Child4Accent6" presStyleLbl="alignNode1" presStyleIdx="39" presStyleCnt="51"/>
      <dgm:spPr/>
      <dgm:t>
        <a:bodyPr/>
        <a:lstStyle/>
        <a:p>
          <a:endParaRPr lang="en-US"/>
        </a:p>
      </dgm:t>
    </dgm:pt>
    <dgm:pt modelId="{FA14C1BB-AEB0-49B3-A332-B73336F37E40}" type="pres">
      <dgm:prSet presAssocID="{72A7BD49-8DC7-412B-8824-7D4EDC5F91A4}" presName="Child4Accent7" presStyleLbl="alignNode1" presStyleIdx="40" presStyleCnt="51"/>
      <dgm:spPr/>
      <dgm:t>
        <a:bodyPr/>
        <a:lstStyle/>
        <a:p>
          <a:endParaRPr lang="en-US"/>
        </a:p>
      </dgm:t>
    </dgm:pt>
    <dgm:pt modelId="{58B7BDA6-716F-4EE9-8FC3-51DFD9821E47}" type="pres">
      <dgm:prSet presAssocID="{72A7BD49-8DC7-412B-8824-7D4EDC5F91A4}" presName="Child4Accent8" presStyleLbl="alignNode1" presStyleIdx="41" presStyleCnt="51"/>
      <dgm:spPr/>
      <dgm:t>
        <a:bodyPr/>
        <a:lstStyle/>
        <a:p>
          <a:endParaRPr lang="en-US"/>
        </a:p>
      </dgm:t>
    </dgm:pt>
    <dgm:pt modelId="{CA968B89-207C-4F85-909A-B486EFE6CCBE}" type="pres">
      <dgm:prSet presAssocID="{72A7BD49-8DC7-412B-8824-7D4EDC5F91A4}" presName="Child4" presStyleLbl="revTx" presStyleIdx="3" presStyleCnt="5">
        <dgm:presLayoutVars>
          <dgm:chMax/>
          <dgm:chPref val="0"/>
          <dgm:bulletEnabled val="1"/>
        </dgm:presLayoutVars>
      </dgm:prSet>
      <dgm:spPr/>
      <dgm:t>
        <a:bodyPr/>
        <a:lstStyle/>
        <a:p>
          <a:endParaRPr lang="en-US"/>
        </a:p>
      </dgm:t>
    </dgm:pt>
    <dgm:pt modelId="{B505B98B-D9E9-44CD-866E-C9372C000472}" type="pres">
      <dgm:prSet presAssocID="{4BA25A6F-412C-451D-929B-44ACFAECB560}" presName="Child5Accent1" presStyleLbl="alignNode1" presStyleIdx="42" presStyleCnt="51"/>
      <dgm:spPr/>
      <dgm:t>
        <a:bodyPr/>
        <a:lstStyle/>
        <a:p>
          <a:endParaRPr lang="en-US"/>
        </a:p>
      </dgm:t>
    </dgm:pt>
    <dgm:pt modelId="{5D18B88A-7B8D-41A9-A4B3-5FAC7E37B993}" type="pres">
      <dgm:prSet presAssocID="{4BA25A6F-412C-451D-929B-44ACFAECB560}" presName="Child5Accent2" presStyleLbl="alignNode1" presStyleIdx="43" presStyleCnt="51"/>
      <dgm:spPr/>
      <dgm:t>
        <a:bodyPr/>
        <a:lstStyle/>
        <a:p>
          <a:endParaRPr lang="en-US"/>
        </a:p>
      </dgm:t>
    </dgm:pt>
    <dgm:pt modelId="{1DC6CDF3-73B7-49BB-903D-EB0BDDE0345F}" type="pres">
      <dgm:prSet presAssocID="{4BA25A6F-412C-451D-929B-44ACFAECB560}" presName="Child5Accent3" presStyleLbl="alignNode1" presStyleIdx="44" presStyleCnt="51"/>
      <dgm:spPr/>
      <dgm:t>
        <a:bodyPr/>
        <a:lstStyle/>
        <a:p>
          <a:endParaRPr lang="en-US"/>
        </a:p>
      </dgm:t>
    </dgm:pt>
    <dgm:pt modelId="{00655948-2AE4-4117-8248-21F17D1F08BF}" type="pres">
      <dgm:prSet presAssocID="{4BA25A6F-412C-451D-929B-44ACFAECB560}" presName="Child5Accent4" presStyleLbl="alignNode1" presStyleIdx="45" presStyleCnt="51"/>
      <dgm:spPr/>
      <dgm:t>
        <a:bodyPr/>
        <a:lstStyle/>
        <a:p>
          <a:endParaRPr lang="en-US"/>
        </a:p>
      </dgm:t>
    </dgm:pt>
    <dgm:pt modelId="{554FFA65-4B6B-46A1-8E3E-6F19CF9F53F3}" type="pres">
      <dgm:prSet presAssocID="{4BA25A6F-412C-451D-929B-44ACFAECB560}" presName="Child5Accent5" presStyleLbl="alignNode1" presStyleIdx="46" presStyleCnt="51"/>
      <dgm:spPr/>
      <dgm:t>
        <a:bodyPr/>
        <a:lstStyle/>
        <a:p>
          <a:endParaRPr lang="en-US"/>
        </a:p>
      </dgm:t>
    </dgm:pt>
    <dgm:pt modelId="{F5BE60B9-5677-4822-ABBE-9322BC3CC8A4}" type="pres">
      <dgm:prSet presAssocID="{4BA25A6F-412C-451D-929B-44ACFAECB560}" presName="Child5Accent6" presStyleLbl="alignNode1" presStyleIdx="47" presStyleCnt="51"/>
      <dgm:spPr/>
      <dgm:t>
        <a:bodyPr/>
        <a:lstStyle/>
        <a:p>
          <a:endParaRPr lang="en-US"/>
        </a:p>
      </dgm:t>
    </dgm:pt>
    <dgm:pt modelId="{2C25898F-C8F3-4AF9-9737-1879CDF85C62}" type="pres">
      <dgm:prSet presAssocID="{4BA25A6F-412C-451D-929B-44ACFAECB560}" presName="Child5Accent7" presStyleLbl="alignNode1" presStyleIdx="48" presStyleCnt="51"/>
      <dgm:spPr/>
      <dgm:t>
        <a:bodyPr/>
        <a:lstStyle/>
        <a:p>
          <a:endParaRPr lang="en-US"/>
        </a:p>
      </dgm:t>
    </dgm:pt>
    <dgm:pt modelId="{8F302DDA-F1B3-495D-A90C-CCD6060499F2}" type="pres">
      <dgm:prSet presAssocID="{4BA25A6F-412C-451D-929B-44ACFAECB560}" presName="Child5Accent8" presStyleLbl="alignNode1" presStyleIdx="49" presStyleCnt="51"/>
      <dgm:spPr/>
      <dgm:t>
        <a:bodyPr/>
        <a:lstStyle/>
        <a:p>
          <a:endParaRPr lang="en-US"/>
        </a:p>
      </dgm:t>
    </dgm:pt>
    <dgm:pt modelId="{1B55FB60-E325-47C3-B21F-35C0969F6CE1}" type="pres">
      <dgm:prSet presAssocID="{4BA25A6F-412C-451D-929B-44ACFAECB560}" presName="Child5Accent9" presStyleLbl="alignNode1" presStyleIdx="50" presStyleCnt="51"/>
      <dgm:spPr/>
      <dgm:t>
        <a:bodyPr/>
        <a:lstStyle/>
        <a:p>
          <a:endParaRPr lang="en-US"/>
        </a:p>
      </dgm:t>
    </dgm:pt>
    <dgm:pt modelId="{63CB51DF-F9EC-4BC3-9A15-EBB694A63D20}" type="pres">
      <dgm:prSet presAssocID="{4BA25A6F-412C-451D-929B-44ACFAECB560}" presName="Child5" presStyleLbl="revTx" presStyleIdx="4" presStyleCnt="5">
        <dgm:presLayoutVars>
          <dgm:chMax/>
          <dgm:chPref val="0"/>
          <dgm:bulletEnabled val="1"/>
        </dgm:presLayoutVars>
      </dgm:prSet>
      <dgm:spPr/>
      <dgm:t>
        <a:bodyPr/>
        <a:lstStyle/>
        <a:p>
          <a:endParaRPr lang="en-US"/>
        </a:p>
      </dgm:t>
    </dgm:pt>
  </dgm:ptLst>
  <dgm:cxnLst>
    <dgm:cxn modelId="{99CF4451-F10C-4300-BA14-164E9470E30D}" type="presOf" srcId="{F3153DDE-63B0-4C2B-92E5-7AE883E258ED}" destId="{30159295-03BE-4C49-BB2B-5E868FF2A89B}" srcOrd="0" destOrd="0" presId="urn:microsoft.com/office/officeart/2011/layout/ConvergingText#2"/>
    <dgm:cxn modelId="{D86F1671-9BA9-4896-A6E5-A4382704E011}" srcId="{F3153DDE-63B0-4C2B-92E5-7AE883E258ED}" destId="{DFA34D53-6ECE-44AF-94ED-7649096ECC1C}" srcOrd="1" destOrd="0" parTransId="{2CED6B08-8CA0-46F3-A8EA-85F091666BA8}" sibTransId="{48B8DEB3-B438-4638-BE8A-C438D30B677A}"/>
    <dgm:cxn modelId="{CDB39F3D-FB32-4628-A9E3-88B4DE358B4C}" srcId="{32836BA3-CD6D-4839-ABDE-E1632E40A0F8}" destId="{F3153DDE-63B0-4C2B-92E5-7AE883E258ED}" srcOrd="0" destOrd="0" parTransId="{AE088059-490B-4E61-9B8A-FAC1DDCEC5A2}" sibTransId="{57E855BD-BF15-4A2A-8267-1BAC589411B7}"/>
    <dgm:cxn modelId="{EA2200C6-254C-4ACB-B1DA-4E600992BFBC}" type="presOf" srcId="{32836BA3-CD6D-4839-ABDE-E1632E40A0F8}" destId="{2F23D481-534D-4D3E-835F-66964D891A32}" srcOrd="0" destOrd="0" presId="urn:microsoft.com/office/officeart/2011/layout/ConvergingText#2"/>
    <dgm:cxn modelId="{2B7A22C0-E848-4678-B4AF-CD0B3F1858FC}" type="presOf" srcId="{DFA34D53-6ECE-44AF-94ED-7649096ECC1C}" destId="{6E3EDD14-91F2-4BB8-ACCA-A1642282ACA0}" srcOrd="0" destOrd="0" presId="urn:microsoft.com/office/officeart/2011/layout/ConvergingText#2"/>
    <dgm:cxn modelId="{5A5E6000-C3A6-400B-B7DE-6FAD7B5252C5}" type="presOf" srcId="{002FA1A8-9522-4D76-8939-8B9D01907631}" destId="{752702EE-695C-4E90-A2E9-9F74E744A67B}" srcOrd="0" destOrd="0" presId="urn:microsoft.com/office/officeart/2011/layout/ConvergingText#2"/>
    <dgm:cxn modelId="{7724C151-21E8-45DA-BB08-EC810DE28ED2}" srcId="{F3153DDE-63B0-4C2B-92E5-7AE883E258ED}" destId="{4BA25A6F-412C-451D-929B-44ACFAECB560}" srcOrd="4" destOrd="0" parTransId="{001FCC8D-62FB-47BF-8321-0D08500CD2E5}" sibTransId="{82D5FCFA-1B66-49A4-A2FA-FCE757F26CDB}"/>
    <dgm:cxn modelId="{7507F0FC-BBA1-4420-90D0-1D0A44D4BA8C}" srcId="{F3153DDE-63B0-4C2B-92E5-7AE883E258ED}" destId="{A382E312-AB43-422A-B44D-8579A4844B5B}" srcOrd="0" destOrd="0" parTransId="{2197A6BB-E4D9-48B0-9D74-0B5916E10013}" sibTransId="{4095C5A6-4541-476A-AE5A-FDB4416A6F15}"/>
    <dgm:cxn modelId="{88421EC3-EE91-4550-87E3-949052A49B88}" type="presOf" srcId="{A382E312-AB43-422A-B44D-8579A4844B5B}" destId="{9F267FAA-30F9-4A74-BDFC-2A073528C3FA}" srcOrd="0" destOrd="0" presId="urn:microsoft.com/office/officeart/2011/layout/ConvergingText#2"/>
    <dgm:cxn modelId="{8E1A2516-3495-47E7-9DE7-8F0624C0EE4C}" srcId="{F3153DDE-63B0-4C2B-92E5-7AE883E258ED}" destId="{72A7BD49-8DC7-412B-8824-7D4EDC5F91A4}" srcOrd="3" destOrd="0" parTransId="{9BBDDB9C-93DD-4E54-A5F7-603940F1B090}" sibTransId="{27B7C37D-797E-4097-8F78-A5748A50F24E}"/>
    <dgm:cxn modelId="{24B16D8A-A1B8-4FF4-9EEC-96A0E9D8C818}" srcId="{F3153DDE-63B0-4C2B-92E5-7AE883E258ED}" destId="{002FA1A8-9522-4D76-8939-8B9D01907631}" srcOrd="2" destOrd="0" parTransId="{D220C66E-9156-4916-A416-F3447C4DA7A1}" sibTransId="{A35A68AF-E8DA-4736-ADC7-35588F04248C}"/>
    <dgm:cxn modelId="{6ACD2512-B1C4-4F0F-A871-DDDF580277C5}" type="presOf" srcId="{4BA25A6F-412C-451D-929B-44ACFAECB560}" destId="{63CB51DF-F9EC-4BC3-9A15-EBB694A63D20}" srcOrd="0" destOrd="0" presId="urn:microsoft.com/office/officeart/2011/layout/ConvergingText#2"/>
    <dgm:cxn modelId="{EAB494B7-256B-4024-81FE-8250A5CEB7F0}" type="presOf" srcId="{72A7BD49-8DC7-412B-8824-7D4EDC5F91A4}" destId="{CA968B89-207C-4F85-909A-B486EFE6CCBE}" srcOrd="0" destOrd="0" presId="urn:microsoft.com/office/officeart/2011/layout/ConvergingText#2"/>
    <dgm:cxn modelId="{5DE7EC96-52BB-4A57-9A31-8832A25EC12E}" type="presParOf" srcId="{2F23D481-534D-4D3E-835F-66964D891A32}" destId="{E6BABE4C-9110-4FC9-B006-10524A4FD3C3}" srcOrd="0" destOrd="0" presId="urn:microsoft.com/office/officeart/2011/layout/ConvergingText#2"/>
    <dgm:cxn modelId="{CC576039-658D-4CAB-B77D-D01EEECE335F}" type="presParOf" srcId="{E6BABE4C-9110-4FC9-B006-10524A4FD3C3}" destId="{3232BA65-D964-4BED-B254-A43129D4EC29}" srcOrd="0" destOrd="0" presId="urn:microsoft.com/office/officeart/2011/layout/ConvergingText#2"/>
    <dgm:cxn modelId="{8E3729BF-BD49-4622-9DD1-39BD0411618C}" type="presParOf" srcId="{E6BABE4C-9110-4FC9-B006-10524A4FD3C3}" destId="{1D2F950C-9C1F-4165-98C5-1E973857ABDF}" srcOrd="1" destOrd="0" presId="urn:microsoft.com/office/officeart/2011/layout/ConvergingText#2"/>
    <dgm:cxn modelId="{BC0CCE22-CAD3-4CB9-B34F-19F3B78908AF}" type="presParOf" srcId="{E6BABE4C-9110-4FC9-B006-10524A4FD3C3}" destId="{22A835E7-8C60-4BAA-B9C3-7A5B1820171A}" srcOrd="2" destOrd="0" presId="urn:microsoft.com/office/officeart/2011/layout/ConvergingText#2"/>
    <dgm:cxn modelId="{9B41D9C4-E59E-4C13-B2A3-FCC366AF9779}" type="presParOf" srcId="{E6BABE4C-9110-4FC9-B006-10524A4FD3C3}" destId="{4D8B2F79-3FC3-4935-85AB-9DC50D5FA53D}" srcOrd="3" destOrd="0" presId="urn:microsoft.com/office/officeart/2011/layout/ConvergingText#2"/>
    <dgm:cxn modelId="{4ABA6F29-2E50-4A00-BE82-CEEE4F22E388}" type="presParOf" srcId="{E6BABE4C-9110-4FC9-B006-10524A4FD3C3}" destId="{7F68CC3C-DC91-4AF8-BBD5-69DC2C62C550}" srcOrd="4" destOrd="0" presId="urn:microsoft.com/office/officeart/2011/layout/ConvergingText#2"/>
    <dgm:cxn modelId="{3DBDCA43-56E5-4391-8994-2F75BB736B8F}" type="presParOf" srcId="{E6BABE4C-9110-4FC9-B006-10524A4FD3C3}" destId="{2867809F-9E7E-4C3A-82DB-628F0A49B632}" srcOrd="5" destOrd="0" presId="urn:microsoft.com/office/officeart/2011/layout/ConvergingText#2"/>
    <dgm:cxn modelId="{52A9D0E6-CC1B-4C2F-BCC4-364E56A63D5C}" type="presParOf" srcId="{E6BABE4C-9110-4FC9-B006-10524A4FD3C3}" destId="{ACCAF976-CF57-41BC-9234-2E3E2D6F0E9C}" srcOrd="6" destOrd="0" presId="urn:microsoft.com/office/officeart/2011/layout/ConvergingText#2"/>
    <dgm:cxn modelId="{69F8B249-818A-4237-9D47-C1C53195B597}" type="presParOf" srcId="{E6BABE4C-9110-4FC9-B006-10524A4FD3C3}" destId="{56C3143D-638D-4DA2-B10D-6CA3856E6BBA}" srcOrd="7" destOrd="0" presId="urn:microsoft.com/office/officeart/2011/layout/ConvergingText#2"/>
    <dgm:cxn modelId="{D0C42B50-9D40-4105-9281-046838101D17}" type="presParOf" srcId="{E6BABE4C-9110-4FC9-B006-10524A4FD3C3}" destId="{5FC6D01E-D94D-4262-8D75-98A13873A275}" srcOrd="8" destOrd="0" presId="urn:microsoft.com/office/officeart/2011/layout/ConvergingText#2"/>
    <dgm:cxn modelId="{A391D7DA-86B1-49C3-B6B4-E72427198366}" type="presParOf" srcId="{E6BABE4C-9110-4FC9-B006-10524A4FD3C3}" destId="{7F84DFD1-3423-458A-8FCA-16900C9F7F96}" srcOrd="9" destOrd="0" presId="urn:microsoft.com/office/officeart/2011/layout/ConvergingText#2"/>
    <dgm:cxn modelId="{034BD028-B7BA-45DA-A4E4-57DA2E935C48}" type="presParOf" srcId="{E6BABE4C-9110-4FC9-B006-10524A4FD3C3}" destId="{30159295-03BE-4C49-BB2B-5E868FF2A89B}" srcOrd="10" destOrd="0" presId="urn:microsoft.com/office/officeart/2011/layout/ConvergingText#2"/>
    <dgm:cxn modelId="{133D38F9-0E06-4201-815D-C4D33E43F097}" type="presParOf" srcId="{E6BABE4C-9110-4FC9-B006-10524A4FD3C3}" destId="{F2437C8C-B820-4DB9-9D60-205CE709623F}" srcOrd="11" destOrd="0" presId="urn:microsoft.com/office/officeart/2011/layout/ConvergingText#2"/>
    <dgm:cxn modelId="{4F2EE9FD-F424-4772-812E-E63FA1A3352E}" type="presParOf" srcId="{E6BABE4C-9110-4FC9-B006-10524A4FD3C3}" destId="{E1491D94-9D0D-40FB-A589-CEA4067A8168}" srcOrd="12" destOrd="0" presId="urn:microsoft.com/office/officeart/2011/layout/ConvergingText#2"/>
    <dgm:cxn modelId="{4D7F9E16-7B4E-400E-B7F9-882A442DB5FF}" type="presParOf" srcId="{E6BABE4C-9110-4FC9-B006-10524A4FD3C3}" destId="{C73AA331-7757-41B0-801C-D6F82609CD9C}" srcOrd="13" destOrd="0" presId="urn:microsoft.com/office/officeart/2011/layout/ConvergingText#2"/>
    <dgm:cxn modelId="{54130C84-FC19-4CC2-9FB5-F92833429B4C}" type="presParOf" srcId="{E6BABE4C-9110-4FC9-B006-10524A4FD3C3}" destId="{3EB41160-0DFB-4E91-AE9B-317463C54E58}" srcOrd="14" destOrd="0" presId="urn:microsoft.com/office/officeart/2011/layout/ConvergingText#2"/>
    <dgm:cxn modelId="{7BC31F25-DB08-4402-8795-2D49B91AB990}" type="presParOf" srcId="{E6BABE4C-9110-4FC9-B006-10524A4FD3C3}" destId="{C0B5E943-27A7-4CDD-99F5-8633BDE3F7B2}" srcOrd="15" destOrd="0" presId="urn:microsoft.com/office/officeart/2011/layout/ConvergingText#2"/>
    <dgm:cxn modelId="{B2638B6D-6034-4498-9123-6D92E701417F}" type="presParOf" srcId="{E6BABE4C-9110-4FC9-B006-10524A4FD3C3}" destId="{C8F3A847-0298-4582-8422-0903B5813624}" srcOrd="16" destOrd="0" presId="urn:microsoft.com/office/officeart/2011/layout/ConvergingText#2"/>
    <dgm:cxn modelId="{131544AD-18A3-4685-BFFB-370D5DC1F49A}" type="presParOf" srcId="{E6BABE4C-9110-4FC9-B006-10524A4FD3C3}" destId="{F51D4BD8-7A55-4335-B5E0-550220A95951}" srcOrd="17" destOrd="0" presId="urn:microsoft.com/office/officeart/2011/layout/ConvergingText#2"/>
    <dgm:cxn modelId="{622E452D-49EB-4B1F-A9EF-9A631BF37FD3}" type="presParOf" srcId="{E6BABE4C-9110-4FC9-B006-10524A4FD3C3}" destId="{188C1644-EE1C-4883-B3B1-4B6F85E07A9C}" srcOrd="18" destOrd="0" presId="urn:microsoft.com/office/officeart/2011/layout/ConvergingText#2"/>
    <dgm:cxn modelId="{15C430A2-21D6-4AB4-B788-F85145FE54F4}" type="presParOf" srcId="{E6BABE4C-9110-4FC9-B006-10524A4FD3C3}" destId="{ED103D44-CF52-40EF-B421-F623B0F68E5F}" srcOrd="19" destOrd="0" presId="urn:microsoft.com/office/officeart/2011/layout/ConvergingText#2"/>
    <dgm:cxn modelId="{049E433C-094A-4B14-BA20-7DCCC820F5CB}" type="presParOf" srcId="{E6BABE4C-9110-4FC9-B006-10524A4FD3C3}" destId="{9F267FAA-30F9-4A74-BDFC-2A073528C3FA}" srcOrd="20" destOrd="0" presId="urn:microsoft.com/office/officeart/2011/layout/ConvergingText#2"/>
    <dgm:cxn modelId="{FE6C197E-0C85-472F-AD99-86914B61D443}" type="presParOf" srcId="{E6BABE4C-9110-4FC9-B006-10524A4FD3C3}" destId="{7D771139-F596-483E-BFEE-CA84A0D4B25E}" srcOrd="21" destOrd="0" presId="urn:microsoft.com/office/officeart/2011/layout/ConvergingText#2"/>
    <dgm:cxn modelId="{1C2212A0-6FBE-4741-BA70-DDE1ABE257E0}" type="presParOf" srcId="{E6BABE4C-9110-4FC9-B006-10524A4FD3C3}" destId="{466239D7-C067-40A1-99E9-DA1F50E7EAD6}" srcOrd="22" destOrd="0" presId="urn:microsoft.com/office/officeart/2011/layout/ConvergingText#2"/>
    <dgm:cxn modelId="{406FE59A-D99B-4AC7-B0DE-85F146FEFE5B}" type="presParOf" srcId="{E6BABE4C-9110-4FC9-B006-10524A4FD3C3}" destId="{B97F48E1-9931-4B41-8FA1-26515A5B25C3}" srcOrd="23" destOrd="0" presId="urn:microsoft.com/office/officeart/2011/layout/ConvergingText#2"/>
    <dgm:cxn modelId="{53A3D344-6DFC-4141-A041-732C618D0A30}" type="presParOf" srcId="{E6BABE4C-9110-4FC9-B006-10524A4FD3C3}" destId="{E7491F42-6B70-4D5E-A151-6D7A24E2D807}" srcOrd="24" destOrd="0" presId="urn:microsoft.com/office/officeart/2011/layout/ConvergingText#2"/>
    <dgm:cxn modelId="{DC518704-4EAF-48F8-BAE6-7E61EBAF82D2}" type="presParOf" srcId="{E6BABE4C-9110-4FC9-B006-10524A4FD3C3}" destId="{B91183AD-2394-4132-BCF5-F2A1FA680837}" srcOrd="25" destOrd="0" presId="urn:microsoft.com/office/officeart/2011/layout/ConvergingText#2"/>
    <dgm:cxn modelId="{169224ED-ACFF-4254-949C-EC4219C56FBC}" type="presParOf" srcId="{E6BABE4C-9110-4FC9-B006-10524A4FD3C3}" destId="{3C8EB848-2A46-488D-B3B7-07DF234953EC}" srcOrd="26" destOrd="0" presId="urn:microsoft.com/office/officeart/2011/layout/ConvergingText#2"/>
    <dgm:cxn modelId="{DE5400C8-B113-4319-94C6-81BF81127285}" type="presParOf" srcId="{E6BABE4C-9110-4FC9-B006-10524A4FD3C3}" destId="{4BC4A543-9358-4B97-9E49-785E31C3E1ED}" srcOrd="27" destOrd="0" presId="urn:microsoft.com/office/officeart/2011/layout/ConvergingText#2"/>
    <dgm:cxn modelId="{EDB4F9D6-FC29-47D3-9F55-171664357DB2}" type="presParOf" srcId="{E6BABE4C-9110-4FC9-B006-10524A4FD3C3}" destId="{6E3EDD14-91F2-4BB8-ACCA-A1642282ACA0}" srcOrd="28" destOrd="0" presId="urn:microsoft.com/office/officeart/2011/layout/ConvergingText#2"/>
    <dgm:cxn modelId="{30DD1043-E1A1-4207-A9AD-418A4F4073FE}" type="presParOf" srcId="{E6BABE4C-9110-4FC9-B006-10524A4FD3C3}" destId="{3A9045B9-721C-40FD-9F2B-CEFD7D2C3430}" srcOrd="29" destOrd="0" presId="urn:microsoft.com/office/officeart/2011/layout/ConvergingText#2"/>
    <dgm:cxn modelId="{74ABB78D-97BC-4DC4-AE86-D2882F679421}" type="presParOf" srcId="{E6BABE4C-9110-4FC9-B006-10524A4FD3C3}" destId="{BD818009-7B8D-440B-99E4-35FCAA9AED3A}" srcOrd="30" destOrd="0" presId="urn:microsoft.com/office/officeart/2011/layout/ConvergingText#2"/>
    <dgm:cxn modelId="{96120D34-14F5-47C1-BB3E-D0BF5C53A49A}" type="presParOf" srcId="{E6BABE4C-9110-4FC9-B006-10524A4FD3C3}" destId="{1C573FA0-57A7-48F6-AC76-E547A5E37800}" srcOrd="31" destOrd="0" presId="urn:microsoft.com/office/officeart/2011/layout/ConvergingText#2"/>
    <dgm:cxn modelId="{E6C4E570-137F-42F0-B746-46131D0D2340}" type="presParOf" srcId="{E6BABE4C-9110-4FC9-B006-10524A4FD3C3}" destId="{3E5BA46F-5967-442C-93B4-07A26C12722B}" srcOrd="32" destOrd="0" presId="urn:microsoft.com/office/officeart/2011/layout/ConvergingText#2"/>
    <dgm:cxn modelId="{416130C3-5ED9-44B8-94D8-4959E3079F91}" type="presParOf" srcId="{E6BABE4C-9110-4FC9-B006-10524A4FD3C3}" destId="{04C09A77-1B61-42A1-8B39-E79D17778552}" srcOrd="33" destOrd="0" presId="urn:microsoft.com/office/officeart/2011/layout/ConvergingText#2"/>
    <dgm:cxn modelId="{F979DDC4-C936-4E9A-8180-4686765EB352}" type="presParOf" srcId="{E6BABE4C-9110-4FC9-B006-10524A4FD3C3}" destId="{027B62C1-3CB6-4757-9346-3FE48062B80F}" srcOrd="34" destOrd="0" presId="urn:microsoft.com/office/officeart/2011/layout/ConvergingText#2"/>
    <dgm:cxn modelId="{5C5819E4-D4FD-4619-89DE-304B90D0EB7A}" type="presParOf" srcId="{E6BABE4C-9110-4FC9-B006-10524A4FD3C3}" destId="{0E82657B-632E-4B06-AAC3-1D46B9E7C441}" srcOrd="35" destOrd="0" presId="urn:microsoft.com/office/officeart/2011/layout/ConvergingText#2"/>
    <dgm:cxn modelId="{49682BE3-9338-4299-AABE-529CF73FDDF9}" type="presParOf" srcId="{E6BABE4C-9110-4FC9-B006-10524A4FD3C3}" destId="{752702EE-695C-4E90-A2E9-9F74E744A67B}" srcOrd="36" destOrd="0" presId="urn:microsoft.com/office/officeart/2011/layout/ConvergingText#2"/>
    <dgm:cxn modelId="{23893EAE-6F90-440C-A033-25022DC42582}" type="presParOf" srcId="{E6BABE4C-9110-4FC9-B006-10524A4FD3C3}" destId="{4D49663D-B8AD-4728-AA02-75811E134931}" srcOrd="37" destOrd="0" presId="urn:microsoft.com/office/officeart/2011/layout/ConvergingText#2"/>
    <dgm:cxn modelId="{FE28847F-382D-4A74-BDEE-874A99BBE762}" type="presParOf" srcId="{E6BABE4C-9110-4FC9-B006-10524A4FD3C3}" destId="{82D5D667-DCA0-47CC-89B4-28066E88BC16}" srcOrd="38" destOrd="0" presId="urn:microsoft.com/office/officeart/2011/layout/ConvergingText#2"/>
    <dgm:cxn modelId="{D4B30627-2C79-4AA9-948A-A368CED6ACEA}" type="presParOf" srcId="{E6BABE4C-9110-4FC9-B006-10524A4FD3C3}" destId="{7C71B2EB-1FF6-4534-9A7D-4D633DFB3FF2}" srcOrd="39" destOrd="0" presId="urn:microsoft.com/office/officeart/2011/layout/ConvergingText#2"/>
    <dgm:cxn modelId="{E91E5042-372D-461D-93A1-D3231E9FC0BA}" type="presParOf" srcId="{E6BABE4C-9110-4FC9-B006-10524A4FD3C3}" destId="{04DE6B5B-7BCC-40FD-B430-D8720066F534}" srcOrd="40" destOrd="0" presId="urn:microsoft.com/office/officeart/2011/layout/ConvergingText#2"/>
    <dgm:cxn modelId="{CC4D946E-CBFA-4A50-8EF6-4AD1E6733483}" type="presParOf" srcId="{E6BABE4C-9110-4FC9-B006-10524A4FD3C3}" destId="{2D8BF74F-C66C-4F76-9F5E-08AD32D1F284}" srcOrd="41" destOrd="0" presId="urn:microsoft.com/office/officeart/2011/layout/ConvergingText#2"/>
    <dgm:cxn modelId="{6372E0C9-594E-4479-A15E-0903509D309D}" type="presParOf" srcId="{E6BABE4C-9110-4FC9-B006-10524A4FD3C3}" destId="{6B02A4FA-3F04-4033-A071-66534D53950E}" srcOrd="42" destOrd="0" presId="urn:microsoft.com/office/officeart/2011/layout/ConvergingText#2"/>
    <dgm:cxn modelId="{EE074C44-2A19-4C10-B326-466DCB09531F}" type="presParOf" srcId="{E6BABE4C-9110-4FC9-B006-10524A4FD3C3}" destId="{FA14C1BB-AEB0-49B3-A332-B73336F37E40}" srcOrd="43" destOrd="0" presId="urn:microsoft.com/office/officeart/2011/layout/ConvergingText#2"/>
    <dgm:cxn modelId="{00E12B5B-3D5E-4CE4-A3CF-D6456F555308}" type="presParOf" srcId="{E6BABE4C-9110-4FC9-B006-10524A4FD3C3}" destId="{58B7BDA6-716F-4EE9-8FC3-51DFD9821E47}" srcOrd="44" destOrd="0" presId="urn:microsoft.com/office/officeart/2011/layout/ConvergingText#2"/>
    <dgm:cxn modelId="{4F7D32A1-CF0E-4C9B-99B6-819A13CD1C00}" type="presParOf" srcId="{E6BABE4C-9110-4FC9-B006-10524A4FD3C3}" destId="{CA968B89-207C-4F85-909A-B486EFE6CCBE}" srcOrd="45" destOrd="0" presId="urn:microsoft.com/office/officeart/2011/layout/ConvergingText#2"/>
    <dgm:cxn modelId="{ED0B2DFB-9C07-4FEE-B67B-BC2F0ECC7C25}" type="presParOf" srcId="{E6BABE4C-9110-4FC9-B006-10524A4FD3C3}" destId="{B505B98B-D9E9-44CD-866E-C9372C000472}" srcOrd="46" destOrd="0" presId="urn:microsoft.com/office/officeart/2011/layout/ConvergingText#2"/>
    <dgm:cxn modelId="{C2BD5675-EC62-452C-81F6-DEC72790DE72}" type="presParOf" srcId="{E6BABE4C-9110-4FC9-B006-10524A4FD3C3}" destId="{5D18B88A-7B8D-41A9-A4B3-5FAC7E37B993}" srcOrd="47" destOrd="0" presId="urn:microsoft.com/office/officeart/2011/layout/ConvergingText#2"/>
    <dgm:cxn modelId="{2EAA8948-2853-4370-8993-7828CD9BD7EE}" type="presParOf" srcId="{E6BABE4C-9110-4FC9-B006-10524A4FD3C3}" destId="{1DC6CDF3-73B7-49BB-903D-EB0BDDE0345F}" srcOrd="48" destOrd="0" presId="urn:microsoft.com/office/officeart/2011/layout/ConvergingText#2"/>
    <dgm:cxn modelId="{F18C9489-5EF0-4DA3-ABA6-9F361EBA9538}" type="presParOf" srcId="{E6BABE4C-9110-4FC9-B006-10524A4FD3C3}" destId="{00655948-2AE4-4117-8248-21F17D1F08BF}" srcOrd="49" destOrd="0" presId="urn:microsoft.com/office/officeart/2011/layout/ConvergingText#2"/>
    <dgm:cxn modelId="{6D421E75-65AA-4FE7-8772-DE43F85FBB66}" type="presParOf" srcId="{E6BABE4C-9110-4FC9-B006-10524A4FD3C3}" destId="{554FFA65-4B6B-46A1-8E3E-6F19CF9F53F3}" srcOrd="50" destOrd="0" presId="urn:microsoft.com/office/officeart/2011/layout/ConvergingText#2"/>
    <dgm:cxn modelId="{E48A56D8-918E-4D2C-AB15-12C8FBCF7246}" type="presParOf" srcId="{E6BABE4C-9110-4FC9-B006-10524A4FD3C3}" destId="{F5BE60B9-5677-4822-ABBE-9322BC3CC8A4}" srcOrd="51" destOrd="0" presId="urn:microsoft.com/office/officeart/2011/layout/ConvergingText#2"/>
    <dgm:cxn modelId="{23B73AED-4DF7-4E84-A39E-C1C984B0AA05}" type="presParOf" srcId="{E6BABE4C-9110-4FC9-B006-10524A4FD3C3}" destId="{2C25898F-C8F3-4AF9-9737-1879CDF85C62}" srcOrd="52" destOrd="0" presId="urn:microsoft.com/office/officeart/2011/layout/ConvergingText#2"/>
    <dgm:cxn modelId="{DF620B36-DAAA-4586-A0F4-80D84731A3D9}" type="presParOf" srcId="{E6BABE4C-9110-4FC9-B006-10524A4FD3C3}" destId="{8F302DDA-F1B3-495D-A90C-CCD6060499F2}" srcOrd="53" destOrd="0" presId="urn:microsoft.com/office/officeart/2011/layout/ConvergingText#2"/>
    <dgm:cxn modelId="{5D682886-99BA-48F3-992F-A3F3A82B39F7}" type="presParOf" srcId="{E6BABE4C-9110-4FC9-B006-10524A4FD3C3}" destId="{1B55FB60-E325-47C3-B21F-35C0969F6CE1}" srcOrd="54" destOrd="0" presId="urn:microsoft.com/office/officeart/2011/layout/ConvergingText#2"/>
    <dgm:cxn modelId="{91A01FD2-0A84-4DF7-95F7-08D2071C64C6}" type="presParOf" srcId="{E6BABE4C-9110-4FC9-B006-10524A4FD3C3}" destId="{63CB51DF-F9EC-4BC3-9A15-EBB694A63D20}" srcOrd="55" destOrd="0" presId="urn:microsoft.com/office/officeart/2011/layout/ConvergingTex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FFC4F-63E0-452B-9862-F5A7A8F8244C}">
      <dsp:nvSpPr>
        <dsp:cNvPr id="0" name=""/>
        <dsp:cNvSpPr/>
      </dsp:nvSpPr>
      <dsp:spPr>
        <a:xfrm>
          <a:off x="1486" y="348369"/>
          <a:ext cx="1970261" cy="1970261"/>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100000"/>
            </a:lnSpc>
            <a:spcBef>
              <a:spcPct val="0"/>
            </a:spcBef>
            <a:spcAft>
              <a:spcPts val="0"/>
            </a:spcAft>
          </a:pPr>
          <a:r>
            <a:rPr lang="en-US" sz="1700" b="1" kern="1200" dirty="0" smtClean="0">
              <a:solidFill>
                <a:schemeClr val="tx1"/>
              </a:solidFill>
              <a:latin typeface="+mj-lt"/>
            </a:rPr>
            <a:t>understanding</a:t>
          </a:r>
        </a:p>
        <a:p>
          <a:pPr lvl="0" algn="ctr" defTabSz="755650">
            <a:lnSpc>
              <a:spcPct val="100000"/>
            </a:lnSpc>
            <a:spcBef>
              <a:spcPct val="0"/>
            </a:spcBef>
            <a:spcAft>
              <a:spcPts val="0"/>
            </a:spcAft>
          </a:pPr>
          <a:r>
            <a:rPr lang="en-US" sz="1700" b="1" kern="1200" dirty="0" smtClean="0">
              <a:solidFill>
                <a:schemeClr val="tx1"/>
              </a:solidFill>
              <a:latin typeface="+mj-lt"/>
            </a:rPr>
            <a:t>the client environmen</a:t>
          </a:r>
          <a:r>
            <a:rPr lang="en-US" sz="1800" b="1" kern="1200" dirty="0" smtClean="0">
              <a:solidFill>
                <a:schemeClr val="tx1"/>
              </a:solidFill>
              <a:latin typeface="+mj-lt"/>
            </a:rPr>
            <a:t>t</a:t>
          </a:r>
          <a:endParaRPr lang="en-US" sz="1800" b="1" kern="1200" dirty="0">
            <a:solidFill>
              <a:schemeClr val="tx1"/>
            </a:solidFill>
            <a:latin typeface="+mj-lt"/>
          </a:endParaRPr>
        </a:p>
      </dsp:txBody>
      <dsp:txXfrm>
        <a:off x="290024" y="636907"/>
        <a:ext cx="1393185" cy="1393185"/>
      </dsp:txXfrm>
    </dsp:sp>
    <dsp:sp modelId="{6E98CD87-DE04-4BD0-A611-B04E41929C64}">
      <dsp:nvSpPr>
        <dsp:cNvPr id="0" name=""/>
        <dsp:cNvSpPr/>
      </dsp:nvSpPr>
      <dsp:spPr>
        <a:xfrm>
          <a:off x="2131732" y="762124"/>
          <a:ext cx="1142751" cy="1142751"/>
        </a:xfrm>
        <a:prstGeom prst="mathPlus">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283204" y="1199112"/>
        <a:ext cx="839807" cy="268775"/>
      </dsp:txXfrm>
    </dsp:sp>
    <dsp:sp modelId="{4905545D-5B36-4294-825C-69057FFE66D9}">
      <dsp:nvSpPr>
        <dsp:cNvPr id="0" name=""/>
        <dsp:cNvSpPr/>
      </dsp:nvSpPr>
      <dsp:spPr>
        <a:xfrm>
          <a:off x="3434469" y="348369"/>
          <a:ext cx="1970261" cy="1970261"/>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latin typeface="+mj-lt"/>
            </a:rPr>
            <a:t>Understanding the consultant environment</a:t>
          </a:r>
          <a:endParaRPr lang="en-US" sz="1700" b="1" kern="1200" dirty="0">
            <a:solidFill>
              <a:schemeClr val="tx1"/>
            </a:solidFill>
            <a:latin typeface="+mj-lt"/>
          </a:endParaRPr>
        </a:p>
      </dsp:txBody>
      <dsp:txXfrm>
        <a:off x="3723007" y="636907"/>
        <a:ext cx="1393185" cy="1393185"/>
      </dsp:txXfrm>
    </dsp:sp>
    <dsp:sp modelId="{1BEAF89B-8C64-4B07-A79D-3837FB18BCB0}">
      <dsp:nvSpPr>
        <dsp:cNvPr id="0" name=""/>
        <dsp:cNvSpPr/>
      </dsp:nvSpPr>
      <dsp:spPr>
        <a:xfrm>
          <a:off x="5564715" y="762124"/>
          <a:ext cx="1142751" cy="1142751"/>
        </a:xfrm>
        <a:prstGeom prst="mathEqual">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66950">
            <a:lnSpc>
              <a:spcPct val="90000"/>
            </a:lnSpc>
            <a:spcBef>
              <a:spcPct val="0"/>
            </a:spcBef>
            <a:spcAft>
              <a:spcPct val="35000"/>
            </a:spcAft>
          </a:pPr>
          <a:endParaRPr lang="en-US" sz="5100" kern="1200"/>
        </a:p>
      </dsp:txBody>
      <dsp:txXfrm>
        <a:off x="5716187" y="997531"/>
        <a:ext cx="839807" cy="671937"/>
      </dsp:txXfrm>
    </dsp:sp>
    <dsp:sp modelId="{0A46664F-5192-4804-ADAD-E113AFD2246D}">
      <dsp:nvSpPr>
        <dsp:cNvPr id="0" name=""/>
        <dsp:cNvSpPr/>
      </dsp:nvSpPr>
      <dsp:spPr>
        <a:xfrm>
          <a:off x="6867452" y="348369"/>
          <a:ext cx="1970261" cy="1970261"/>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latin typeface="+mj-lt"/>
            </a:rPr>
            <a:t>better outcomes</a:t>
          </a:r>
        </a:p>
        <a:p>
          <a:pPr lvl="0" algn="ctr" defTabSz="755650">
            <a:lnSpc>
              <a:spcPct val="90000"/>
            </a:lnSpc>
            <a:spcBef>
              <a:spcPct val="0"/>
            </a:spcBef>
            <a:spcAft>
              <a:spcPct val="35000"/>
            </a:spcAft>
          </a:pPr>
          <a:r>
            <a:rPr lang="en-US" sz="1700" b="1" u="none" kern="1200" dirty="0" smtClean="0">
              <a:solidFill>
                <a:schemeClr val="tx1"/>
              </a:solidFill>
              <a:latin typeface="+mj-lt"/>
            </a:rPr>
            <a:t>(no tears)</a:t>
          </a:r>
          <a:endParaRPr lang="en-US" sz="1700" b="1" u="none" kern="1200" dirty="0">
            <a:solidFill>
              <a:schemeClr val="tx1"/>
            </a:solidFill>
            <a:latin typeface="+mj-lt"/>
          </a:endParaRPr>
        </a:p>
      </dsp:txBody>
      <dsp:txXfrm>
        <a:off x="7155990" y="636907"/>
        <a:ext cx="1393185" cy="1393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2BA65-D964-4BED-B254-A43129D4EC29}">
      <dsp:nvSpPr>
        <dsp:cNvPr id="0" name=""/>
        <dsp:cNvSpPr/>
      </dsp:nvSpPr>
      <dsp:spPr>
        <a:xfrm>
          <a:off x="5195337" y="1938435"/>
          <a:ext cx="136984" cy="136956"/>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2F950C-9C1F-4165-98C5-1E973857ABDF}">
      <dsp:nvSpPr>
        <dsp:cNvPr id="0" name=""/>
        <dsp:cNvSpPr/>
      </dsp:nvSpPr>
      <dsp:spPr>
        <a:xfrm>
          <a:off x="4944279" y="1938435"/>
          <a:ext cx="136984" cy="136956"/>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835E7-8C60-4BAA-B9C3-7A5B1820171A}">
      <dsp:nvSpPr>
        <dsp:cNvPr id="0" name=""/>
        <dsp:cNvSpPr/>
      </dsp:nvSpPr>
      <dsp:spPr>
        <a:xfrm>
          <a:off x="4693220" y="1938435"/>
          <a:ext cx="136984" cy="13695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B2F79-3FC3-4935-85AB-9DC50D5FA53D}">
      <dsp:nvSpPr>
        <dsp:cNvPr id="0" name=""/>
        <dsp:cNvSpPr/>
      </dsp:nvSpPr>
      <dsp:spPr>
        <a:xfrm>
          <a:off x="4442639" y="1938435"/>
          <a:ext cx="136984" cy="136956"/>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68CC3C-DC91-4AF8-BBD5-69DC2C62C550}">
      <dsp:nvSpPr>
        <dsp:cNvPr id="0" name=""/>
        <dsp:cNvSpPr/>
      </dsp:nvSpPr>
      <dsp:spPr>
        <a:xfrm>
          <a:off x="4191581" y="1938435"/>
          <a:ext cx="136984" cy="13695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67809F-9E7E-4C3A-82DB-628F0A49B632}">
      <dsp:nvSpPr>
        <dsp:cNvPr id="0" name=""/>
        <dsp:cNvSpPr/>
      </dsp:nvSpPr>
      <dsp:spPr>
        <a:xfrm>
          <a:off x="3803539" y="1869777"/>
          <a:ext cx="273968" cy="274271"/>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CAF976-CF57-41BC-9234-2E3E2D6F0E9C}">
      <dsp:nvSpPr>
        <dsp:cNvPr id="0" name=""/>
        <dsp:cNvSpPr/>
      </dsp:nvSpPr>
      <dsp:spPr>
        <a:xfrm>
          <a:off x="4971962" y="1655176"/>
          <a:ext cx="136984" cy="136956"/>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C3143D-638D-4DA2-B10D-6CA3856E6BBA}">
      <dsp:nvSpPr>
        <dsp:cNvPr id="0" name=""/>
        <dsp:cNvSpPr/>
      </dsp:nvSpPr>
      <dsp:spPr>
        <a:xfrm>
          <a:off x="4971962" y="2223490"/>
          <a:ext cx="136984" cy="13695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C6D01E-D94D-4262-8D75-98A13873A275}">
      <dsp:nvSpPr>
        <dsp:cNvPr id="0" name=""/>
        <dsp:cNvSpPr/>
      </dsp:nvSpPr>
      <dsp:spPr>
        <a:xfrm>
          <a:off x="5094150" y="1778473"/>
          <a:ext cx="136984" cy="136956"/>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84DFD1-3423-458A-8FCA-16900C9F7F96}">
      <dsp:nvSpPr>
        <dsp:cNvPr id="0" name=""/>
        <dsp:cNvSpPr/>
      </dsp:nvSpPr>
      <dsp:spPr>
        <a:xfrm>
          <a:off x="5102264" y="2101272"/>
          <a:ext cx="136984" cy="13695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159295-03BE-4C49-BB2B-5E868FF2A89B}">
      <dsp:nvSpPr>
        <dsp:cNvPr id="0" name=""/>
        <dsp:cNvSpPr/>
      </dsp:nvSpPr>
      <dsp:spPr>
        <a:xfrm>
          <a:off x="2206935" y="1333377"/>
          <a:ext cx="1578989" cy="1347070"/>
        </a:xfrm>
        <a:prstGeom prst="ellipse">
          <a:avLst/>
        </a:prstGeom>
        <a:solidFill>
          <a:schemeClr val="bg1"/>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ts val="0"/>
            </a:spcAft>
          </a:pPr>
          <a:r>
            <a:rPr lang="en-US" sz="1800" b="1" kern="1200" dirty="0" smtClean="0">
              <a:solidFill>
                <a:schemeClr val="tx1"/>
              </a:solidFill>
              <a:latin typeface="+mj-lt"/>
            </a:rPr>
            <a:t>ethical</a:t>
          </a:r>
        </a:p>
        <a:p>
          <a:pPr lvl="0" algn="ctr" defTabSz="800100">
            <a:lnSpc>
              <a:spcPct val="100000"/>
            </a:lnSpc>
            <a:spcBef>
              <a:spcPct val="0"/>
            </a:spcBef>
            <a:spcAft>
              <a:spcPts val="0"/>
            </a:spcAft>
          </a:pPr>
          <a:r>
            <a:rPr lang="en-US" sz="1800" b="1" kern="1200" dirty="0" smtClean="0">
              <a:solidFill>
                <a:schemeClr val="tx1"/>
              </a:solidFill>
              <a:latin typeface="+mj-lt"/>
            </a:rPr>
            <a:t>outcomes</a:t>
          </a:r>
          <a:endParaRPr lang="en-US" sz="1800" b="1" kern="1200" dirty="0">
            <a:solidFill>
              <a:schemeClr val="tx1"/>
            </a:solidFill>
            <a:latin typeface="+mj-lt"/>
          </a:endParaRPr>
        </a:p>
      </dsp:txBody>
      <dsp:txXfrm>
        <a:off x="2438173" y="1530651"/>
        <a:ext cx="1116513" cy="952522"/>
      </dsp:txXfrm>
    </dsp:sp>
    <dsp:sp modelId="{F2437C8C-B820-4DB9-9D60-205CE709623F}">
      <dsp:nvSpPr>
        <dsp:cNvPr id="0" name=""/>
        <dsp:cNvSpPr/>
      </dsp:nvSpPr>
      <dsp:spPr>
        <a:xfrm>
          <a:off x="2859445" y="933731"/>
          <a:ext cx="273968" cy="274271"/>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491D94-9D0D-40FB-A589-CEA4067A8168}">
      <dsp:nvSpPr>
        <dsp:cNvPr id="0" name=""/>
        <dsp:cNvSpPr/>
      </dsp:nvSpPr>
      <dsp:spPr>
        <a:xfrm>
          <a:off x="2687141" y="770894"/>
          <a:ext cx="136984" cy="13695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3AA331-7757-41B0-801C-D6F82609CD9C}">
      <dsp:nvSpPr>
        <dsp:cNvPr id="0" name=""/>
        <dsp:cNvSpPr/>
      </dsp:nvSpPr>
      <dsp:spPr>
        <a:xfrm>
          <a:off x="2494313" y="569953"/>
          <a:ext cx="136984" cy="136956"/>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B41160-0DFB-4E91-AE9B-317463C54E58}">
      <dsp:nvSpPr>
        <dsp:cNvPr id="0" name=""/>
        <dsp:cNvSpPr/>
      </dsp:nvSpPr>
      <dsp:spPr>
        <a:xfrm>
          <a:off x="2302917" y="399207"/>
          <a:ext cx="136984" cy="13695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B5E943-27A7-4CDD-99F5-8633BDE3F7B2}">
      <dsp:nvSpPr>
        <dsp:cNvPr id="0" name=""/>
        <dsp:cNvSpPr/>
      </dsp:nvSpPr>
      <dsp:spPr>
        <a:xfrm>
          <a:off x="2010334" y="399207"/>
          <a:ext cx="136984" cy="136956"/>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F3A847-0298-4582-8422-0903B5813624}">
      <dsp:nvSpPr>
        <dsp:cNvPr id="0" name=""/>
        <dsp:cNvSpPr/>
      </dsp:nvSpPr>
      <dsp:spPr>
        <a:xfrm>
          <a:off x="1717273" y="399207"/>
          <a:ext cx="136984" cy="136956"/>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1D4BD8-7A55-4335-B5E0-550220A95951}">
      <dsp:nvSpPr>
        <dsp:cNvPr id="0" name=""/>
        <dsp:cNvSpPr/>
      </dsp:nvSpPr>
      <dsp:spPr>
        <a:xfrm>
          <a:off x="1424690" y="399207"/>
          <a:ext cx="136984" cy="13695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8C1644-EE1C-4883-B3B1-4B6F85E07A9C}">
      <dsp:nvSpPr>
        <dsp:cNvPr id="0" name=""/>
        <dsp:cNvSpPr/>
      </dsp:nvSpPr>
      <dsp:spPr>
        <a:xfrm>
          <a:off x="1132107" y="399207"/>
          <a:ext cx="136984" cy="136956"/>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103D44-CF52-40EF-B421-F623B0F68E5F}">
      <dsp:nvSpPr>
        <dsp:cNvPr id="0" name=""/>
        <dsp:cNvSpPr/>
      </dsp:nvSpPr>
      <dsp:spPr>
        <a:xfrm>
          <a:off x="839524" y="399207"/>
          <a:ext cx="136984" cy="13695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267FAA-30F9-4A74-BDFC-2A073528C3FA}">
      <dsp:nvSpPr>
        <dsp:cNvPr id="0" name=""/>
        <dsp:cNvSpPr/>
      </dsp:nvSpPr>
      <dsp:spPr>
        <a:xfrm>
          <a:off x="0" y="0"/>
          <a:ext cx="3275592" cy="352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89000">
            <a:lnSpc>
              <a:spcPct val="90000"/>
            </a:lnSpc>
            <a:spcBef>
              <a:spcPct val="0"/>
            </a:spcBef>
            <a:spcAft>
              <a:spcPct val="35000"/>
            </a:spcAft>
          </a:pPr>
          <a:r>
            <a:rPr lang="en-US" sz="2000" b="1" kern="1200" dirty="0" smtClean="0">
              <a:solidFill>
                <a:schemeClr val="bg1"/>
              </a:solidFill>
              <a:latin typeface="+mj-lt"/>
            </a:rPr>
            <a:t>understand expectations</a:t>
          </a:r>
          <a:endParaRPr lang="en-US" sz="2000" b="1" kern="1200" dirty="0">
            <a:solidFill>
              <a:schemeClr val="bg1"/>
            </a:solidFill>
            <a:latin typeface="+mj-lt"/>
          </a:endParaRPr>
        </a:p>
      </dsp:txBody>
      <dsp:txXfrm>
        <a:off x="0" y="0"/>
        <a:ext cx="3275592" cy="352634"/>
      </dsp:txXfrm>
    </dsp:sp>
    <dsp:sp modelId="{7D771139-F596-483E-BFEE-CA84A0D4B25E}">
      <dsp:nvSpPr>
        <dsp:cNvPr id="0" name=""/>
        <dsp:cNvSpPr/>
      </dsp:nvSpPr>
      <dsp:spPr>
        <a:xfrm>
          <a:off x="2199343" y="1195062"/>
          <a:ext cx="273968" cy="274271"/>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6239D7-C067-40A1-99E9-DA1F50E7EAD6}">
      <dsp:nvSpPr>
        <dsp:cNvPr id="0" name=""/>
        <dsp:cNvSpPr/>
      </dsp:nvSpPr>
      <dsp:spPr>
        <a:xfrm>
          <a:off x="2023698" y="1050198"/>
          <a:ext cx="136984" cy="136956"/>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7F48E1-9931-4B41-8FA1-26515A5B25C3}">
      <dsp:nvSpPr>
        <dsp:cNvPr id="0" name=""/>
        <dsp:cNvSpPr/>
      </dsp:nvSpPr>
      <dsp:spPr>
        <a:xfrm>
          <a:off x="1731115" y="1050198"/>
          <a:ext cx="136984" cy="13695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491F42-6B70-4D5E-A151-6D7A24E2D807}">
      <dsp:nvSpPr>
        <dsp:cNvPr id="0" name=""/>
        <dsp:cNvSpPr/>
      </dsp:nvSpPr>
      <dsp:spPr>
        <a:xfrm>
          <a:off x="1438532" y="1050198"/>
          <a:ext cx="136984" cy="136956"/>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1183AD-2394-4132-BCF5-F2A1FA680837}">
      <dsp:nvSpPr>
        <dsp:cNvPr id="0" name=""/>
        <dsp:cNvSpPr/>
      </dsp:nvSpPr>
      <dsp:spPr>
        <a:xfrm>
          <a:off x="1145949" y="1050198"/>
          <a:ext cx="136984" cy="13695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EB848-2A46-488D-B3B7-07DF234953EC}">
      <dsp:nvSpPr>
        <dsp:cNvPr id="0" name=""/>
        <dsp:cNvSpPr/>
      </dsp:nvSpPr>
      <dsp:spPr>
        <a:xfrm>
          <a:off x="852888" y="1050198"/>
          <a:ext cx="136984" cy="136956"/>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C4A543-9358-4B97-9E49-785E31C3E1ED}">
      <dsp:nvSpPr>
        <dsp:cNvPr id="0" name=""/>
        <dsp:cNvSpPr/>
      </dsp:nvSpPr>
      <dsp:spPr>
        <a:xfrm>
          <a:off x="560305" y="1050198"/>
          <a:ext cx="136984" cy="136956"/>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3EDD14-91F2-4BB8-ACCA-A1642282ACA0}">
      <dsp:nvSpPr>
        <dsp:cNvPr id="0" name=""/>
        <dsp:cNvSpPr/>
      </dsp:nvSpPr>
      <dsp:spPr>
        <a:xfrm>
          <a:off x="81709" y="662857"/>
          <a:ext cx="2560911" cy="352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89000">
            <a:lnSpc>
              <a:spcPct val="90000"/>
            </a:lnSpc>
            <a:spcBef>
              <a:spcPct val="0"/>
            </a:spcBef>
            <a:spcAft>
              <a:spcPct val="35000"/>
            </a:spcAft>
          </a:pPr>
          <a:r>
            <a:rPr lang="en-US" sz="2000" b="1" kern="1200" dirty="0" smtClean="0">
              <a:solidFill>
                <a:schemeClr val="bg1"/>
              </a:solidFill>
              <a:latin typeface="+mj-lt"/>
            </a:rPr>
            <a:t>know the AICP Code</a:t>
          </a:r>
          <a:endParaRPr lang="en-US" sz="2000" b="1" kern="1200" dirty="0">
            <a:solidFill>
              <a:schemeClr val="bg1"/>
            </a:solidFill>
            <a:latin typeface="+mj-lt"/>
          </a:endParaRPr>
        </a:p>
      </dsp:txBody>
      <dsp:txXfrm>
        <a:off x="81709" y="662857"/>
        <a:ext cx="2560911" cy="352634"/>
      </dsp:txXfrm>
    </dsp:sp>
    <dsp:sp modelId="{3A9045B9-721C-40FD-9F2B-CEFD7D2C3430}">
      <dsp:nvSpPr>
        <dsp:cNvPr id="0" name=""/>
        <dsp:cNvSpPr/>
      </dsp:nvSpPr>
      <dsp:spPr>
        <a:xfrm>
          <a:off x="1914874" y="1869777"/>
          <a:ext cx="273968" cy="274271"/>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818009-7B8D-440B-99E4-35FCAA9AED3A}">
      <dsp:nvSpPr>
        <dsp:cNvPr id="0" name=""/>
        <dsp:cNvSpPr/>
      </dsp:nvSpPr>
      <dsp:spPr>
        <a:xfrm>
          <a:off x="1643770" y="1938435"/>
          <a:ext cx="136984" cy="136956"/>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573FA0-57A7-48F6-AC76-E547A5E37800}">
      <dsp:nvSpPr>
        <dsp:cNvPr id="0" name=""/>
        <dsp:cNvSpPr/>
      </dsp:nvSpPr>
      <dsp:spPr>
        <a:xfrm>
          <a:off x="1373142" y="1938435"/>
          <a:ext cx="136984" cy="13695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5BA46F-5967-442C-93B4-07A26C12722B}">
      <dsp:nvSpPr>
        <dsp:cNvPr id="0" name=""/>
        <dsp:cNvSpPr/>
      </dsp:nvSpPr>
      <dsp:spPr>
        <a:xfrm>
          <a:off x="1102037" y="1938435"/>
          <a:ext cx="136984" cy="136956"/>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C09A77-1B61-42A1-8B39-E79D17778552}">
      <dsp:nvSpPr>
        <dsp:cNvPr id="0" name=""/>
        <dsp:cNvSpPr/>
      </dsp:nvSpPr>
      <dsp:spPr>
        <a:xfrm>
          <a:off x="831410" y="1938435"/>
          <a:ext cx="136984" cy="136956"/>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B62C1-3CB6-4757-9346-3FE48062B80F}">
      <dsp:nvSpPr>
        <dsp:cNvPr id="0" name=""/>
        <dsp:cNvSpPr/>
      </dsp:nvSpPr>
      <dsp:spPr>
        <a:xfrm>
          <a:off x="560305" y="1938435"/>
          <a:ext cx="136984" cy="13695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702EE-695C-4E90-A2E9-9F74E744A67B}">
      <dsp:nvSpPr>
        <dsp:cNvPr id="0" name=""/>
        <dsp:cNvSpPr/>
      </dsp:nvSpPr>
      <dsp:spPr>
        <a:xfrm>
          <a:off x="232343" y="1507225"/>
          <a:ext cx="1868259" cy="352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89000">
            <a:lnSpc>
              <a:spcPct val="90000"/>
            </a:lnSpc>
            <a:spcBef>
              <a:spcPct val="0"/>
            </a:spcBef>
            <a:spcAft>
              <a:spcPct val="35000"/>
            </a:spcAft>
          </a:pPr>
          <a:r>
            <a:rPr lang="en-US" sz="2000" b="1" kern="1200" dirty="0" smtClean="0">
              <a:solidFill>
                <a:schemeClr val="bg1"/>
              </a:solidFill>
              <a:latin typeface="+mj-lt"/>
            </a:rPr>
            <a:t>ask for advice</a:t>
          </a:r>
          <a:endParaRPr lang="en-US" sz="2000" b="1" kern="1200" dirty="0">
            <a:solidFill>
              <a:schemeClr val="bg1"/>
            </a:solidFill>
            <a:latin typeface="+mj-lt"/>
          </a:endParaRPr>
        </a:p>
      </dsp:txBody>
      <dsp:txXfrm>
        <a:off x="232343" y="1507225"/>
        <a:ext cx="1868259" cy="352634"/>
      </dsp:txXfrm>
    </dsp:sp>
    <dsp:sp modelId="{4D49663D-B8AD-4728-AA02-75811E134931}">
      <dsp:nvSpPr>
        <dsp:cNvPr id="0" name=""/>
        <dsp:cNvSpPr/>
      </dsp:nvSpPr>
      <dsp:spPr>
        <a:xfrm>
          <a:off x="2199343" y="2533708"/>
          <a:ext cx="273968" cy="274271"/>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D5D667-DCA0-47CC-89B4-28066E88BC16}">
      <dsp:nvSpPr>
        <dsp:cNvPr id="0" name=""/>
        <dsp:cNvSpPr/>
      </dsp:nvSpPr>
      <dsp:spPr>
        <a:xfrm>
          <a:off x="2023698" y="2812652"/>
          <a:ext cx="136984" cy="136956"/>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71B2EB-1FF6-4534-9A7D-4D633DFB3FF2}">
      <dsp:nvSpPr>
        <dsp:cNvPr id="0" name=""/>
        <dsp:cNvSpPr/>
      </dsp:nvSpPr>
      <dsp:spPr>
        <a:xfrm>
          <a:off x="1731115" y="2812652"/>
          <a:ext cx="136984" cy="136956"/>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DE6B5B-7BCC-40FD-B430-D8720066F534}">
      <dsp:nvSpPr>
        <dsp:cNvPr id="0" name=""/>
        <dsp:cNvSpPr/>
      </dsp:nvSpPr>
      <dsp:spPr>
        <a:xfrm>
          <a:off x="1438532" y="2812652"/>
          <a:ext cx="136984" cy="13695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8BF74F-C66C-4F76-9F5E-08AD32D1F284}">
      <dsp:nvSpPr>
        <dsp:cNvPr id="0" name=""/>
        <dsp:cNvSpPr/>
      </dsp:nvSpPr>
      <dsp:spPr>
        <a:xfrm>
          <a:off x="1145949" y="2812652"/>
          <a:ext cx="136984" cy="136956"/>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02A4FA-3F04-4033-A071-66534D53950E}">
      <dsp:nvSpPr>
        <dsp:cNvPr id="0" name=""/>
        <dsp:cNvSpPr/>
      </dsp:nvSpPr>
      <dsp:spPr>
        <a:xfrm>
          <a:off x="852888" y="2812652"/>
          <a:ext cx="136984" cy="13695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14C1BB-AEB0-49B3-A332-B73336F37E40}">
      <dsp:nvSpPr>
        <dsp:cNvPr id="0" name=""/>
        <dsp:cNvSpPr/>
      </dsp:nvSpPr>
      <dsp:spPr>
        <a:xfrm>
          <a:off x="560305" y="2812652"/>
          <a:ext cx="136984" cy="136956"/>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968B89-207C-4F85-909A-B486EFE6CCBE}">
      <dsp:nvSpPr>
        <dsp:cNvPr id="0" name=""/>
        <dsp:cNvSpPr/>
      </dsp:nvSpPr>
      <dsp:spPr>
        <a:xfrm>
          <a:off x="559351" y="2459299"/>
          <a:ext cx="1605627" cy="352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200150">
            <a:lnSpc>
              <a:spcPct val="90000"/>
            </a:lnSpc>
            <a:spcBef>
              <a:spcPct val="0"/>
            </a:spcBef>
            <a:spcAft>
              <a:spcPct val="35000"/>
            </a:spcAft>
          </a:pPr>
          <a:endParaRPr lang="en-US" sz="2700" kern="1200"/>
        </a:p>
      </dsp:txBody>
      <dsp:txXfrm>
        <a:off x="559351" y="2459299"/>
        <a:ext cx="1605627" cy="352634"/>
      </dsp:txXfrm>
    </dsp:sp>
    <dsp:sp modelId="{B505B98B-D9E9-44CD-866E-C9372C000472}">
      <dsp:nvSpPr>
        <dsp:cNvPr id="0" name=""/>
        <dsp:cNvSpPr/>
      </dsp:nvSpPr>
      <dsp:spPr>
        <a:xfrm>
          <a:off x="2859445" y="2782817"/>
          <a:ext cx="273968" cy="274271"/>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18B88A-7B8D-41A9-A4B3-5FAC7E37B993}">
      <dsp:nvSpPr>
        <dsp:cNvPr id="0" name=""/>
        <dsp:cNvSpPr/>
      </dsp:nvSpPr>
      <dsp:spPr>
        <a:xfrm>
          <a:off x="2721506" y="3061042"/>
          <a:ext cx="136984" cy="136956"/>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C6CDF3-73B7-49BB-903D-EB0BDDE0345F}">
      <dsp:nvSpPr>
        <dsp:cNvPr id="0" name=""/>
        <dsp:cNvSpPr/>
      </dsp:nvSpPr>
      <dsp:spPr>
        <a:xfrm>
          <a:off x="2524860" y="3282473"/>
          <a:ext cx="136984" cy="13695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55948-2AE4-4117-8248-21F17D1F08BF}">
      <dsp:nvSpPr>
        <dsp:cNvPr id="0" name=""/>
        <dsp:cNvSpPr/>
      </dsp:nvSpPr>
      <dsp:spPr>
        <a:xfrm>
          <a:off x="2302917" y="3508216"/>
          <a:ext cx="136984" cy="136956"/>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4FFA65-4B6B-46A1-8E3E-6F19CF9F53F3}">
      <dsp:nvSpPr>
        <dsp:cNvPr id="0" name=""/>
        <dsp:cNvSpPr/>
      </dsp:nvSpPr>
      <dsp:spPr>
        <a:xfrm>
          <a:off x="2010334" y="3508216"/>
          <a:ext cx="136984" cy="136956"/>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BE60B9-5677-4822-ABBE-9322BC3CC8A4}">
      <dsp:nvSpPr>
        <dsp:cNvPr id="0" name=""/>
        <dsp:cNvSpPr/>
      </dsp:nvSpPr>
      <dsp:spPr>
        <a:xfrm>
          <a:off x="1717273" y="3508216"/>
          <a:ext cx="136984" cy="13695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25898F-C8F3-4AF9-9737-1879CDF85C62}">
      <dsp:nvSpPr>
        <dsp:cNvPr id="0" name=""/>
        <dsp:cNvSpPr/>
      </dsp:nvSpPr>
      <dsp:spPr>
        <a:xfrm>
          <a:off x="1424690" y="3508216"/>
          <a:ext cx="136984" cy="136956"/>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302DDA-F1B3-495D-A90C-CCD6060499F2}">
      <dsp:nvSpPr>
        <dsp:cNvPr id="0" name=""/>
        <dsp:cNvSpPr/>
      </dsp:nvSpPr>
      <dsp:spPr>
        <a:xfrm>
          <a:off x="1132107" y="3508216"/>
          <a:ext cx="136984" cy="13695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55FB60-E325-47C3-B21F-35C0969F6CE1}">
      <dsp:nvSpPr>
        <dsp:cNvPr id="0" name=""/>
        <dsp:cNvSpPr/>
      </dsp:nvSpPr>
      <dsp:spPr>
        <a:xfrm>
          <a:off x="839524" y="3508216"/>
          <a:ext cx="136984" cy="136956"/>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CB51DF-F9EC-4BC3-9A15-EBB694A63D20}">
      <dsp:nvSpPr>
        <dsp:cNvPr id="0" name=""/>
        <dsp:cNvSpPr/>
      </dsp:nvSpPr>
      <dsp:spPr>
        <a:xfrm>
          <a:off x="836660" y="3154503"/>
          <a:ext cx="1605627" cy="352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200150">
            <a:lnSpc>
              <a:spcPct val="90000"/>
            </a:lnSpc>
            <a:spcBef>
              <a:spcPct val="0"/>
            </a:spcBef>
            <a:spcAft>
              <a:spcPct val="35000"/>
            </a:spcAft>
          </a:pPr>
          <a:endParaRPr lang="en-US" sz="2700" kern="1200"/>
        </a:p>
      </dsp:txBody>
      <dsp:txXfrm>
        <a:off x="836660" y="3154503"/>
        <a:ext cx="1605627" cy="35263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2">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77C8D1-6A0B-47AF-99DF-16DEF6FD56ED}" type="datetimeFigureOut">
              <a:rPr lang="en-US" smtClean="0"/>
              <a:t>4/26/2013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0B5315-9FA1-4CAC-AD1A-1B2EED108128}" type="slidenum">
              <a:rPr lang="en-US" smtClean="0"/>
              <a:t>‹#›</a:t>
            </a:fld>
            <a:endParaRPr lang="en-US"/>
          </a:p>
        </p:txBody>
      </p:sp>
    </p:spTree>
    <p:extLst>
      <p:ext uri="{BB962C8B-B14F-4D97-AF65-F5344CB8AC3E}">
        <p14:creationId xmlns:p14="http://schemas.microsoft.com/office/powerpoint/2010/main" val="145301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Whitney added her stuff</a:t>
            </a:r>
            <a:endParaRPr lang="en-US" dirty="0"/>
          </a:p>
        </p:txBody>
      </p:sp>
      <p:sp>
        <p:nvSpPr>
          <p:cNvPr id="4" name="Slide Number Placeholder 3"/>
          <p:cNvSpPr>
            <a:spLocks noGrp="1"/>
          </p:cNvSpPr>
          <p:nvPr>
            <p:ph type="sldNum" sz="quarter" idx="10"/>
          </p:nvPr>
        </p:nvSpPr>
        <p:spPr/>
        <p:txBody>
          <a:bodyPr/>
          <a:lstStyle/>
          <a:p>
            <a:fld id="{C90B5315-9FA1-4CAC-AD1A-1B2EED10812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B5315-9FA1-4CAC-AD1A-1B2EED108128}" type="slidenum">
              <a:rPr lang="en-US" smtClean="0"/>
              <a:t>9</a:t>
            </a:fld>
            <a:endParaRPr lang="en-US"/>
          </a:p>
        </p:txBody>
      </p:sp>
    </p:spTree>
    <p:extLst>
      <p:ext uri="{BB962C8B-B14F-4D97-AF65-F5344CB8AC3E}">
        <p14:creationId xmlns:p14="http://schemas.microsoft.com/office/powerpoint/2010/main" val="395680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Dilemma </a:t>
            </a:r>
            <a:r>
              <a:rPr lang="en-US" dirty="0" err="1" smtClean="0"/>
              <a:t>dilema</a:t>
            </a:r>
            <a:r>
              <a:rPr lang="en-US" dirty="0" smtClean="0"/>
              <a:t> </a:t>
            </a:r>
            <a:endParaRPr lang="en-US" dirty="0"/>
          </a:p>
        </p:txBody>
      </p:sp>
      <p:sp>
        <p:nvSpPr>
          <p:cNvPr id="4" name="Slide Number Placeholder 3"/>
          <p:cNvSpPr>
            <a:spLocks noGrp="1"/>
          </p:cNvSpPr>
          <p:nvPr>
            <p:ph type="sldNum" sz="quarter" idx="10"/>
          </p:nvPr>
        </p:nvSpPr>
        <p:spPr/>
        <p:txBody>
          <a:bodyPr/>
          <a:lstStyle/>
          <a:p>
            <a:fld id="{B07FEBF2-86E9-498B-921C-8F66030B3E82}" type="slidenum">
              <a:rPr lang="en-US" smtClean="0"/>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Dilemma </a:t>
            </a:r>
            <a:r>
              <a:rPr lang="en-US" dirty="0" err="1" smtClean="0"/>
              <a:t>dilema</a:t>
            </a:r>
            <a:r>
              <a:rPr lang="en-US" dirty="0" smtClean="0"/>
              <a:t> </a:t>
            </a:r>
            <a:endParaRPr lang="en-US" dirty="0"/>
          </a:p>
        </p:txBody>
      </p:sp>
      <p:sp>
        <p:nvSpPr>
          <p:cNvPr id="4" name="Slide Number Placeholder 3"/>
          <p:cNvSpPr>
            <a:spLocks noGrp="1"/>
          </p:cNvSpPr>
          <p:nvPr>
            <p:ph type="sldNum" sz="quarter" idx="10"/>
          </p:nvPr>
        </p:nvSpPr>
        <p:spPr/>
        <p:txBody>
          <a:bodyPr/>
          <a:lstStyle/>
          <a:p>
            <a:fld id="{B07FEBF2-86E9-498B-921C-8F66030B3E82}" type="slidenum">
              <a:rPr lang="en-US" smtClean="0"/>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7780444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7" descr="GSPhorizontal.png"/>
          <p:cNvPicPr>
            <a:picLocks noChangeAspect="1"/>
          </p:cNvPicPr>
          <p:nvPr userDrawn="1"/>
        </p:nvPicPr>
        <p:blipFill>
          <a:blip r:embed="rId2" cstate="print">
            <a:lum contrast="20000"/>
          </a:blip>
          <a:srcRect r="73470"/>
          <a:stretch>
            <a:fillRect/>
          </a:stretch>
        </p:blipFill>
        <p:spPr bwMode="auto">
          <a:xfrm>
            <a:off x="457200" y="6386185"/>
            <a:ext cx="343002" cy="329603"/>
          </a:xfrm>
          <a:prstGeom prst="rect">
            <a:avLst/>
          </a:prstGeom>
          <a:noFill/>
          <a:ln w="9525">
            <a:noFill/>
            <a:miter lim="800000"/>
            <a:headEnd/>
            <a:tailEnd/>
          </a:ln>
        </p:spPr>
      </p:pic>
    </p:spTree>
    <p:extLst>
      <p:ext uri="{BB962C8B-B14F-4D97-AF65-F5344CB8AC3E}">
        <p14:creationId xmlns:p14="http://schemas.microsoft.com/office/powerpoint/2010/main" val="4885662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7" descr="GSPhorizontal.png"/>
          <p:cNvPicPr>
            <a:picLocks noChangeAspect="1"/>
          </p:cNvPicPr>
          <p:nvPr userDrawn="1"/>
        </p:nvPicPr>
        <p:blipFill>
          <a:blip r:embed="rId2" cstate="print">
            <a:lum contrast="20000"/>
          </a:blip>
          <a:srcRect r="73470"/>
          <a:stretch>
            <a:fillRect/>
          </a:stretch>
        </p:blipFill>
        <p:spPr bwMode="auto">
          <a:xfrm>
            <a:off x="457200" y="6386185"/>
            <a:ext cx="343002" cy="329603"/>
          </a:xfrm>
          <a:prstGeom prst="rect">
            <a:avLst/>
          </a:prstGeom>
          <a:noFill/>
          <a:ln w="9525">
            <a:noFill/>
            <a:miter lim="800000"/>
            <a:headEnd/>
            <a:tailEnd/>
          </a:ln>
        </p:spPr>
      </p:pic>
    </p:spTree>
    <p:extLst>
      <p:ext uri="{BB962C8B-B14F-4D97-AF65-F5344CB8AC3E}">
        <p14:creationId xmlns:p14="http://schemas.microsoft.com/office/powerpoint/2010/main" val="1571890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74104"/>
          <a:stretch/>
        </p:blipFill>
        <p:spPr>
          <a:xfrm>
            <a:off x="8326176" y="6359915"/>
            <a:ext cx="360624" cy="355252"/>
          </a:xfrm>
          <a:prstGeom prst="rect">
            <a:avLst/>
          </a:prstGeom>
        </p:spPr>
      </p:pic>
      <p:sp>
        <p:nvSpPr>
          <p:cNvPr id="10" name="Slide Number Placeholder 5"/>
          <p:cNvSpPr>
            <a:spLocks noGrp="1"/>
          </p:cNvSpPr>
          <p:nvPr>
            <p:ph type="sldNum" sz="quarter" idx="4"/>
          </p:nvPr>
        </p:nvSpPr>
        <p:spPr>
          <a:xfrm>
            <a:off x="6904803" y="6356350"/>
            <a:ext cx="1324797" cy="365125"/>
          </a:xfrm>
          <a:prstGeom prst="rect">
            <a:avLst/>
          </a:prstGeom>
        </p:spPr>
        <p:txBody>
          <a:bodyPr vert="horz" lIns="91440" tIns="45720" rIns="91440" bIns="45720" rtlCol="0" anchor="ctr"/>
          <a:lstStyle>
            <a:lvl1pPr marL="228600" indent="-228600" algn="r">
              <a:buFont typeface="+mj-lt"/>
              <a:buAutoNum type="arabicParenR"/>
              <a:defRPr sz="1200">
                <a:solidFill>
                  <a:schemeClr val="bg1"/>
                </a:solidFill>
              </a:defRPr>
            </a:lvl1pPr>
          </a:lstStyle>
          <a:p>
            <a:pPr marL="0" indent="0">
              <a:buFont typeface="+mj-lt"/>
              <a:buNone/>
            </a:pPr>
            <a:fld id="{A33BA175-E61B-4C22-AEC4-4F6CD74946D1}" type="slidenum">
              <a:rPr lang="en-US" smtClean="0"/>
              <a:pPr marL="0" indent="0">
                <a:buFont typeface="+mj-lt"/>
                <a:buNone/>
              </a:pPr>
              <a:t>‹#›</a:t>
            </a:fld>
            <a:endParaRPr lang="en-US" dirty="0"/>
          </a:p>
        </p:txBody>
      </p:sp>
    </p:spTree>
    <p:extLst>
      <p:ext uri="{BB962C8B-B14F-4D97-AF65-F5344CB8AC3E}">
        <p14:creationId xmlns:p14="http://schemas.microsoft.com/office/powerpoint/2010/main" val="25190689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4104"/>
          <a:stretch/>
        </p:blipFill>
        <p:spPr>
          <a:xfrm>
            <a:off x="8326176" y="6359915"/>
            <a:ext cx="360624" cy="355252"/>
          </a:xfrm>
          <a:prstGeom prst="rect">
            <a:avLst/>
          </a:prstGeom>
        </p:spPr>
      </p:pic>
    </p:spTree>
    <p:extLst>
      <p:ext uri="{BB962C8B-B14F-4D97-AF65-F5344CB8AC3E}">
        <p14:creationId xmlns:p14="http://schemas.microsoft.com/office/powerpoint/2010/main" val="36919438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74104"/>
          <a:stretch/>
        </p:blipFill>
        <p:spPr>
          <a:xfrm>
            <a:off x="8326176" y="6359915"/>
            <a:ext cx="360624" cy="355252"/>
          </a:xfrm>
          <a:prstGeom prst="rect">
            <a:avLst/>
          </a:prstGeom>
        </p:spPr>
      </p:pic>
    </p:spTree>
    <p:extLst>
      <p:ext uri="{BB962C8B-B14F-4D97-AF65-F5344CB8AC3E}">
        <p14:creationId xmlns:p14="http://schemas.microsoft.com/office/powerpoint/2010/main" val="17460386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74104"/>
          <a:stretch/>
        </p:blipFill>
        <p:spPr>
          <a:xfrm>
            <a:off x="8326176" y="6359915"/>
            <a:ext cx="360624" cy="355252"/>
          </a:xfrm>
          <a:prstGeom prst="rect">
            <a:avLst/>
          </a:prstGeom>
        </p:spPr>
      </p:pic>
    </p:spTree>
    <p:extLst>
      <p:ext uri="{BB962C8B-B14F-4D97-AF65-F5344CB8AC3E}">
        <p14:creationId xmlns:p14="http://schemas.microsoft.com/office/powerpoint/2010/main" val="33870684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74104"/>
          <a:stretch/>
        </p:blipFill>
        <p:spPr>
          <a:xfrm>
            <a:off x="8326176" y="6359915"/>
            <a:ext cx="360624" cy="355252"/>
          </a:xfrm>
          <a:prstGeom prst="rect">
            <a:avLst/>
          </a:prstGeom>
        </p:spPr>
      </p:pic>
    </p:spTree>
    <p:extLst>
      <p:ext uri="{BB962C8B-B14F-4D97-AF65-F5344CB8AC3E}">
        <p14:creationId xmlns:p14="http://schemas.microsoft.com/office/powerpoint/2010/main" val="24991918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4104"/>
          <a:stretch/>
        </p:blipFill>
        <p:spPr>
          <a:xfrm>
            <a:off x="8326176" y="6359915"/>
            <a:ext cx="360624" cy="355252"/>
          </a:xfrm>
          <a:prstGeom prst="rect">
            <a:avLst/>
          </a:prstGeom>
        </p:spPr>
      </p:pic>
    </p:spTree>
    <p:extLst>
      <p:ext uri="{BB962C8B-B14F-4D97-AF65-F5344CB8AC3E}">
        <p14:creationId xmlns:p14="http://schemas.microsoft.com/office/powerpoint/2010/main" val="13835130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74104"/>
          <a:stretch/>
        </p:blipFill>
        <p:spPr>
          <a:xfrm>
            <a:off x="8326176" y="6359915"/>
            <a:ext cx="360624" cy="355252"/>
          </a:xfrm>
          <a:prstGeom prst="rect">
            <a:avLst/>
          </a:prstGeom>
        </p:spPr>
      </p:pic>
    </p:spTree>
    <p:extLst>
      <p:ext uri="{BB962C8B-B14F-4D97-AF65-F5344CB8AC3E}">
        <p14:creationId xmlns:p14="http://schemas.microsoft.com/office/powerpoint/2010/main" val="39230941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SPhorizontal.png"/>
          <p:cNvPicPr>
            <a:picLocks noChangeAspect="1"/>
          </p:cNvPicPr>
          <p:nvPr userDrawn="1"/>
        </p:nvPicPr>
        <p:blipFill>
          <a:blip r:embed="rId2" cstate="print">
            <a:lum contrast="20000"/>
          </a:blip>
          <a:srcRect r="73470"/>
          <a:stretch>
            <a:fillRect/>
          </a:stretch>
        </p:blipFill>
        <p:spPr bwMode="auto">
          <a:xfrm>
            <a:off x="1778232" y="6386185"/>
            <a:ext cx="343002" cy="329603"/>
          </a:xfrm>
          <a:prstGeom prst="rect">
            <a:avLst/>
          </a:prstGeom>
          <a:noFill/>
          <a:ln w="9525">
            <a:noFill/>
            <a:miter lim="800000"/>
            <a:headEnd/>
            <a:tailEnd/>
          </a:ln>
        </p:spPr>
      </p:pic>
    </p:spTree>
    <p:extLst>
      <p:ext uri="{BB962C8B-B14F-4D97-AF65-F5344CB8AC3E}">
        <p14:creationId xmlns:p14="http://schemas.microsoft.com/office/powerpoint/2010/main" val="19574971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1761"/>
            <a:ext cx="5334000" cy="6904914"/>
          </a:xfrm>
          <a:prstGeom prst="rect">
            <a:avLst/>
          </a:prstGeom>
        </p:spPr>
      </p:pic>
      <p:pic>
        <p:nvPicPr>
          <p:cNvPr id="10" name="Picture 9"/>
          <p:cNvPicPr>
            <a:picLocks noChangeAspect="1"/>
          </p:cNvPicPr>
          <p:nvPr userDrawn="1"/>
        </p:nvPicPr>
        <p:blipFill rotWithShape="1">
          <a:blip r:embed="rId13" cstate="print">
            <a:extLst>
              <a:ext uri="{28A0092B-C50C-407E-A947-70E740481C1C}">
                <a14:useLocalDpi xmlns:a14="http://schemas.microsoft.com/office/drawing/2010/main" val="0"/>
              </a:ext>
            </a:extLst>
          </a:blip>
          <a:srcRect l="27143"/>
          <a:stretch/>
        </p:blipFill>
        <p:spPr>
          <a:xfrm flipH="1">
            <a:off x="5257800" y="-21761"/>
            <a:ext cx="3886200" cy="6904914"/>
          </a:xfrm>
          <a:prstGeom prst="rect">
            <a:avLst/>
          </a:prstGeom>
        </p:spPr>
      </p:pic>
      <p:sp>
        <p:nvSpPr>
          <p:cNvPr id="11" name="Slide Number Placeholder 5"/>
          <p:cNvSpPr>
            <a:spLocks noGrp="1"/>
          </p:cNvSpPr>
          <p:nvPr>
            <p:ph type="sldNum" sz="quarter" idx="4"/>
          </p:nvPr>
        </p:nvSpPr>
        <p:spPr>
          <a:xfrm>
            <a:off x="6904803" y="6356350"/>
            <a:ext cx="1324797" cy="365125"/>
          </a:xfrm>
          <a:prstGeom prst="rect">
            <a:avLst/>
          </a:prstGeom>
        </p:spPr>
        <p:txBody>
          <a:bodyPr vert="horz" lIns="91440" tIns="45720" rIns="91440" bIns="45720" rtlCol="0" anchor="ctr"/>
          <a:lstStyle>
            <a:lvl1pPr marL="228600" indent="-228600" algn="r">
              <a:buFont typeface="+mj-lt"/>
              <a:buAutoNum type="arabicParenR"/>
              <a:defRPr sz="1200">
                <a:solidFill>
                  <a:schemeClr val="bg1"/>
                </a:solidFill>
              </a:defRPr>
            </a:lvl1pPr>
          </a:lstStyle>
          <a:p>
            <a:pPr marL="0" indent="0">
              <a:buFont typeface="+mj-lt"/>
              <a:buNone/>
            </a:pPr>
            <a:fld id="{5381B484-DF9B-45BE-B668-E39B36B5D83A}" type="slidenum">
              <a:rPr lang="en-US" smtClean="0"/>
              <a:t>‹#›</a:t>
            </a:fld>
            <a:endParaRPr lang="en-US" dirty="0"/>
          </a:p>
        </p:txBody>
      </p:sp>
    </p:spTree>
    <p:extLst>
      <p:ext uri="{BB962C8B-B14F-4D97-AF65-F5344CB8AC3E}">
        <p14:creationId xmlns:p14="http://schemas.microsoft.com/office/powerpoint/2010/main" val="832262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3.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0"/>
            <a:ext cx="2126728" cy="1595046"/>
          </a:xfrm>
          <a:prstGeom prst="rect">
            <a:avLst/>
          </a:prstGeom>
        </p:spPr>
      </p:pic>
      <p:sp>
        <p:nvSpPr>
          <p:cNvPr id="2" name="Title 1"/>
          <p:cNvSpPr>
            <a:spLocks noGrp="1"/>
          </p:cNvSpPr>
          <p:nvPr>
            <p:ph type="ctrTitle"/>
          </p:nvPr>
        </p:nvSpPr>
        <p:spPr>
          <a:xfrm>
            <a:off x="914400" y="685800"/>
            <a:ext cx="7772400" cy="2514600"/>
          </a:xfrm>
        </p:spPr>
        <p:txBody>
          <a:bodyPr>
            <a:normAutofit fontScale="90000"/>
          </a:bodyPr>
          <a:lstStyle/>
          <a:p>
            <a:pPr algn="r">
              <a:spcBef>
                <a:spcPts val="1200"/>
              </a:spcBef>
            </a:pPr>
            <a:r>
              <a:rPr lang="en-US" sz="3200" dirty="0" smtClean="0"/>
              <a:t/>
            </a:r>
            <a:br>
              <a:rPr lang="en-US" sz="3200" dirty="0" smtClean="0"/>
            </a:br>
            <a:r>
              <a:rPr lang="en-US" sz="3200" dirty="0" smtClean="0"/>
              <a:t>managing consultants</a:t>
            </a:r>
            <a:br>
              <a:rPr lang="en-US" sz="3200" dirty="0" smtClean="0"/>
            </a:br>
            <a:r>
              <a:rPr lang="en-US" sz="3200" dirty="0" smtClean="0"/>
              <a:t>without anyone crying</a:t>
            </a:r>
            <a:br>
              <a:rPr lang="en-US" sz="3200" dirty="0" smtClean="0"/>
            </a:br>
            <a:r>
              <a:rPr lang="en-US" sz="3200" dirty="0" smtClean="0"/>
              <a:t/>
            </a:r>
            <a:br>
              <a:rPr lang="en-US" sz="3200" dirty="0" smtClean="0"/>
            </a:br>
            <a:r>
              <a:rPr lang="en-US" sz="3200" dirty="0"/>
              <a:t/>
            </a:r>
            <a:br>
              <a:rPr lang="en-US" sz="3200" dirty="0"/>
            </a:br>
            <a:r>
              <a:rPr lang="en-US" sz="2200" b="1" dirty="0"/>
              <a:t>p</a:t>
            </a:r>
            <a:r>
              <a:rPr lang="en-US" sz="2200" b="1" dirty="0" smtClean="0"/>
              <a:t>resentation to the </a:t>
            </a:r>
            <a:r>
              <a:rPr lang="en-US" sz="2200" b="1" dirty="0" err="1" smtClean="0"/>
              <a:t>georgia</a:t>
            </a:r>
            <a:r>
              <a:rPr lang="en-US" sz="2200" b="1" dirty="0" smtClean="0"/>
              <a:t> </a:t>
            </a:r>
            <a:r>
              <a:rPr lang="en-US" sz="2200" b="1" dirty="0"/>
              <a:t>c</a:t>
            </a:r>
            <a:r>
              <a:rPr lang="en-US" sz="2200" b="1" dirty="0" smtClean="0"/>
              <a:t>hapter </a:t>
            </a:r>
            <a:br>
              <a:rPr lang="en-US" sz="2200" b="1" dirty="0" smtClean="0"/>
            </a:br>
            <a:r>
              <a:rPr lang="en-US" sz="2200" b="1" dirty="0" err="1" smtClean="0"/>
              <a:t>american</a:t>
            </a:r>
            <a:r>
              <a:rPr lang="en-US" sz="2200" b="1" dirty="0" smtClean="0"/>
              <a:t> planning association</a:t>
            </a:r>
            <a:br>
              <a:rPr lang="en-US" sz="2200" b="1" dirty="0" smtClean="0"/>
            </a:br>
            <a:r>
              <a:rPr lang="en-US" sz="2200" b="1" dirty="0" smtClean="0"/>
              <a:t>may 1, 2013</a:t>
            </a:r>
            <a:endParaRPr lang="en-US" sz="2200"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600755"/>
            <a:ext cx="1801740" cy="459627"/>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1170"/>
          <a:stretch/>
        </p:blipFill>
        <p:spPr>
          <a:xfrm>
            <a:off x="2143903" y="3810000"/>
            <a:ext cx="2151913" cy="1595046"/>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r="2638"/>
          <a:stretch/>
        </p:blipFill>
        <p:spPr>
          <a:xfrm>
            <a:off x="6781800" y="3810000"/>
            <a:ext cx="2362200" cy="1595046"/>
          </a:xfrm>
          <a:prstGeom prst="rect">
            <a:avLst/>
          </a:prstGeom>
        </p:spPr>
      </p:pic>
      <p:cxnSp>
        <p:nvCxnSpPr>
          <p:cNvPr id="16" name="Straight Connector 15"/>
          <p:cNvCxnSpPr/>
          <p:nvPr/>
        </p:nvCxnSpPr>
        <p:spPr>
          <a:xfrm flipH="1">
            <a:off x="0" y="3810000"/>
            <a:ext cx="9144000" cy="0"/>
          </a:xfrm>
          <a:prstGeom prst="line">
            <a:avLst/>
          </a:prstGeom>
          <a:ln>
            <a:solidFill>
              <a:srgbClr val="D83806"/>
            </a:solidFill>
          </a:ln>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a:xfrm flipH="1">
            <a:off x="0" y="5412821"/>
            <a:ext cx="9144000" cy="0"/>
          </a:xfrm>
          <a:prstGeom prst="line">
            <a:avLst/>
          </a:prstGeom>
          <a:ln>
            <a:solidFill>
              <a:srgbClr val="D83806"/>
            </a:solidFill>
          </a:ln>
        </p:spPr>
        <p:style>
          <a:lnRef idx="2">
            <a:schemeClr val="accent6"/>
          </a:lnRef>
          <a:fillRef idx="0">
            <a:schemeClr val="accent6"/>
          </a:fillRef>
          <a:effectRef idx="1">
            <a:schemeClr val="accent6"/>
          </a:effectRef>
          <a:fontRef idx="minor">
            <a:schemeClr val="tx1"/>
          </a:fontRef>
        </p:style>
      </p:cxn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2102" r="1180" b="25"/>
          <a:stretch/>
        </p:blipFill>
        <p:spPr>
          <a:xfrm>
            <a:off x="4267200" y="3810000"/>
            <a:ext cx="2590799" cy="1602821"/>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 y="6214799"/>
            <a:ext cx="1801740" cy="483586"/>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0" y="5555304"/>
            <a:ext cx="1149858" cy="1143081"/>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600754"/>
            <a:ext cx="1801740" cy="45962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 y="6214798"/>
            <a:ext cx="1801740" cy="483586"/>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0" y="5555303"/>
            <a:ext cx="1149858" cy="1143081"/>
          </a:xfrm>
          <a:prstGeom prst="rect">
            <a:avLst/>
          </a:prstGeom>
        </p:spPr>
      </p:pic>
    </p:spTree>
    <p:extLst>
      <p:ext uri="{BB962C8B-B14F-4D97-AF65-F5344CB8AC3E}">
        <p14:creationId xmlns:p14="http://schemas.microsoft.com/office/powerpoint/2010/main" val="2100263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152400"/>
            <a:ext cx="7848600" cy="838200"/>
          </a:xfrm>
        </p:spPr>
        <p:txBody>
          <a:bodyPr>
            <a:normAutofit/>
          </a:bodyPr>
          <a:lstStyle/>
          <a:p>
            <a:r>
              <a:rPr lang="en-US" sz="3200" b="1" dirty="0"/>
              <a:t>w</a:t>
            </a:r>
            <a:r>
              <a:rPr lang="en-US" sz="3200" b="1" dirty="0" smtClean="0"/>
              <a:t>hat consultants want</a:t>
            </a:r>
            <a:endParaRPr lang="en-US" sz="3200" b="1" dirty="0"/>
          </a:p>
        </p:txBody>
      </p:sp>
      <p:sp>
        <p:nvSpPr>
          <p:cNvPr id="2" name="TextBox 1"/>
          <p:cNvSpPr txBox="1"/>
          <p:nvPr/>
        </p:nvSpPr>
        <p:spPr>
          <a:xfrm>
            <a:off x="579474" y="990600"/>
            <a:ext cx="4449726" cy="5816977"/>
          </a:xfrm>
          <a:prstGeom prst="rect">
            <a:avLst/>
          </a:prstGeom>
          <a:noFill/>
        </p:spPr>
        <p:txBody>
          <a:bodyPr wrap="square" rtlCol="0">
            <a:spAutoFit/>
          </a:bodyPr>
          <a:lstStyle/>
          <a:p>
            <a:pPr marL="285750" indent="-285750">
              <a:buFont typeface="Wingdings" pitchFamily="2" charset="2"/>
              <a:buChar char="§"/>
            </a:pPr>
            <a:r>
              <a:rPr lang="en-US" b="1" dirty="0">
                <a:solidFill>
                  <a:schemeClr val="bg1"/>
                </a:solidFill>
                <a:latin typeface="+mj-lt"/>
              </a:rPr>
              <a:t>f</a:t>
            </a:r>
            <a:r>
              <a:rPr lang="en-US" b="1" dirty="0" smtClean="0">
                <a:solidFill>
                  <a:schemeClr val="bg1"/>
                </a:solidFill>
                <a:latin typeface="+mj-lt"/>
              </a:rPr>
              <a:t>inancial success of project</a:t>
            </a:r>
          </a:p>
          <a:p>
            <a:pPr marL="285750" indent="-285750">
              <a:buFont typeface="Wingdings" pitchFamily="2" charset="2"/>
              <a:buChar char="§"/>
            </a:pPr>
            <a:endParaRPr lang="en-US" sz="1000" b="1" dirty="0" smtClean="0">
              <a:solidFill>
                <a:schemeClr val="bg1"/>
              </a:solidFill>
              <a:latin typeface="+mj-lt"/>
            </a:endParaRPr>
          </a:p>
          <a:p>
            <a:pPr marL="285750" indent="-285750">
              <a:buFont typeface="Wingdings" pitchFamily="2" charset="2"/>
              <a:buChar char="§"/>
            </a:pPr>
            <a:r>
              <a:rPr lang="en-US" b="1" dirty="0">
                <a:solidFill>
                  <a:schemeClr val="bg1"/>
                </a:solidFill>
                <a:latin typeface="+mj-lt"/>
              </a:rPr>
              <a:t>relationship</a:t>
            </a:r>
          </a:p>
          <a:p>
            <a:pPr marL="742950" lvl="1" indent="-285750">
              <a:buFont typeface="Wingdings" pitchFamily="2" charset="2"/>
              <a:buChar char="§"/>
            </a:pPr>
            <a:r>
              <a:rPr lang="en-US" b="1" dirty="0">
                <a:solidFill>
                  <a:schemeClr val="bg1"/>
                </a:solidFill>
                <a:latin typeface="+mj-lt"/>
              </a:rPr>
              <a:t>long-term not short-term</a:t>
            </a:r>
          </a:p>
          <a:p>
            <a:pPr marL="742950" lvl="1" indent="-285750">
              <a:buFont typeface="Wingdings" pitchFamily="2" charset="2"/>
              <a:buChar char="§"/>
            </a:pPr>
            <a:r>
              <a:rPr lang="en-US" b="1" dirty="0">
                <a:solidFill>
                  <a:schemeClr val="bg1"/>
                </a:solidFill>
                <a:latin typeface="+mj-lt"/>
              </a:rPr>
              <a:t>repeat work</a:t>
            </a:r>
          </a:p>
          <a:p>
            <a:pPr marL="742950" lvl="1" indent="-285750">
              <a:buFont typeface="Wingdings" pitchFamily="2" charset="2"/>
              <a:buChar char="§"/>
            </a:pPr>
            <a:r>
              <a:rPr lang="en-US" b="1" dirty="0" smtClean="0">
                <a:solidFill>
                  <a:schemeClr val="bg1"/>
                </a:solidFill>
                <a:latin typeface="+mj-lt"/>
              </a:rPr>
              <a:t>reliability</a:t>
            </a:r>
            <a:endParaRPr lang="en-US" b="1" dirty="0">
              <a:solidFill>
                <a:schemeClr val="bg1"/>
              </a:solidFill>
              <a:latin typeface="+mj-lt"/>
            </a:endParaRPr>
          </a:p>
          <a:p>
            <a:pPr marL="285750" indent="-285750">
              <a:buFont typeface="Wingdings" pitchFamily="2" charset="2"/>
              <a:buChar char="§"/>
            </a:pPr>
            <a:endParaRPr lang="en-US" sz="1000" b="1" dirty="0" smtClean="0">
              <a:solidFill>
                <a:schemeClr val="bg1"/>
              </a:solidFill>
              <a:latin typeface="+mj-lt"/>
            </a:endParaRPr>
          </a:p>
          <a:p>
            <a:pPr marL="285750" indent="-285750">
              <a:buFont typeface="Wingdings" pitchFamily="2" charset="2"/>
              <a:buChar char="§"/>
            </a:pPr>
            <a:r>
              <a:rPr lang="en-US" b="1" dirty="0" smtClean="0">
                <a:solidFill>
                  <a:schemeClr val="bg1"/>
                </a:solidFill>
                <a:latin typeface="+mj-lt"/>
              </a:rPr>
              <a:t>fairness</a:t>
            </a:r>
          </a:p>
          <a:p>
            <a:pPr marL="742950" lvl="1" indent="-285750">
              <a:buFont typeface="Wingdings" pitchFamily="2" charset="2"/>
              <a:buChar char="§"/>
            </a:pPr>
            <a:r>
              <a:rPr lang="en-US" b="1" dirty="0">
                <a:solidFill>
                  <a:schemeClr val="bg1"/>
                </a:solidFill>
                <a:latin typeface="+mj-lt"/>
              </a:rPr>
              <a:t>e</a:t>
            </a:r>
            <a:r>
              <a:rPr lang="en-US" b="1" dirty="0" smtClean="0">
                <a:solidFill>
                  <a:schemeClr val="bg1"/>
                </a:solidFill>
                <a:latin typeface="+mj-lt"/>
              </a:rPr>
              <a:t>valuation and  selection</a:t>
            </a:r>
          </a:p>
          <a:p>
            <a:pPr marL="742950" lvl="1" indent="-285750">
              <a:buFont typeface="Wingdings" pitchFamily="2" charset="2"/>
              <a:buChar char="§"/>
            </a:pPr>
            <a:r>
              <a:rPr lang="en-US" b="1" dirty="0">
                <a:solidFill>
                  <a:schemeClr val="bg1"/>
                </a:solidFill>
                <a:latin typeface="+mj-lt"/>
              </a:rPr>
              <a:t>c</a:t>
            </a:r>
            <a:r>
              <a:rPr lang="en-US" b="1" dirty="0" smtClean="0">
                <a:solidFill>
                  <a:schemeClr val="bg1"/>
                </a:solidFill>
                <a:latin typeface="+mj-lt"/>
              </a:rPr>
              <a:t>ontract negotiations</a:t>
            </a:r>
          </a:p>
          <a:p>
            <a:pPr marL="742950" lvl="1" indent="-285750">
              <a:buFont typeface="Wingdings" pitchFamily="2" charset="2"/>
              <a:buChar char="§"/>
            </a:pPr>
            <a:r>
              <a:rPr lang="en-US" b="1" dirty="0">
                <a:solidFill>
                  <a:schemeClr val="bg1"/>
                </a:solidFill>
                <a:latin typeface="+mj-lt"/>
              </a:rPr>
              <a:t>r</a:t>
            </a:r>
            <a:r>
              <a:rPr lang="en-US" b="1" dirty="0" smtClean="0">
                <a:solidFill>
                  <a:schemeClr val="bg1"/>
                </a:solidFill>
                <a:latin typeface="+mj-lt"/>
              </a:rPr>
              <a:t>easonable budget given uncertainty</a:t>
            </a:r>
          </a:p>
          <a:p>
            <a:pPr marL="742950" lvl="1" indent="-285750">
              <a:buFont typeface="Wingdings" pitchFamily="2" charset="2"/>
              <a:buChar char="§"/>
            </a:pPr>
            <a:endParaRPr lang="en-US" sz="1000" b="1" dirty="0">
              <a:solidFill>
                <a:schemeClr val="bg1"/>
              </a:solidFill>
              <a:latin typeface="+mj-lt"/>
            </a:endParaRPr>
          </a:p>
          <a:p>
            <a:pPr marL="285750" indent="-285750">
              <a:buFont typeface="Wingdings" pitchFamily="2" charset="2"/>
              <a:buChar char="§"/>
            </a:pPr>
            <a:r>
              <a:rPr lang="en-US" b="1" dirty="0" smtClean="0">
                <a:solidFill>
                  <a:schemeClr val="bg1"/>
                </a:solidFill>
                <a:latin typeface="+mj-lt"/>
              </a:rPr>
              <a:t>information</a:t>
            </a:r>
          </a:p>
          <a:p>
            <a:pPr marL="742950" lvl="1" indent="-285750">
              <a:buFont typeface="Wingdings" pitchFamily="2" charset="2"/>
              <a:buChar char="§"/>
            </a:pPr>
            <a:r>
              <a:rPr lang="en-US" b="1" dirty="0" smtClean="0">
                <a:solidFill>
                  <a:schemeClr val="bg1"/>
                </a:solidFill>
                <a:latin typeface="+mj-lt"/>
              </a:rPr>
              <a:t>clear client goals</a:t>
            </a:r>
          </a:p>
          <a:p>
            <a:pPr marL="742950" lvl="1" indent="-285750">
              <a:buFont typeface="Wingdings" pitchFamily="2" charset="2"/>
              <a:buChar char="§"/>
            </a:pPr>
            <a:r>
              <a:rPr lang="en-US" b="1" dirty="0" smtClean="0">
                <a:solidFill>
                  <a:schemeClr val="bg1"/>
                </a:solidFill>
                <a:latin typeface="+mj-lt"/>
              </a:rPr>
              <a:t>project “drivers”</a:t>
            </a:r>
          </a:p>
          <a:p>
            <a:pPr marL="742950" lvl="1" indent="-285750">
              <a:buFont typeface="Wingdings" pitchFamily="2" charset="2"/>
              <a:buChar char="§"/>
            </a:pPr>
            <a:r>
              <a:rPr lang="en-US" b="1" dirty="0" smtClean="0">
                <a:solidFill>
                  <a:schemeClr val="bg1"/>
                </a:solidFill>
                <a:latin typeface="+mj-lt"/>
              </a:rPr>
              <a:t>hints on what is really important</a:t>
            </a:r>
          </a:p>
          <a:p>
            <a:endParaRPr lang="en-US" b="1" dirty="0" smtClean="0">
              <a:solidFill>
                <a:schemeClr val="bg1"/>
              </a:solidFill>
              <a:latin typeface="+mj-lt"/>
            </a:endParaRPr>
          </a:p>
          <a:p>
            <a:pPr marL="742950" lvl="1" indent="-285750">
              <a:buFont typeface="Wingdings" pitchFamily="2" charset="2"/>
              <a:buChar char="§"/>
            </a:pPr>
            <a:endParaRPr lang="en-US" b="1" dirty="0">
              <a:solidFill>
                <a:schemeClr val="bg1"/>
              </a:solidFill>
              <a:latin typeface="+mj-lt"/>
            </a:endParaRPr>
          </a:p>
          <a:p>
            <a:endParaRPr lang="en-US" b="1" dirty="0" smtClean="0">
              <a:solidFill>
                <a:schemeClr val="bg1"/>
              </a:solidFill>
              <a:latin typeface="+mj-lt"/>
            </a:endParaRPr>
          </a:p>
          <a:p>
            <a:pPr marL="285750" indent="-285750">
              <a:buFont typeface="Wingdings" pitchFamily="2" charset="2"/>
              <a:buChar char="§"/>
            </a:pPr>
            <a:endParaRPr lang="en-US" b="1" dirty="0" smtClean="0">
              <a:solidFill>
                <a:schemeClr val="bg1"/>
              </a:solidFill>
              <a:latin typeface="+mj-lt"/>
            </a:endParaRPr>
          </a:p>
          <a:p>
            <a:endParaRPr lang="en-US" dirty="0" smtClean="0">
              <a:solidFill>
                <a:schemeClr val="bg1"/>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6921" y="1447800"/>
            <a:ext cx="3114743" cy="2749836"/>
          </a:xfrm>
          <a:prstGeom prst="rect">
            <a:avLst/>
          </a:prstGeom>
        </p:spPr>
      </p:pic>
    </p:spTree>
    <p:extLst>
      <p:ext uri="{BB962C8B-B14F-4D97-AF65-F5344CB8AC3E}">
        <p14:creationId xmlns:p14="http://schemas.microsoft.com/office/powerpoint/2010/main" val="675396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563562"/>
          </a:xfrm>
        </p:spPr>
        <p:txBody>
          <a:bodyPr>
            <a:noAutofit/>
          </a:bodyPr>
          <a:lstStyle/>
          <a:p>
            <a:r>
              <a:rPr lang="en-US" sz="3200" b="1" dirty="0"/>
              <a:t>c</a:t>
            </a:r>
            <a:r>
              <a:rPr lang="en-US" sz="3200" b="1" dirty="0" smtClean="0"/>
              <a:t>ase studies</a:t>
            </a:r>
            <a:endParaRPr lang="en-US" sz="3200" b="1" dirty="0"/>
          </a:p>
        </p:txBody>
      </p:sp>
      <p:sp>
        <p:nvSpPr>
          <p:cNvPr id="8" name="TextBox 7"/>
          <p:cNvSpPr txBox="1"/>
          <p:nvPr/>
        </p:nvSpPr>
        <p:spPr>
          <a:xfrm>
            <a:off x="460744" y="1580614"/>
            <a:ext cx="3581400" cy="707886"/>
          </a:xfrm>
          <a:prstGeom prst="rect">
            <a:avLst/>
          </a:prstGeom>
          <a:noFill/>
        </p:spPr>
        <p:txBody>
          <a:bodyPr wrap="square" rtlCol="0">
            <a:spAutoFit/>
          </a:bodyPr>
          <a:lstStyle/>
          <a:p>
            <a:r>
              <a:rPr lang="en-US" sz="2000" b="1" dirty="0">
                <a:solidFill>
                  <a:schemeClr val="bg1"/>
                </a:solidFill>
                <a:latin typeface="+mj-lt"/>
              </a:rPr>
              <a:t>w</a:t>
            </a:r>
            <a:r>
              <a:rPr lang="en-US" sz="2000" b="1" dirty="0" smtClean="0">
                <a:solidFill>
                  <a:schemeClr val="bg1"/>
                </a:solidFill>
                <a:latin typeface="+mj-lt"/>
              </a:rPr>
              <a:t>hat are the ethical dilemmas for the planner(s)?</a:t>
            </a:r>
            <a:endParaRPr lang="en-US" sz="2000" b="1" dirty="0">
              <a:solidFill>
                <a:schemeClr val="bg1"/>
              </a:solidFill>
              <a:latin typeface="+mj-lt"/>
            </a:endParaRPr>
          </a:p>
        </p:txBody>
      </p:sp>
      <p:sp>
        <p:nvSpPr>
          <p:cNvPr id="9" name="TextBox 8"/>
          <p:cNvSpPr txBox="1"/>
          <p:nvPr/>
        </p:nvSpPr>
        <p:spPr>
          <a:xfrm>
            <a:off x="424373" y="3075057"/>
            <a:ext cx="4144083" cy="707886"/>
          </a:xfrm>
          <a:prstGeom prst="rect">
            <a:avLst/>
          </a:prstGeom>
          <a:noFill/>
        </p:spPr>
        <p:txBody>
          <a:bodyPr wrap="square" rtlCol="0">
            <a:spAutoFit/>
          </a:bodyPr>
          <a:lstStyle/>
          <a:p>
            <a:r>
              <a:rPr lang="en-US" sz="2000" b="1" dirty="0" smtClean="0">
                <a:solidFill>
                  <a:schemeClr val="bg1"/>
                </a:solidFill>
                <a:latin typeface="+mj-lt"/>
              </a:rPr>
              <a:t>how could have the situation been handled more ethically?</a:t>
            </a:r>
            <a:endParaRPr lang="en-US" sz="2000" b="1" dirty="0">
              <a:solidFill>
                <a:schemeClr val="bg1"/>
              </a:solidFill>
              <a:latin typeface="+mj-lt"/>
            </a:endParaRPr>
          </a:p>
        </p:txBody>
      </p:sp>
      <p:sp>
        <p:nvSpPr>
          <p:cNvPr id="10" name="TextBox 9"/>
          <p:cNvSpPr txBox="1"/>
          <p:nvPr/>
        </p:nvSpPr>
        <p:spPr>
          <a:xfrm>
            <a:off x="427917" y="4343400"/>
            <a:ext cx="4055919" cy="400110"/>
          </a:xfrm>
          <a:prstGeom prst="rect">
            <a:avLst/>
          </a:prstGeom>
          <a:noFill/>
        </p:spPr>
        <p:txBody>
          <a:bodyPr wrap="none" rtlCol="0">
            <a:spAutoFit/>
          </a:bodyPr>
          <a:lstStyle/>
          <a:p>
            <a:r>
              <a:rPr lang="en-US" sz="2000" b="1" dirty="0">
                <a:solidFill>
                  <a:schemeClr val="bg1"/>
                </a:solidFill>
                <a:latin typeface="+mj-lt"/>
              </a:rPr>
              <a:t>w</a:t>
            </a:r>
            <a:r>
              <a:rPr lang="en-US" sz="2000" b="1" dirty="0" smtClean="0">
                <a:solidFill>
                  <a:schemeClr val="bg1"/>
                </a:solidFill>
                <a:latin typeface="+mj-lt"/>
              </a:rPr>
              <a:t>hat are the planner’s obligations?</a:t>
            </a:r>
            <a:endParaRPr lang="en-US" sz="2000" b="1" dirty="0">
              <a:solidFill>
                <a:schemeClr val="bg1"/>
              </a:solidFill>
              <a:latin typeface="+mj-l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577" y="1807456"/>
            <a:ext cx="4164691" cy="2530628"/>
          </a:xfrm>
          <a:prstGeom prst="rect">
            <a:avLst/>
          </a:prstGeom>
        </p:spPr>
      </p:pic>
    </p:spTree>
    <p:extLst>
      <p:ext uri="{BB962C8B-B14F-4D97-AF65-F5344CB8AC3E}">
        <p14:creationId xmlns:p14="http://schemas.microsoft.com/office/powerpoint/2010/main" val="4234571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1.gstatic.com/images?q=tbn:ANd9GcTa7DXMdg4n2QZKiGhQP97jss41j51J2RE0YmlPUonVRGLeYXh1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60970"/>
            <a:ext cx="4461581" cy="41360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762000" y="304800"/>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err="1"/>
              <a:t>r</a:t>
            </a:r>
            <a:r>
              <a:rPr lang="en-US" sz="3200" b="1" dirty="0" err="1" smtClean="0"/>
              <a:t>fq</a:t>
            </a:r>
            <a:r>
              <a:rPr lang="en-US" sz="3200" b="1" dirty="0" smtClean="0"/>
              <a:t>/</a:t>
            </a:r>
            <a:r>
              <a:rPr lang="en-US" sz="3200" b="1" dirty="0" err="1" smtClean="0"/>
              <a:t>rfq</a:t>
            </a:r>
            <a:r>
              <a:rPr lang="en-US" sz="3200" b="1" dirty="0" smtClean="0"/>
              <a:t> process:  love you/love you not</a:t>
            </a:r>
            <a:endParaRPr lang="en-US" sz="3200" b="1" dirty="0"/>
          </a:p>
        </p:txBody>
      </p:sp>
    </p:spTree>
    <p:extLst>
      <p:ext uri="{BB962C8B-B14F-4D97-AF65-F5344CB8AC3E}">
        <p14:creationId xmlns:p14="http://schemas.microsoft.com/office/powerpoint/2010/main" val="278075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524000"/>
            <a:ext cx="4572000" cy="3810000"/>
          </a:xfrm>
        </p:spPr>
        <p:txBody>
          <a:bodyPr>
            <a:normAutofit fontScale="92500" lnSpcReduction="10000"/>
          </a:bodyPr>
          <a:lstStyle/>
          <a:p>
            <a:pPr marL="342900" indent="-342900" algn="l">
              <a:buFont typeface="Arial" pitchFamily="34" charset="0"/>
              <a:buChar char="•"/>
            </a:pPr>
            <a:r>
              <a:rPr lang="en-US" sz="2000" b="1" dirty="0">
                <a:solidFill>
                  <a:schemeClr val="bg1"/>
                </a:solidFill>
                <a:latin typeface="+mj-lt"/>
              </a:rPr>
              <a:t>r</a:t>
            </a:r>
            <a:r>
              <a:rPr lang="en-US" sz="2000" b="1" dirty="0" smtClean="0">
                <a:solidFill>
                  <a:schemeClr val="bg1"/>
                </a:solidFill>
                <a:latin typeface="+mj-lt"/>
              </a:rPr>
              <a:t>egional </a:t>
            </a:r>
            <a:r>
              <a:rPr lang="en-US" sz="2000" b="1" dirty="0">
                <a:solidFill>
                  <a:schemeClr val="bg1"/>
                </a:solidFill>
                <a:latin typeface="+mj-lt"/>
              </a:rPr>
              <a:t>c</a:t>
            </a:r>
            <a:r>
              <a:rPr lang="en-US" sz="2000" b="1" dirty="0" smtClean="0">
                <a:solidFill>
                  <a:schemeClr val="bg1"/>
                </a:solidFill>
                <a:latin typeface="+mj-lt"/>
              </a:rPr>
              <a:t>ommission administers an </a:t>
            </a:r>
            <a:r>
              <a:rPr lang="en-US" sz="2000" b="1" dirty="0" err="1" smtClean="0">
                <a:solidFill>
                  <a:schemeClr val="bg1"/>
                </a:solidFill>
                <a:latin typeface="+mj-lt"/>
              </a:rPr>
              <a:t>rfq</a:t>
            </a:r>
            <a:r>
              <a:rPr lang="en-US" sz="2000" b="1" dirty="0" smtClean="0">
                <a:solidFill>
                  <a:schemeClr val="bg1"/>
                </a:solidFill>
                <a:latin typeface="+mj-lt"/>
              </a:rPr>
              <a:t>/</a:t>
            </a:r>
            <a:r>
              <a:rPr lang="en-US" sz="2000" b="1" dirty="0" err="1" smtClean="0">
                <a:solidFill>
                  <a:schemeClr val="bg1"/>
                </a:solidFill>
                <a:latin typeface="+mj-lt"/>
              </a:rPr>
              <a:t>rfp</a:t>
            </a:r>
            <a:r>
              <a:rPr lang="en-US" sz="2000" b="1" dirty="0" smtClean="0">
                <a:solidFill>
                  <a:schemeClr val="bg1"/>
                </a:solidFill>
                <a:latin typeface="+mj-lt"/>
              </a:rPr>
              <a:t> process for a small rural town.</a:t>
            </a:r>
          </a:p>
          <a:p>
            <a:pPr marL="342900" indent="-342900" algn="l">
              <a:buFont typeface="Arial" pitchFamily="34" charset="0"/>
              <a:buChar char="•"/>
            </a:pPr>
            <a:endParaRPr lang="en-US" sz="2000" b="1" dirty="0" smtClean="0">
              <a:solidFill>
                <a:schemeClr val="bg1"/>
              </a:solidFill>
              <a:latin typeface="+mj-lt"/>
            </a:endParaRPr>
          </a:p>
          <a:p>
            <a:pPr marL="342900" indent="-342900" algn="l">
              <a:buFont typeface="Arial" pitchFamily="34" charset="0"/>
              <a:buChar char="•"/>
            </a:pPr>
            <a:r>
              <a:rPr lang="en-US" sz="2000" b="1" dirty="0" smtClean="0">
                <a:solidFill>
                  <a:schemeClr val="bg1"/>
                </a:solidFill>
                <a:latin typeface="+mj-lt"/>
              </a:rPr>
              <a:t>process involves selecting a consulting firm to prepare a corridor design for a thoroughfare (engineering/planning).</a:t>
            </a:r>
          </a:p>
          <a:p>
            <a:pPr marL="342900" indent="-342900" algn="l">
              <a:buFont typeface="Arial" pitchFamily="34" charset="0"/>
              <a:buChar char="•"/>
            </a:pPr>
            <a:endParaRPr lang="en-US" sz="2000" b="1" dirty="0" smtClean="0">
              <a:solidFill>
                <a:schemeClr val="bg1"/>
              </a:solidFill>
              <a:latin typeface="+mj-lt"/>
            </a:endParaRPr>
          </a:p>
          <a:p>
            <a:pPr marL="342900" indent="-342900" algn="l">
              <a:buFont typeface="Arial" pitchFamily="34" charset="0"/>
              <a:buChar char="•"/>
            </a:pPr>
            <a:r>
              <a:rPr lang="en-US" sz="2000" b="1" dirty="0" smtClean="0">
                <a:solidFill>
                  <a:schemeClr val="bg1"/>
                </a:solidFill>
                <a:latin typeface="+mj-lt"/>
              </a:rPr>
              <a:t>project is an implementation step of a plan prepared by the regional commission. </a:t>
            </a:r>
          </a:p>
          <a:p>
            <a:pPr marL="342900" indent="-342900" algn="l">
              <a:buFont typeface="Arial" pitchFamily="34" charset="0"/>
              <a:buChar char="•"/>
            </a:pPr>
            <a:endParaRPr lang="en-US" sz="2000" b="1" dirty="0" smtClean="0">
              <a:solidFill>
                <a:schemeClr val="bg1"/>
              </a:solidFill>
              <a:latin typeface="+mj-lt"/>
            </a:endParaRPr>
          </a:p>
          <a:p>
            <a:pPr marL="342900" indent="-342900" algn="l">
              <a:buFont typeface="Arial" pitchFamily="34" charset="0"/>
              <a:buChar char="•"/>
            </a:pPr>
            <a:r>
              <a:rPr lang="en-US" sz="2000" b="1" dirty="0" smtClean="0">
                <a:solidFill>
                  <a:schemeClr val="bg1"/>
                </a:solidFill>
                <a:latin typeface="+mj-lt"/>
              </a:rPr>
              <a:t>GDOT owns the corridor right-of-way.</a:t>
            </a:r>
          </a:p>
        </p:txBody>
      </p:sp>
      <p:sp>
        <p:nvSpPr>
          <p:cNvPr id="5" name="Title 1"/>
          <p:cNvSpPr txBox="1">
            <a:spLocks/>
          </p:cNvSpPr>
          <p:nvPr/>
        </p:nvSpPr>
        <p:spPr>
          <a:xfrm>
            <a:off x="762000" y="304800"/>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smtClean="0"/>
              <a:t>background</a:t>
            </a:r>
            <a:endParaRPr lang="en-US" sz="32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676400"/>
            <a:ext cx="3600450" cy="2686490"/>
          </a:xfrm>
          <a:prstGeom prst="rect">
            <a:avLst/>
          </a:prstGeom>
        </p:spPr>
      </p:pic>
    </p:spTree>
    <p:extLst>
      <p:ext uri="{BB962C8B-B14F-4D97-AF65-F5344CB8AC3E}">
        <p14:creationId xmlns:p14="http://schemas.microsoft.com/office/powerpoint/2010/main" val="2158523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86200" y="990599"/>
            <a:ext cx="4800600" cy="5163915"/>
          </a:xfrm>
        </p:spPr>
        <p:txBody>
          <a:bodyPr>
            <a:normAutofit lnSpcReduction="10000"/>
          </a:bodyPr>
          <a:lstStyle/>
          <a:p>
            <a:pPr marL="342900" indent="-342900" algn="l">
              <a:buFont typeface="Arial" pitchFamily="34" charset="0"/>
              <a:buChar char="•"/>
            </a:pPr>
            <a:r>
              <a:rPr lang="en-US" sz="2000" b="1" dirty="0" smtClean="0">
                <a:solidFill>
                  <a:schemeClr val="bg1"/>
                </a:solidFill>
                <a:latin typeface="+mj-lt"/>
              </a:rPr>
              <a:t>town never previously conducted competitive process for type of service being requested.</a:t>
            </a:r>
          </a:p>
          <a:p>
            <a:pPr marL="342900" indent="-342900" algn="l">
              <a:buFont typeface="Arial" pitchFamily="34" charset="0"/>
              <a:buChar char="•"/>
            </a:pPr>
            <a:endParaRPr lang="en-US" sz="1100" b="1" dirty="0" smtClean="0">
              <a:solidFill>
                <a:schemeClr val="bg1"/>
              </a:solidFill>
              <a:latin typeface="+mj-lt"/>
            </a:endParaRPr>
          </a:p>
          <a:p>
            <a:pPr marL="342900" indent="-342900" algn="l">
              <a:buFont typeface="Arial" pitchFamily="34" charset="0"/>
              <a:buChar char="•"/>
            </a:pPr>
            <a:r>
              <a:rPr lang="en-US" sz="2000" b="1" dirty="0" smtClean="0">
                <a:solidFill>
                  <a:schemeClr val="bg1"/>
                </a:solidFill>
                <a:latin typeface="+mj-lt"/>
              </a:rPr>
              <a:t>town maintains an “on-call” contract with an engineering firm for other services.</a:t>
            </a:r>
          </a:p>
          <a:p>
            <a:pPr marL="342900" indent="-342900" algn="l">
              <a:buFont typeface="Arial" pitchFamily="34" charset="0"/>
              <a:buChar char="•"/>
            </a:pPr>
            <a:endParaRPr lang="en-US" sz="1100" b="1" dirty="0" smtClean="0">
              <a:solidFill>
                <a:schemeClr val="bg1"/>
              </a:solidFill>
              <a:latin typeface="+mj-lt"/>
            </a:endParaRPr>
          </a:p>
          <a:p>
            <a:pPr marL="342900" indent="-342900" algn="l">
              <a:buFont typeface="Arial" pitchFamily="34" charset="0"/>
              <a:buChar char="•"/>
            </a:pPr>
            <a:r>
              <a:rPr lang="en-US" sz="2000" b="1" dirty="0" smtClean="0">
                <a:solidFill>
                  <a:schemeClr val="bg1"/>
                </a:solidFill>
                <a:latin typeface="+mj-lt"/>
              </a:rPr>
              <a:t>town may be pre-disposed to “local preference” in selection process.</a:t>
            </a:r>
          </a:p>
          <a:p>
            <a:pPr marL="342900" indent="-342900" algn="l">
              <a:buFont typeface="Arial" pitchFamily="34" charset="0"/>
              <a:buChar char="•"/>
            </a:pPr>
            <a:endParaRPr lang="en-US" sz="1000" b="1" dirty="0" smtClean="0">
              <a:solidFill>
                <a:schemeClr val="bg1"/>
              </a:solidFill>
              <a:latin typeface="+mj-lt"/>
            </a:endParaRPr>
          </a:p>
          <a:p>
            <a:pPr marL="342900" indent="-342900" algn="l">
              <a:buFont typeface="Arial" pitchFamily="34" charset="0"/>
              <a:buChar char="•"/>
            </a:pPr>
            <a:r>
              <a:rPr lang="en-US" sz="2000" b="1" dirty="0" smtClean="0">
                <a:solidFill>
                  <a:schemeClr val="bg1"/>
                </a:solidFill>
                <a:latin typeface="+mj-lt"/>
              </a:rPr>
              <a:t>regional </a:t>
            </a:r>
            <a:r>
              <a:rPr lang="en-US" sz="2000" b="1" dirty="0">
                <a:solidFill>
                  <a:schemeClr val="bg1"/>
                </a:solidFill>
                <a:latin typeface="+mj-lt"/>
              </a:rPr>
              <a:t>c</a:t>
            </a:r>
            <a:r>
              <a:rPr lang="en-US" sz="2000" b="1" dirty="0" smtClean="0">
                <a:solidFill>
                  <a:schemeClr val="bg1"/>
                </a:solidFill>
                <a:latin typeface="+mj-lt"/>
              </a:rPr>
              <a:t>ommission previously worked with handful of consulting firms likely to respond to the RFQ/RFP.</a:t>
            </a:r>
          </a:p>
          <a:p>
            <a:pPr marL="342900" indent="-342900" algn="l">
              <a:buFont typeface="Arial" pitchFamily="34" charset="0"/>
              <a:buChar char="•"/>
            </a:pPr>
            <a:endParaRPr lang="en-US" sz="1000" b="1" dirty="0" smtClean="0">
              <a:solidFill>
                <a:schemeClr val="bg1"/>
              </a:solidFill>
              <a:latin typeface="+mj-lt"/>
            </a:endParaRPr>
          </a:p>
          <a:p>
            <a:pPr marL="342900" indent="-342900" algn="l">
              <a:buFont typeface="Arial" pitchFamily="34" charset="0"/>
              <a:buChar char="•"/>
            </a:pPr>
            <a:r>
              <a:rPr lang="en-US" sz="2000" b="1" dirty="0" smtClean="0">
                <a:solidFill>
                  <a:schemeClr val="bg1"/>
                </a:solidFill>
                <a:latin typeface="+mj-lt"/>
              </a:rPr>
              <a:t>regional </a:t>
            </a:r>
            <a:r>
              <a:rPr lang="en-US" sz="2000" b="1" dirty="0">
                <a:solidFill>
                  <a:schemeClr val="bg1"/>
                </a:solidFill>
                <a:latin typeface="+mj-lt"/>
              </a:rPr>
              <a:t>c</a:t>
            </a:r>
            <a:r>
              <a:rPr lang="en-US" sz="2000" b="1" dirty="0" smtClean="0">
                <a:solidFill>
                  <a:schemeClr val="bg1"/>
                </a:solidFill>
                <a:latin typeface="+mj-lt"/>
              </a:rPr>
              <a:t>ommission may be pre-disposed to preferences based on prior working relationships.</a:t>
            </a:r>
          </a:p>
          <a:p>
            <a:pPr algn="l"/>
            <a:endParaRPr lang="en-US" sz="2000" b="1" dirty="0">
              <a:solidFill>
                <a:schemeClr val="bg1"/>
              </a:solidFill>
              <a:latin typeface="+mj-lt"/>
            </a:endParaRPr>
          </a:p>
        </p:txBody>
      </p:sp>
      <p:sp>
        <p:nvSpPr>
          <p:cNvPr id="5" name="Title 1"/>
          <p:cNvSpPr txBox="1">
            <a:spLocks/>
          </p:cNvSpPr>
          <p:nvPr/>
        </p:nvSpPr>
        <p:spPr>
          <a:xfrm>
            <a:off x="838200" y="228600"/>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smtClean="0"/>
              <a:t>background (cont’d)</a:t>
            </a:r>
            <a:endParaRPr lang="en-US" sz="32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43000"/>
            <a:ext cx="3140364" cy="2438400"/>
          </a:xfrm>
          <a:prstGeom prst="rect">
            <a:avLst/>
          </a:prstGeom>
        </p:spPr>
      </p:pic>
    </p:spTree>
    <p:extLst>
      <p:ext uri="{BB962C8B-B14F-4D97-AF65-F5344CB8AC3E}">
        <p14:creationId xmlns:p14="http://schemas.microsoft.com/office/powerpoint/2010/main" val="140695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295400"/>
            <a:ext cx="5943600" cy="4724400"/>
          </a:xfrm>
        </p:spPr>
        <p:txBody>
          <a:bodyPr>
            <a:normAutofit/>
          </a:bodyPr>
          <a:lstStyle/>
          <a:p>
            <a:pPr algn="l"/>
            <a:r>
              <a:rPr lang="en-US" sz="2000" b="1" dirty="0" smtClean="0">
                <a:solidFill>
                  <a:schemeClr val="bg1"/>
                </a:solidFill>
                <a:latin typeface="+mj-lt"/>
              </a:rPr>
              <a:t>Section A:  Principles to Which We Aspire</a:t>
            </a:r>
          </a:p>
          <a:p>
            <a:pPr algn="l"/>
            <a:endParaRPr lang="en-US" sz="2000" b="1" dirty="0" smtClean="0">
              <a:solidFill>
                <a:schemeClr val="bg1"/>
              </a:solidFill>
              <a:latin typeface="+mj-lt"/>
            </a:endParaRPr>
          </a:p>
          <a:p>
            <a:pPr algn="l"/>
            <a:r>
              <a:rPr lang="en-US" sz="2000" b="1" dirty="0" smtClean="0">
                <a:solidFill>
                  <a:schemeClr val="bg1"/>
                </a:solidFill>
                <a:latin typeface="+mj-lt"/>
              </a:rPr>
              <a:t>2.  …</a:t>
            </a:r>
            <a:r>
              <a:rPr lang="en-US" sz="2000" b="1" dirty="0">
                <a:solidFill>
                  <a:schemeClr val="bg1"/>
                </a:solidFill>
                <a:latin typeface="+mj-lt"/>
              </a:rPr>
              <a:t>o</a:t>
            </a:r>
            <a:r>
              <a:rPr lang="en-US" sz="2000" b="1" dirty="0" smtClean="0">
                <a:solidFill>
                  <a:schemeClr val="bg1"/>
                </a:solidFill>
                <a:latin typeface="+mj-lt"/>
              </a:rPr>
              <a:t>ur </a:t>
            </a:r>
            <a:r>
              <a:rPr lang="en-US" sz="2000" b="1" dirty="0">
                <a:solidFill>
                  <a:schemeClr val="bg1"/>
                </a:solidFill>
                <a:latin typeface="+mj-lt"/>
              </a:rPr>
              <a:t>r</a:t>
            </a:r>
            <a:r>
              <a:rPr lang="en-US" sz="2000" b="1" dirty="0" smtClean="0">
                <a:solidFill>
                  <a:schemeClr val="bg1"/>
                </a:solidFill>
                <a:latin typeface="+mj-lt"/>
              </a:rPr>
              <a:t>esponsibility to </a:t>
            </a:r>
            <a:r>
              <a:rPr lang="en-US" sz="2000" b="1" dirty="0">
                <a:solidFill>
                  <a:schemeClr val="bg1"/>
                </a:solidFill>
                <a:latin typeface="+mj-lt"/>
              </a:rPr>
              <a:t>o</a:t>
            </a:r>
            <a:r>
              <a:rPr lang="en-US" sz="2000" b="1" dirty="0" smtClean="0">
                <a:solidFill>
                  <a:schemeClr val="bg1"/>
                </a:solidFill>
                <a:latin typeface="+mj-lt"/>
              </a:rPr>
              <a:t>ur </a:t>
            </a:r>
            <a:r>
              <a:rPr lang="en-US" sz="2000" b="1" dirty="0">
                <a:solidFill>
                  <a:schemeClr val="bg1"/>
                </a:solidFill>
                <a:latin typeface="+mj-lt"/>
              </a:rPr>
              <a:t>c</a:t>
            </a:r>
            <a:r>
              <a:rPr lang="en-US" sz="2000" b="1" dirty="0" smtClean="0">
                <a:solidFill>
                  <a:schemeClr val="bg1"/>
                </a:solidFill>
                <a:latin typeface="+mj-lt"/>
              </a:rPr>
              <a:t>lients and employers:</a:t>
            </a:r>
          </a:p>
          <a:p>
            <a:pPr marL="285750" indent="-285750" algn="l">
              <a:buFont typeface="Arial" pitchFamily="34" charset="0"/>
              <a:buChar char="•"/>
            </a:pPr>
            <a:r>
              <a:rPr lang="en-US" sz="2000" b="1" dirty="0">
                <a:solidFill>
                  <a:schemeClr val="bg1"/>
                </a:solidFill>
                <a:latin typeface="+mj-lt"/>
              </a:rPr>
              <a:t>c) w</a:t>
            </a:r>
            <a:r>
              <a:rPr lang="en-US" sz="2000" b="1" dirty="0" smtClean="0">
                <a:solidFill>
                  <a:schemeClr val="bg1"/>
                </a:solidFill>
                <a:latin typeface="+mj-lt"/>
              </a:rPr>
              <a:t>e </a:t>
            </a:r>
            <a:r>
              <a:rPr lang="en-US" sz="2000" b="1" dirty="0">
                <a:solidFill>
                  <a:schemeClr val="bg1"/>
                </a:solidFill>
                <a:latin typeface="+mj-lt"/>
              </a:rPr>
              <a:t>shall avoid a conflict of interest or even the appearance of a conflict of interest in accepting assignments from clients or employers</a:t>
            </a:r>
            <a:r>
              <a:rPr lang="en-US" sz="2000" b="1" dirty="0" smtClean="0">
                <a:solidFill>
                  <a:schemeClr val="bg1"/>
                </a:solidFill>
                <a:latin typeface="+mj-lt"/>
              </a:rPr>
              <a:t>.</a:t>
            </a:r>
          </a:p>
          <a:p>
            <a:pPr marL="457200" indent="-457200" algn="l">
              <a:buAutoNum type="arabicPeriod" startAt="3"/>
            </a:pPr>
            <a:endParaRPr lang="en-US" sz="2000" b="1" dirty="0" smtClean="0">
              <a:solidFill>
                <a:schemeClr val="bg1"/>
              </a:solidFill>
              <a:latin typeface="+mj-lt"/>
            </a:endParaRPr>
          </a:p>
          <a:p>
            <a:pPr marL="457200" indent="-457200" algn="l">
              <a:buAutoNum type="arabicPeriod" startAt="3"/>
            </a:pPr>
            <a:r>
              <a:rPr lang="en-US" sz="2000" b="1" dirty="0" smtClean="0">
                <a:solidFill>
                  <a:schemeClr val="bg1"/>
                </a:solidFill>
                <a:latin typeface="+mj-lt"/>
              </a:rPr>
              <a:t>…our </a:t>
            </a:r>
            <a:r>
              <a:rPr lang="en-US" sz="2000" b="1" dirty="0">
                <a:solidFill>
                  <a:schemeClr val="bg1"/>
                </a:solidFill>
                <a:latin typeface="+mj-lt"/>
              </a:rPr>
              <a:t>r</a:t>
            </a:r>
            <a:r>
              <a:rPr lang="en-US" sz="2000" b="1" dirty="0" smtClean="0">
                <a:solidFill>
                  <a:schemeClr val="bg1"/>
                </a:solidFill>
                <a:latin typeface="+mj-lt"/>
              </a:rPr>
              <a:t>esponsibility to our profession and our </a:t>
            </a:r>
            <a:r>
              <a:rPr lang="en-US" sz="2000" b="1" dirty="0">
                <a:solidFill>
                  <a:schemeClr val="bg1"/>
                </a:solidFill>
                <a:latin typeface="+mj-lt"/>
              </a:rPr>
              <a:t>c</a:t>
            </a:r>
            <a:r>
              <a:rPr lang="en-US" sz="2000" b="1" dirty="0" smtClean="0">
                <a:solidFill>
                  <a:schemeClr val="bg1"/>
                </a:solidFill>
                <a:latin typeface="+mj-lt"/>
              </a:rPr>
              <a:t>olleagues:</a:t>
            </a:r>
          </a:p>
          <a:p>
            <a:pPr marL="342900" indent="-342900" algn="l">
              <a:buFont typeface="Arial" pitchFamily="34" charset="0"/>
              <a:buChar char="•"/>
            </a:pPr>
            <a:r>
              <a:rPr lang="en-US" sz="2000" b="1" dirty="0">
                <a:solidFill>
                  <a:schemeClr val="bg1"/>
                </a:solidFill>
                <a:latin typeface="+mj-lt"/>
              </a:rPr>
              <a:t>c) </a:t>
            </a:r>
            <a:r>
              <a:rPr lang="en-US" sz="2000" b="1" dirty="0" smtClean="0">
                <a:solidFill>
                  <a:schemeClr val="bg1"/>
                </a:solidFill>
                <a:latin typeface="+mj-lt"/>
              </a:rPr>
              <a:t>we </a:t>
            </a:r>
            <a:r>
              <a:rPr lang="en-US" sz="2000" b="1" dirty="0">
                <a:solidFill>
                  <a:schemeClr val="bg1"/>
                </a:solidFill>
                <a:latin typeface="+mj-lt"/>
              </a:rPr>
              <a:t>shall describe and comment on the work and views of other professionals in a fair and professional manner</a:t>
            </a:r>
            <a:r>
              <a:rPr lang="en-US" sz="2000" b="1" dirty="0" smtClean="0">
                <a:solidFill>
                  <a:schemeClr val="bg1"/>
                </a:solidFill>
                <a:latin typeface="+mj-lt"/>
              </a:rPr>
              <a:t>.</a:t>
            </a:r>
          </a:p>
        </p:txBody>
      </p:sp>
      <p:sp>
        <p:nvSpPr>
          <p:cNvPr id="4" name="Title 1"/>
          <p:cNvSpPr txBox="1">
            <a:spLocks/>
          </p:cNvSpPr>
          <p:nvPr/>
        </p:nvSpPr>
        <p:spPr>
          <a:xfrm>
            <a:off x="762000" y="304800"/>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smtClean="0"/>
              <a:t>(possible) ethical dilemmas:</a:t>
            </a:r>
          </a:p>
          <a:p>
            <a:pPr algn="l"/>
            <a:r>
              <a:rPr lang="en-US" sz="3200" b="1" dirty="0" smtClean="0"/>
              <a:t>(</a:t>
            </a:r>
            <a:r>
              <a:rPr lang="en-US" sz="2400" b="1" dirty="0" err="1" smtClean="0"/>
              <a:t>aicp</a:t>
            </a:r>
            <a:r>
              <a:rPr lang="en-US" sz="2400" b="1" dirty="0" smtClean="0"/>
              <a:t> code of ethics and professional conduct)</a:t>
            </a:r>
            <a:endParaRPr lang="en-US" sz="2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209800"/>
            <a:ext cx="2209800" cy="2209800"/>
          </a:xfrm>
          <a:prstGeom prst="rect">
            <a:avLst/>
          </a:prstGeom>
        </p:spPr>
      </p:pic>
    </p:spTree>
    <p:extLst>
      <p:ext uri="{BB962C8B-B14F-4D97-AF65-F5344CB8AC3E}">
        <p14:creationId xmlns:p14="http://schemas.microsoft.com/office/powerpoint/2010/main" val="2568863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00400" y="1371600"/>
            <a:ext cx="5410200" cy="4724400"/>
          </a:xfrm>
        </p:spPr>
        <p:txBody>
          <a:bodyPr>
            <a:normAutofit lnSpcReduction="10000"/>
          </a:bodyPr>
          <a:lstStyle/>
          <a:p>
            <a:pPr algn="l"/>
            <a:r>
              <a:rPr lang="en-US" sz="2000" b="1" dirty="0" smtClean="0">
                <a:solidFill>
                  <a:schemeClr val="bg1"/>
                </a:solidFill>
                <a:latin typeface="+mj-lt"/>
              </a:rPr>
              <a:t>Section B:  Our Rules of Conduct.</a:t>
            </a:r>
          </a:p>
          <a:p>
            <a:pPr marL="285750" indent="-285750" algn="l">
              <a:buFont typeface="Arial" pitchFamily="34" charset="0"/>
              <a:buChar char="•"/>
            </a:pPr>
            <a:r>
              <a:rPr lang="en-US" sz="2000" b="1" dirty="0" smtClean="0">
                <a:solidFill>
                  <a:schemeClr val="bg1"/>
                </a:solidFill>
                <a:latin typeface="+mj-lt"/>
              </a:rPr>
              <a:t>8</a:t>
            </a:r>
            <a:r>
              <a:rPr lang="en-US" sz="2000" b="1" dirty="0">
                <a:solidFill>
                  <a:schemeClr val="bg1"/>
                </a:solidFill>
                <a:latin typeface="+mj-lt"/>
              </a:rPr>
              <a:t>. </a:t>
            </a:r>
            <a:r>
              <a:rPr lang="en-US" sz="2000" b="1" dirty="0" smtClean="0">
                <a:solidFill>
                  <a:schemeClr val="bg1"/>
                </a:solidFill>
                <a:latin typeface="+mj-lt"/>
              </a:rPr>
              <a:t>…we </a:t>
            </a:r>
            <a:r>
              <a:rPr lang="en-US" sz="2000" b="1" dirty="0">
                <a:solidFill>
                  <a:schemeClr val="bg1"/>
                </a:solidFill>
                <a:latin typeface="+mj-lt"/>
              </a:rPr>
              <a:t>shall not, as public officials or employees, engage in private communications with planning process participants if the discussions relate to a matter over which we have authority to make a binding, final determination if such private communications are prohibited by law or by agency rules, procedures, or custom</a:t>
            </a:r>
            <a:r>
              <a:rPr lang="en-US" sz="2000" b="1" dirty="0" smtClean="0">
                <a:solidFill>
                  <a:schemeClr val="bg1"/>
                </a:solidFill>
                <a:latin typeface="+mj-lt"/>
              </a:rPr>
              <a:t>.</a:t>
            </a:r>
          </a:p>
          <a:p>
            <a:pPr marL="285750" indent="-285750" algn="l">
              <a:buFont typeface="Arial" pitchFamily="34" charset="0"/>
              <a:buChar char="•"/>
            </a:pPr>
            <a:endParaRPr lang="en-US" sz="2000" b="1" dirty="0" smtClean="0">
              <a:solidFill>
                <a:schemeClr val="bg1"/>
              </a:solidFill>
              <a:latin typeface="+mj-lt"/>
            </a:endParaRPr>
          </a:p>
          <a:p>
            <a:pPr marL="285750" indent="-285750" algn="l">
              <a:buFont typeface="Arial" pitchFamily="34" charset="0"/>
              <a:buChar char="•"/>
            </a:pPr>
            <a:r>
              <a:rPr lang="en-US" sz="2000" b="1" dirty="0" smtClean="0">
                <a:solidFill>
                  <a:schemeClr val="bg1"/>
                </a:solidFill>
                <a:latin typeface="+mj-lt"/>
              </a:rPr>
              <a:t>19</a:t>
            </a:r>
            <a:r>
              <a:rPr lang="en-US" sz="2000" b="1" dirty="0">
                <a:solidFill>
                  <a:schemeClr val="bg1"/>
                </a:solidFill>
                <a:latin typeface="+mj-lt"/>
              </a:rPr>
              <a:t>. </a:t>
            </a:r>
            <a:r>
              <a:rPr lang="en-US" sz="2000" b="1" dirty="0" smtClean="0">
                <a:solidFill>
                  <a:schemeClr val="bg1"/>
                </a:solidFill>
                <a:latin typeface="+mj-lt"/>
              </a:rPr>
              <a:t>…we </a:t>
            </a:r>
            <a:r>
              <a:rPr lang="en-US" sz="2000" b="1" dirty="0">
                <a:solidFill>
                  <a:schemeClr val="bg1"/>
                </a:solidFill>
                <a:latin typeface="+mj-lt"/>
              </a:rPr>
              <a:t>shall not fail to disclose the interests of our client or employer when participating in the planning process. Nor shall we participate in an effort to conceal the true interests of our client or employer.</a:t>
            </a:r>
          </a:p>
        </p:txBody>
      </p:sp>
      <p:sp>
        <p:nvSpPr>
          <p:cNvPr id="4" name="Title 1"/>
          <p:cNvSpPr txBox="1">
            <a:spLocks/>
          </p:cNvSpPr>
          <p:nvPr/>
        </p:nvSpPr>
        <p:spPr>
          <a:xfrm>
            <a:off x="762000" y="304800"/>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smtClean="0"/>
              <a:t>(possible) ethical dilemmas:</a:t>
            </a:r>
          </a:p>
          <a:p>
            <a:pPr algn="l"/>
            <a:r>
              <a:rPr lang="en-US" sz="3200" b="1" dirty="0" smtClean="0"/>
              <a:t>(</a:t>
            </a:r>
            <a:r>
              <a:rPr lang="en-US" sz="2400" b="1" dirty="0" err="1" smtClean="0"/>
              <a:t>aicp</a:t>
            </a:r>
            <a:r>
              <a:rPr lang="en-US" sz="2400" b="1" dirty="0" smtClean="0"/>
              <a:t> code of ethics and professional conduct)</a:t>
            </a:r>
            <a:endParaRPr lang="en-US" sz="2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24000"/>
            <a:ext cx="2221973" cy="2221973"/>
          </a:xfrm>
          <a:prstGeom prst="rect">
            <a:avLst/>
          </a:prstGeom>
        </p:spPr>
      </p:pic>
    </p:spTree>
    <p:extLst>
      <p:ext uri="{BB962C8B-B14F-4D97-AF65-F5344CB8AC3E}">
        <p14:creationId xmlns:p14="http://schemas.microsoft.com/office/powerpoint/2010/main" val="4145812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0" y="914400"/>
            <a:ext cx="5715000" cy="5562600"/>
          </a:xfrm>
        </p:spPr>
        <p:txBody>
          <a:bodyPr>
            <a:normAutofit/>
          </a:bodyPr>
          <a:lstStyle/>
          <a:p>
            <a:pPr marL="342900" indent="-342900" algn="l">
              <a:buFont typeface="Arial" pitchFamily="34" charset="0"/>
              <a:buChar char="•"/>
            </a:pPr>
            <a:r>
              <a:rPr lang="en-US" sz="2000" b="1" dirty="0">
                <a:solidFill>
                  <a:schemeClr val="bg1"/>
                </a:solidFill>
                <a:latin typeface="+mj-lt"/>
              </a:rPr>
              <a:t>r</a:t>
            </a:r>
            <a:r>
              <a:rPr lang="en-US" sz="2000" b="1" dirty="0" smtClean="0">
                <a:solidFill>
                  <a:schemeClr val="bg1"/>
                </a:solidFill>
                <a:latin typeface="+mj-lt"/>
              </a:rPr>
              <a:t>egional </a:t>
            </a:r>
            <a:r>
              <a:rPr lang="en-US" sz="2000" b="1" dirty="0">
                <a:solidFill>
                  <a:schemeClr val="bg1"/>
                </a:solidFill>
                <a:latin typeface="+mj-lt"/>
              </a:rPr>
              <a:t>c</a:t>
            </a:r>
            <a:r>
              <a:rPr lang="en-US" sz="2000" b="1" dirty="0" smtClean="0">
                <a:solidFill>
                  <a:schemeClr val="bg1"/>
                </a:solidFill>
                <a:latin typeface="+mj-lt"/>
              </a:rPr>
              <a:t>ommission prepares and distributes RFQ and RFP.</a:t>
            </a:r>
          </a:p>
          <a:p>
            <a:pPr marL="342900" indent="-342900" algn="l">
              <a:buFont typeface="Arial" pitchFamily="34" charset="0"/>
              <a:buChar char="•"/>
            </a:pPr>
            <a:endParaRPr lang="en-US" sz="1000" b="1" dirty="0" smtClean="0">
              <a:solidFill>
                <a:schemeClr val="bg1"/>
              </a:solidFill>
              <a:latin typeface="+mj-lt"/>
            </a:endParaRPr>
          </a:p>
          <a:p>
            <a:pPr marL="342900" indent="-342900" algn="l">
              <a:buFont typeface="Arial" pitchFamily="34" charset="0"/>
              <a:buChar char="•"/>
            </a:pPr>
            <a:r>
              <a:rPr lang="en-US" sz="2000" b="1" dirty="0">
                <a:solidFill>
                  <a:schemeClr val="bg1"/>
                </a:solidFill>
                <a:latin typeface="+mj-lt"/>
              </a:rPr>
              <a:t>r</a:t>
            </a:r>
            <a:r>
              <a:rPr lang="en-US" sz="2000" b="1" dirty="0" smtClean="0">
                <a:solidFill>
                  <a:schemeClr val="bg1"/>
                </a:solidFill>
                <a:latin typeface="+mj-lt"/>
              </a:rPr>
              <a:t>egional </a:t>
            </a:r>
            <a:r>
              <a:rPr lang="en-US" sz="2000" b="1" dirty="0">
                <a:solidFill>
                  <a:schemeClr val="bg1"/>
                </a:solidFill>
                <a:latin typeface="+mj-lt"/>
              </a:rPr>
              <a:t>c</a:t>
            </a:r>
            <a:r>
              <a:rPr lang="en-US" sz="2000" b="1" dirty="0" smtClean="0">
                <a:solidFill>
                  <a:schemeClr val="bg1"/>
                </a:solidFill>
                <a:latin typeface="+mj-lt"/>
              </a:rPr>
              <a:t>ommission consultant contact for the RFQ and RFP is a staff person (A) with no direct ties to engineering/planning firms.</a:t>
            </a:r>
          </a:p>
          <a:p>
            <a:pPr marL="342900" indent="-342900" algn="l">
              <a:buFont typeface="Arial" pitchFamily="34" charset="0"/>
              <a:buChar char="•"/>
            </a:pPr>
            <a:endParaRPr lang="en-US" sz="1000" b="1" dirty="0" smtClean="0">
              <a:solidFill>
                <a:schemeClr val="bg1"/>
              </a:solidFill>
              <a:latin typeface="+mj-lt"/>
            </a:endParaRPr>
          </a:p>
          <a:p>
            <a:pPr marL="342900" indent="-342900" algn="l">
              <a:buFont typeface="Arial" pitchFamily="34" charset="0"/>
              <a:buChar char="•"/>
            </a:pPr>
            <a:r>
              <a:rPr lang="en-US" sz="2000" b="1" dirty="0">
                <a:solidFill>
                  <a:schemeClr val="bg1"/>
                </a:solidFill>
                <a:latin typeface="+mj-lt"/>
              </a:rPr>
              <a:t>r</a:t>
            </a:r>
            <a:r>
              <a:rPr lang="en-US" sz="2000" b="1" dirty="0" smtClean="0">
                <a:solidFill>
                  <a:schemeClr val="bg1"/>
                </a:solidFill>
                <a:latin typeface="+mj-lt"/>
              </a:rPr>
              <a:t>egional </a:t>
            </a:r>
            <a:r>
              <a:rPr lang="en-US" sz="2000" b="1" dirty="0">
                <a:solidFill>
                  <a:schemeClr val="bg1"/>
                </a:solidFill>
                <a:latin typeface="+mj-lt"/>
              </a:rPr>
              <a:t>c</a:t>
            </a:r>
            <a:r>
              <a:rPr lang="en-US" sz="2000" b="1" dirty="0" smtClean="0">
                <a:solidFill>
                  <a:schemeClr val="bg1"/>
                </a:solidFill>
                <a:latin typeface="+mj-lt"/>
              </a:rPr>
              <a:t>ommission pre-qualifies firms responding to the RFQ.</a:t>
            </a:r>
          </a:p>
          <a:p>
            <a:pPr marL="342900" indent="-342900" algn="l">
              <a:buFont typeface="Arial" pitchFamily="34" charset="0"/>
              <a:buChar char="•"/>
            </a:pPr>
            <a:endParaRPr lang="en-US" sz="1000" b="1" dirty="0" smtClean="0">
              <a:solidFill>
                <a:schemeClr val="bg1"/>
              </a:solidFill>
              <a:latin typeface="+mj-lt"/>
            </a:endParaRPr>
          </a:p>
          <a:p>
            <a:pPr marL="342900" indent="-342900" algn="l">
              <a:buFont typeface="Arial" pitchFamily="34" charset="0"/>
              <a:buChar char="•"/>
            </a:pPr>
            <a:r>
              <a:rPr lang="en-US" sz="2000" b="1" dirty="0" smtClean="0">
                <a:solidFill>
                  <a:schemeClr val="bg1"/>
                </a:solidFill>
                <a:latin typeface="+mj-lt"/>
              </a:rPr>
              <a:t>pre-qualified firms submit proposal to regional commission contact (A).</a:t>
            </a:r>
          </a:p>
          <a:p>
            <a:pPr marL="342900" indent="-342900" algn="l">
              <a:buFont typeface="Arial" pitchFamily="34" charset="0"/>
              <a:buChar char="•"/>
            </a:pPr>
            <a:endParaRPr lang="en-US" sz="1000" b="1" dirty="0" smtClean="0">
              <a:solidFill>
                <a:schemeClr val="bg1"/>
              </a:solidFill>
              <a:latin typeface="+mj-lt"/>
            </a:endParaRPr>
          </a:p>
          <a:p>
            <a:pPr marL="342900" indent="-342900" algn="l">
              <a:buFont typeface="Arial" pitchFamily="34" charset="0"/>
              <a:buChar char="•"/>
            </a:pPr>
            <a:r>
              <a:rPr lang="en-US" sz="2000" b="1" dirty="0">
                <a:solidFill>
                  <a:schemeClr val="bg1"/>
                </a:solidFill>
                <a:latin typeface="+mj-lt"/>
              </a:rPr>
              <a:t>s</a:t>
            </a:r>
            <a:r>
              <a:rPr lang="en-US" sz="2000" b="1" dirty="0" smtClean="0">
                <a:solidFill>
                  <a:schemeClr val="bg1"/>
                </a:solidFill>
                <a:latin typeface="+mj-lt"/>
              </a:rPr>
              <a:t>econd regional commission staff person (B) concurrently works with city for technical explanation of proposal content and to advise on interview procedure.</a:t>
            </a:r>
          </a:p>
        </p:txBody>
      </p:sp>
      <p:sp>
        <p:nvSpPr>
          <p:cNvPr id="4" name="Title 1"/>
          <p:cNvSpPr txBox="1">
            <a:spLocks/>
          </p:cNvSpPr>
          <p:nvPr/>
        </p:nvSpPr>
        <p:spPr>
          <a:xfrm>
            <a:off x="838200" y="228600"/>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a:t>i</a:t>
            </a:r>
            <a:r>
              <a:rPr lang="en-US" sz="3200" b="1" dirty="0" smtClean="0"/>
              <a:t>mplemented solution</a:t>
            </a:r>
            <a:endParaRPr lang="en-US" sz="32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828800"/>
            <a:ext cx="2571750" cy="2571750"/>
          </a:xfrm>
          <a:prstGeom prst="rect">
            <a:avLst/>
          </a:prstGeom>
        </p:spPr>
      </p:pic>
      <p:sp>
        <p:nvSpPr>
          <p:cNvPr id="5" name="TextBox 4"/>
          <p:cNvSpPr txBox="1"/>
          <p:nvPr/>
        </p:nvSpPr>
        <p:spPr>
          <a:xfrm>
            <a:off x="972921" y="2714565"/>
            <a:ext cx="401072" cy="523220"/>
          </a:xfrm>
          <a:prstGeom prst="rect">
            <a:avLst/>
          </a:prstGeom>
          <a:noFill/>
        </p:spPr>
        <p:txBody>
          <a:bodyPr wrap="none" rtlCol="0">
            <a:spAutoFit/>
          </a:bodyPr>
          <a:lstStyle/>
          <a:p>
            <a:r>
              <a:rPr lang="en-US" sz="2800" b="1" dirty="0" smtClean="0">
                <a:latin typeface="+mj-lt"/>
              </a:rPr>
              <a:t>A</a:t>
            </a:r>
            <a:endParaRPr lang="en-US" sz="2800" b="1" dirty="0">
              <a:latin typeface="+mj-lt"/>
            </a:endParaRPr>
          </a:p>
        </p:txBody>
      </p:sp>
      <p:sp>
        <p:nvSpPr>
          <p:cNvPr id="6" name="TextBox 5"/>
          <p:cNvSpPr txBox="1"/>
          <p:nvPr/>
        </p:nvSpPr>
        <p:spPr>
          <a:xfrm>
            <a:off x="1981200" y="2724090"/>
            <a:ext cx="402674" cy="523220"/>
          </a:xfrm>
          <a:prstGeom prst="rect">
            <a:avLst/>
          </a:prstGeom>
          <a:noFill/>
        </p:spPr>
        <p:txBody>
          <a:bodyPr wrap="none" rtlCol="0">
            <a:spAutoFit/>
          </a:bodyPr>
          <a:lstStyle/>
          <a:p>
            <a:r>
              <a:rPr lang="en-US" sz="2800" b="1" dirty="0">
                <a:latin typeface="+mj-lt"/>
              </a:rPr>
              <a:t>B</a:t>
            </a:r>
          </a:p>
        </p:txBody>
      </p:sp>
    </p:spTree>
    <p:extLst>
      <p:ext uri="{BB962C8B-B14F-4D97-AF65-F5344CB8AC3E}">
        <p14:creationId xmlns:p14="http://schemas.microsoft.com/office/powerpoint/2010/main" val="779740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066800"/>
            <a:ext cx="5029200" cy="4715576"/>
          </a:xfrm>
        </p:spPr>
        <p:txBody>
          <a:bodyPr>
            <a:normAutofit fontScale="92500" lnSpcReduction="10000"/>
          </a:bodyPr>
          <a:lstStyle/>
          <a:p>
            <a:pPr marL="342900" indent="-342900" algn="l">
              <a:buFont typeface="Arial" pitchFamily="34" charset="0"/>
              <a:buChar char="•"/>
            </a:pPr>
            <a:r>
              <a:rPr lang="en-US" sz="2200" b="1" dirty="0" smtClean="0">
                <a:solidFill>
                  <a:schemeClr val="bg1"/>
                </a:solidFill>
                <a:latin typeface="+mj-lt"/>
              </a:rPr>
              <a:t>City short-lists consultants absent Regional Commission input.</a:t>
            </a:r>
          </a:p>
          <a:p>
            <a:pPr marL="342900" indent="-342900" algn="l">
              <a:buFont typeface="Arial" pitchFamily="34" charset="0"/>
              <a:buChar char="•"/>
            </a:pPr>
            <a:endParaRPr lang="en-US" sz="1100" b="1" dirty="0" smtClean="0">
              <a:solidFill>
                <a:schemeClr val="bg1"/>
              </a:solidFill>
              <a:latin typeface="+mj-lt"/>
            </a:endParaRPr>
          </a:p>
          <a:p>
            <a:pPr marL="342900" indent="-342900" algn="l">
              <a:buFont typeface="Arial" pitchFamily="34" charset="0"/>
              <a:buChar char="•"/>
            </a:pPr>
            <a:r>
              <a:rPr lang="en-US" sz="2200" b="1" dirty="0">
                <a:solidFill>
                  <a:schemeClr val="bg1"/>
                </a:solidFill>
                <a:latin typeface="+mj-lt"/>
              </a:rPr>
              <a:t>c</a:t>
            </a:r>
            <a:r>
              <a:rPr lang="en-US" sz="2200" b="1" dirty="0" smtClean="0">
                <a:solidFill>
                  <a:schemeClr val="bg1"/>
                </a:solidFill>
                <a:latin typeface="+mj-lt"/>
              </a:rPr>
              <a:t>ity conducts interviews in chosen manner.  regional Commission staff person (B) participates in interviews.</a:t>
            </a:r>
          </a:p>
          <a:p>
            <a:pPr marL="342900" indent="-342900" algn="l">
              <a:buFont typeface="Arial" pitchFamily="34" charset="0"/>
              <a:buChar char="•"/>
            </a:pPr>
            <a:endParaRPr lang="en-US" sz="1100" b="1" dirty="0" smtClean="0">
              <a:solidFill>
                <a:schemeClr val="bg1"/>
              </a:solidFill>
              <a:latin typeface="+mj-lt"/>
            </a:endParaRPr>
          </a:p>
          <a:p>
            <a:pPr marL="342900" indent="-342900" algn="l">
              <a:buFont typeface="Arial" pitchFamily="34" charset="0"/>
              <a:buChar char="•"/>
            </a:pPr>
            <a:r>
              <a:rPr lang="en-US" sz="2200" b="1" dirty="0">
                <a:solidFill>
                  <a:schemeClr val="bg1"/>
                </a:solidFill>
                <a:latin typeface="+mj-lt"/>
              </a:rPr>
              <a:t>c</a:t>
            </a:r>
            <a:r>
              <a:rPr lang="en-US" sz="2200" b="1" dirty="0" smtClean="0">
                <a:solidFill>
                  <a:schemeClr val="bg1"/>
                </a:solidFill>
                <a:latin typeface="+mj-lt"/>
              </a:rPr>
              <a:t>ity requests further revisions/ clarifications of interviewed consultants absent regional </a:t>
            </a:r>
            <a:r>
              <a:rPr lang="en-US" sz="2200" b="1" dirty="0">
                <a:solidFill>
                  <a:schemeClr val="bg1"/>
                </a:solidFill>
                <a:latin typeface="+mj-lt"/>
              </a:rPr>
              <a:t>c</a:t>
            </a:r>
            <a:r>
              <a:rPr lang="en-US" sz="2200" b="1" dirty="0" smtClean="0">
                <a:solidFill>
                  <a:schemeClr val="bg1"/>
                </a:solidFill>
                <a:latin typeface="+mj-lt"/>
              </a:rPr>
              <a:t>ommission input.</a:t>
            </a:r>
          </a:p>
          <a:p>
            <a:pPr marL="342900" indent="-342900" algn="l">
              <a:buFont typeface="Arial" pitchFamily="34" charset="0"/>
              <a:buChar char="•"/>
            </a:pPr>
            <a:endParaRPr lang="en-US" sz="1100" b="1" dirty="0" smtClean="0">
              <a:solidFill>
                <a:schemeClr val="bg1"/>
              </a:solidFill>
              <a:latin typeface="+mj-lt"/>
            </a:endParaRPr>
          </a:p>
          <a:p>
            <a:pPr marL="342900" indent="-342900" algn="l">
              <a:buFont typeface="Arial" pitchFamily="34" charset="0"/>
              <a:buChar char="•"/>
            </a:pPr>
            <a:r>
              <a:rPr lang="en-US" sz="2200" b="1" dirty="0">
                <a:solidFill>
                  <a:schemeClr val="bg1"/>
                </a:solidFill>
                <a:latin typeface="+mj-lt"/>
              </a:rPr>
              <a:t>c</a:t>
            </a:r>
            <a:r>
              <a:rPr lang="en-US" sz="2200" b="1" dirty="0" smtClean="0">
                <a:solidFill>
                  <a:schemeClr val="bg1"/>
                </a:solidFill>
                <a:latin typeface="+mj-lt"/>
              </a:rPr>
              <a:t>ity negotiates final cost for services and selects consultant.</a:t>
            </a:r>
          </a:p>
          <a:p>
            <a:pPr marL="342900" indent="-342900" algn="l">
              <a:buFont typeface="Arial" pitchFamily="34" charset="0"/>
              <a:buChar char="•"/>
            </a:pPr>
            <a:endParaRPr lang="en-US" sz="1100" b="1" dirty="0" smtClean="0">
              <a:solidFill>
                <a:schemeClr val="bg1"/>
              </a:solidFill>
              <a:latin typeface="+mj-lt"/>
            </a:endParaRPr>
          </a:p>
          <a:p>
            <a:pPr marL="342900" indent="-342900" algn="l">
              <a:buFont typeface="Arial" pitchFamily="34" charset="0"/>
              <a:buChar char="•"/>
            </a:pPr>
            <a:r>
              <a:rPr lang="en-US" sz="2200" b="1" dirty="0">
                <a:solidFill>
                  <a:schemeClr val="bg1"/>
                </a:solidFill>
                <a:latin typeface="+mj-lt"/>
              </a:rPr>
              <a:t>r</a:t>
            </a:r>
            <a:r>
              <a:rPr lang="en-US" sz="2200" b="1" dirty="0" smtClean="0">
                <a:solidFill>
                  <a:schemeClr val="bg1"/>
                </a:solidFill>
                <a:latin typeface="+mj-lt"/>
              </a:rPr>
              <a:t>egional </a:t>
            </a:r>
            <a:r>
              <a:rPr lang="en-US" sz="2200" b="1" dirty="0">
                <a:solidFill>
                  <a:schemeClr val="bg1"/>
                </a:solidFill>
                <a:latin typeface="+mj-lt"/>
              </a:rPr>
              <a:t>c</a:t>
            </a:r>
            <a:r>
              <a:rPr lang="en-US" sz="2200" b="1" dirty="0" smtClean="0">
                <a:solidFill>
                  <a:schemeClr val="bg1"/>
                </a:solidFill>
                <a:latin typeface="+mj-lt"/>
              </a:rPr>
              <a:t>ommission sends notice of selection to remaining candidate firms.</a:t>
            </a:r>
            <a:endParaRPr lang="en-US" sz="2200" b="1" dirty="0">
              <a:solidFill>
                <a:schemeClr val="bg1"/>
              </a:solidFill>
              <a:latin typeface="+mj-lt"/>
            </a:endParaRPr>
          </a:p>
        </p:txBody>
      </p:sp>
      <p:sp>
        <p:nvSpPr>
          <p:cNvPr id="5" name="Title 1"/>
          <p:cNvSpPr txBox="1">
            <a:spLocks/>
          </p:cNvSpPr>
          <p:nvPr/>
        </p:nvSpPr>
        <p:spPr>
          <a:xfrm>
            <a:off x="762000" y="304800"/>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a:t>i</a:t>
            </a:r>
            <a:r>
              <a:rPr lang="en-US" sz="3200" b="1" dirty="0" smtClean="0"/>
              <a:t>mplemented solution</a:t>
            </a:r>
            <a:endParaRPr lang="en-US" sz="32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143000"/>
            <a:ext cx="2987315" cy="2895600"/>
          </a:xfrm>
          <a:prstGeom prst="rect">
            <a:avLst/>
          </a:prstGeom>
        </p:spPr>
      </p:pic>
    </p:spTree>
    <p:extLst>
      <p:ext uri="{BB962C8B-B14F-4D97-AF65-F5344CB8AC3E}">
        <p14:creationId xmlns:p14="http://schemas.microsoft.com/office/powerpoint/2010/main" val="1938582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ttps://encrypted-tbn3.gstatic.com/images?q=tbn:ANd9GcR4pAOK3E76ytqCixap0389CD3I4ZGSF90fgpOjxVtZi1WKZw4V"/>
          <p:cNvPicPr>
            <a:picLocks noChangeAspect="1" noChangeArrowheads="1"/>
          </p:cNvPicPr>
          <p:nvPr/>
        </p:nvPicPr>
        <p:blipFill>
          <a:blip r:embed="rId2" cstate="print"/>
          <a:srcRect/>
          <a:stretch>
            <a:fillRect/>
          </a:stretch>
        </p:blipFill>
        <p:spPr bwMode="auto">
          <a:xfrm>
            <a:off x="2292519" y="1410586"/>
            <a:ext cx="4558962" cy="3414823"/>
          </a:xfrm>
          <a:prstGeom prst="rect">
            <a:avLst/>
          </a:prstGeom>
          <a:noFill/>
        </p:spPr>
      </p:pic>
      <p:sp>
        <p:nvSpPr>
          <p:cNvPr id="4" name="Title 1"/>
          <p:cNvSpPr txBox="1">
            <a:spLocks/>
          </p:cNvSpPr>
          <p:nvPr/>
        </p:nvSpPr>
        <p:spPr>
          <a:xfrm>
            <a:off x="762000" y="304800"/>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err="1" smtClean="0"/>
              <a:t>stickin</a:t>
            </a:r>
            <a:r>
              <a:rPr lang="en-US" sz="3200" b="1" dirty="0" smtClean="0"/>
              <a:t>’ to the scope or </a:t>
            </a:r>
            <a:r>
              <a:rPr lang="en-US" sz="3200" b="1" i="1" dirty="0" err="1" smtClean="0"/>
              <a:t>stickin</a:t>
            </a:r>
            <a:r>
              <a:rPr lang="en-US" sz="3200" b="1" i="1" dirty="0" smtClean="0"/>
              <a:t>’ it </a:t>
            </a:r>
            <a:r>
              <a:rPr lang="en-US" sz="3200" b="1" dirty="0" smtClean="0"/>
              <a:t>to the scope</a:t>
            </a:r>
            <a:endParaRPr lang="en-US" sz="3200" b="1" dirty="0"/>
          </a:p>
        </p:txBody>
      </p:sp>
    </p:spTree>
    <p:extLst>
      <p:ext uri="{BB962C8B-B14F-4D97-AF65-F5344CB8AC3E}">
        <p14:creationId xmlns:p14="http://schemas.microsoft.com/office/powerpoint/2010/main" val="40336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762000" y="228600"/>
            <a:ext cx="7772400" cy="563562"/>
          </a:xfrm>
        </p:spPr>
        <p:txBody>
          <a:bodyPr>
            <a:noAutofit/>
          </a:bodyPr>
          <a:lstStyle/>
          <a:p>
            <a:r>
              <a:rPr lang="en-US" sz="3200" b="1" dirty="0" smtClean="0"/>
              <a:t>our presenters</a:t>
            </a:r>
            <a:endParaRPr lang="en-US" sz="3200" b="1" dirty="0"/>
          </a:p>
        </p:txBody>
      </p:sp>
      <p:sp>
        <p:nvSpPr>
          <p:cNvPr id="6" name="TextBox 5"/>
          <p:cNvSpPr txBox="1"/>
          <p:nvPr/>
        </p:nvSpPr>
        <p:spPr>
          <a:xfrm>
            <a:off x="446567" y="1305341"/>
            <a:ext cx="2667000" cy="4524315"/>
          </a:xfrm>
          <a:prstGeom prst="rect">
            <a:avLst/>
          </a:prstGeom>
          <a:noFill/>
        </p:spPr>
        <p:txBody>
          <a:bodyPr wrap="square" rtlCol="0">
            <a:spAutoFit/>
          </a:bodyPr>
          <a:lstStyle/>
          <a:p>
            <a:endParaRPr lang="en-US" b="1" dirty="0" smtClean="0">
              <a:solidFill>
                <a:schemeClr val="bg1"/>
              </a:solidFill>
            </a:endParaRPr>
          </a:p>
          <a:p>
            <a:endParaRPr lang="en-US" b="1" dirty="0">
              <a:solidFill>
                <a:schemeClr val="bg1"/>
              </a:solidFill>
            </a:endParaRPr>
          </a:p>
          <a:p>
            <a:endParaRPr lang="en-US" b="1" dirty="0" smtClean="0">
              <a:solidFill>
                <a:schemeClr val="bg1"/>
              </a:solidFill>
            </a:endParaRPr>
          </a:p>
          <a:p>
            <a:endParaRPr lang="en-US" b="1" dirty="0">
              <a:solidFill>
                <a:schemeClr val="bg1"/>
              </a:solidFill>
            </a:endParaRPr>
          </a:p>
          <a:p>
            <a:endParaRPr lang="en-US" b="1" dirty="0" smtClean="0">
              <a:solidFill>
                <a:schemeClr val="bg1"/>
              </a:solidFill>
            </a:endParaRPr>
          </a:p>
          <a:p>
            <a:endParaRPr lang="en-US" b="1" dirty="0">
              <a:solidFill>
                <a:schemeClr val="bg1"/>
              </a:solidFill>
            </a:endParaRPr>
          </a:p>
          <a:p>
            <a:endParaRPr lang="en-US" b="1" dirty="0" smtClean="0">
              <a:solidFill>
                <a:schemeClr val="bg1"/>
              </a:solidFill>
            </a:endParaRPr>
          </a:p>
          <a:p>
            <a:pPr algn="ctr"/>
            <a:endParaRPr lang="en-US" b="1" dirty="0" smtClean="0">
              <a:solidFill>
                <a:schemeClr val="bg1"/>
              </a:solidFill>
              <a:latin typeface="+mj-lt"/>
            </a:endParaRPr>
          </a:p>
          <a:p>
            <a:pPr algn="ctr"/>
            <a:r>
              <a:rPr lang="en-US" b="1" dirty="0" smtClean="0">
                <a:solidFill>
                  <a:schemeClr val="bg1"/>
                </a:solidFill>
                <a:latin typeface="+mj-lt"/>
              </a:rPr>
              <a:t>Jamie Cochran, AICP</a:t>
            </a:r>
          </a:p>
          <a:p>
            <a:pPr algn="ctr"/>
            <a:r>
              <a:rPr lang="en-US" b="1" dirty="0" smtClean="0">
                <a:solidFill>
                  <a:schemeClr val="bg1"/>
                </a:solidFill>
                <a:latin typeface="+mj-lt"/>
              </a:rPr>
              <a:t>Sr. Vice President of</a:t>
            </a:r>
          </a:p>
          <a:p>
            <a:pPr algn="ctr"/>
            <a:r>
              <a:rPr lang="en-US" b="1" dirty="0" smtClean="0">
                <a:solidFill>
                  <a:schemeClr val="bg1"/>
                </a:solidFill>
                <a:latin typeface="+mj-lt"/>
              </a:rPr>
              <a:t>Transportation Planning</a:t>
            </a:r>
          </a:p>
          <a:p>
            <a:pPr algn="ctr"/>
            <a:r>
              <a:rPr lang="en-US" b="1" dirty="0" smtClean="0">
                <a:solidFill>
                  <a:schemeClr val="bg1"/>
                </a:solidFill>
                <a:latin typeface="+mj-lt"/>
              </a:rPr>
              <a:t>Gresham, Smith &amp; Partners – Atlanta, GA</a:t>
            </a:r>
          </a:p>
          <a:p>
            <a:pPr algn="ctr"/>
            <a:endParaRPr lang="en-US" b="1" dirty="0">
              <a:solidFill>
                <a:schemeClr val="bg1"/>
              </a:solidFill>
              <a:latin typeface="+mj-lt"/>
            </a:endParaRPr>
          </a:p>
          <a:p>
            <a:pPr algn="ctr"/>
            <a:r>
              <a:rPr lang="en-US" b="1" dirty="0" smtClean="0">
                <a:solidFill>
                  <a:schemeClr val="bg1"/>
                </a:solidFill>
                <a:latin typeface="+mj-lt"/>
              </a:rPr>
              <a:t>18 </a:t>
            </a:r>
            <a:r>
              <a:rPr lang="en-US" b="1" dirty="0" smtClean="0">
                <a:solidFill>
                  <a:schemeClr val="bg1"/>
                </a:solidFill>
                <a:latin typeface="+mj-lt"/>
              </a:rPr>
              <a:t>yrs. in government</a:t>
            </a:r>
          </a:p>
          <a:p>
            <a:pPr algn="ctr"/>
            <a:r>
              <a:rPr lang="en-US" b="1" dirty="0" smtClean="0">
                <a:solidFill>
                  <a:schemeClr val="bg1"/>
                </a:solidFill>
                <a:latin typeface="+mj-lt"/>
              </a:rPr>
              <a:t>19 yrs. </a:t>
            </a:r>
            <a:r>
              <a:rPr lang="en-US" b="1" dirty="0">
                <a:solidFill>
                  <a:schemeClr val="bg1"/>
                </a:solidFill>
                <a:latin typeface="+mj-lt"/>
              </a:rPr>
              <a:t>i</a:t>
            </a:r>
            <a:r>
              <a:rPr lang="en-US" b="1" dirty="0" smtClean="0">
                <a:solidFill>
                  <a:schemeClr val="bg1"/>
                </a:solidFill>
                <a:latin typeface="+mj-lt"/>
              </a:rPr>
              <a:t>n private sector</a:t>
            </a:r>
            <a:endParaRPr lang="en-US" b="1" dirty="0">
              <a:solidFill>
                <a:schemeClr val="bg1"/>
              </a:solidFill>
              <a:latin typeface="+mj-lt"/>
            </a:endParaRPr>
          </a:p>
        </p:txBody>
      </p:sp>
      <p:sp>
        <p:nvSpPr>
          <p:cNvPr id="9" name="TextBox 8"/>
          <p:cNvSpPr txBox="1"/>
          <p:nvPr/>
        </p:nvSpPr>
        <p:spPr>
          <a:xfrm>
            <a:off x="3276600" y="1295400"/>
            <a:ext cx="2667000" cy="4524315"/>
          </a:xfrm>
          <a:prstGeom prst="rect">
            <a:avLst/>
          </a:prstGeom>
          <a:noFill/>
        </p:spPr>
        <p:txBody>
          <a:bodyPr wrap="square" rtlCol="0">
            <a:spAutoFit/>
          </a:bodyPr>
          <a:lstStyle/>
          <a:p>
            <a:endParaRPr lang="en-US" b="1" dirty="0" smtClean="0">
              <a:solidFill>
                <a:schemeClr val="bg1"/>
              </a:solidFill>
            </a:endParaRPr>
          </a:p>
          <a:p>
            <a:endParaRPr lang="en-US" b="1" dirty="0">
              <a:solidFill>
                <a:schemeClr val="bg1"/>
              </a:solidFill>
            </a:endParaRPr>
          </a:p>
          <a:p>
            <a:endParaRPr lang="en-US" b="1" dirty="0" smtClean="0">
              <a:solidFill>
                <a:schemeClr val="bg1"/>
              </a:solidFill>
            </a:endParaRPr>
          </a:p>
          <a:p>
            <a:endParaRPr lang="en-US" b="1" dirty="0">
              <a:solidFill>
                <a:schemeClr val="bg1"/>
              </a:solidFill>
            </a:endParaRPr>
          </a:p>
          <a:p>
            <a:endParaRPr lang="en-US" b="1" dirty="0" smtClean="0">
              <a:solidFill>
                <a:schemeClr val="bg1"/>
              </a:solidFill>
            </a:endParaRPr>
          </a:p>
          <a:p>
            <a:endParaRPr lang="en-US" b="1" dirty="0">
              <a:solidFill>
                <a:schemeClr val="bg1"/>
              </a:solidFill>
            </a:endParaRPr>
          </a:p>
          <a:p>
            <a:endParaRPr lang="en-US" b="1" dirty="0" smtClean="0">
              <a:solidFill>
                <a:schemeClr val="bg1"/>
              </a:solidFill>
            </a:endParaRPr>
          </a:p>
          <a:p>
            <a:pPr algn="ctr"/>
            <a:endParaRPr lang="en-US" b="1" dirty="0" smtClean="0">
              <a:solidFill>
                <a:schemeClr val="bg1"/>
              </a:solidFill>
              <a:latin typeface="+mj-lt"/>
            </a:endParaRPr>
          </a:p>
          <a:p>
            <a:pPr algn="ctr"/>
            <a:r>
              <a:rPr lang="en-US" b="1" dirty="0" smtClean="0">
                <a:solidFill>
                  <a:schemeClr val="bg1"/>
                </a:solidFill>
                <a:latin typeface="+mj-lt"/>
              </a:rPr>
              <a:t>Christian Lentz</a:t>
            </a:r>
          </a:p>
          <a:p>
            <a:pPr algn="ctr"/>
            <a:r>
              <a:rPr lang="en-US" b="1" dirty="0" smtClean="0">
                <a:solidFill>
                  <a:schemeClr val="bg1"/>
                </a:solidFill>
                <a:latin typeface="+mj-lt"/>
              </a:rPr>
              <a:t>Planning Director</a:t>
            </a:r>
          </a:p>
          <a:p>
            <a:pPr algn="ctr"/>
            <a:r>
              <a:rPr lang="en-US" b="1" dirty="0" smtClean="0">
                <a:solidFill>
                  <a:schemeClr val="bg1"/>
                </a:solidFill>
                <a:latin typeface="+mj-lt"/>
              </a:rPr>
              <a:t>CSRA Regional Commission</a:t>
            </a:r>
          </a:p>
          <a:p>
            <a:pPr algn="ctr"/>
            <a:r>
              <a:rPr lang="en-US" b="1" dirty="0" smtClean="0">
                <a:solidFill>
                  <a:schemeClr val="bg1"/>
                </a:solidFill>
                <a:latin typeface="+mj-lt"/>
              </a:rPr>
              <a:t>Augusta, GA</a:t>
            </a:r>
          </a:p>
          <a:p>
            <a:pPr algn="ctr"/>
            <a:endParaRPr lang="en-US" b="1" dirty="0">
              <a:solidFill>
                <a:schemeClr val="bg1"/>
              </a:solidFill>
              <a:latin typeface="+mj-lt"/>
            </a:endParaRPr>
          </a:p>
          <a:p>
            <a:pPr algn="ctr"/>
            <a:r>
              <a:rPr lang="en-US" b="1" dirty="0" smtClean="0">
                <a:solidFill>
                  <a:schemeClr val="bg1"/>
                </a:solidFill>
                <a:latin typeface="+mj-lt"/>
              </a:rPr>
              <a:t>17 </a:t>
            </a:r>
            <a:r>
              <a:rPr lang="en-US" b="1" dirty="0" smtClean="0">
                <a:solidFill>
                  <a:schemeClr val="bg1"/>
                </a:solidFill>
                <a:latin typeface="+mj-lt"/>
              </a:rPr>
              <a:t>yrs. in government</a:t>
            </a:r>
          </a:p>
          <a:p>
            <a:pPr algn="ctr"/>
            <a:endParaRPr lang="en-US" b="1" dirty="0">
              <a:solidFill>
                <a:schemeClr val="bg1"/>
              </a:solidFill>
              <a:latin typeface="+mj-lt"/>
            </a:endParaRPr>
          </a:p>
        </p:txBody>
      </p:sp>
      <p:sp>
        <p:nvSpPr>
          <p:cNvPr id="10" name="TextBox 9"/>
          <p:cNvSpPr txBox="1"/>
          <p:nvPr/>
        </p:nvSpPr>
        <p:spPr>
          <a:xfrm>
            <a:off x="6172200" y="1295400"/>
            <a:ext cx="2667000" cy="4247317"/>
          </a:xfrm>
          <a:prstGeom prst="rect">
            <a:avLst/>
          </a:prstGeom>
          <a:noFill/>
        </p:spPr>
        <p:txBody>
          <a:bodyPr wrap="square" rtlCol="0">
            <a:spAutoFit/>
          </a:bodyPr>
          <a:lstStyle/>
          <a:p>
            <a:endParaRPr lang="en-US" b="1" dirty="0" smtClean="0">
              <a:solidFill>
                <a:schemeClr val="bg1"/>
              </a:solidFill>
            </a:endParaRPr>
          </a:p>
          <a:p>
            <a:endParaRPr lang="en-US" b="1" dirty="0">
              <a:solidFill>
                <a:schemeClr val="bg1"/>
              </a:solidFill>
            </a:endParaRPr>
          </a:p>
          <a:p>
            <a:endParaRPr lang="en-US" b="1" dirty="0" smtClean="0">
              <a:solidFill>
                <a:schemeClr val="bg1"/>
              </a:solidFill>
            </a:endParaRPr>
          </a:p>
          <a:p>
            <a:endParaRPr lang="en-US" b="1" dirty="0">
              <a:solidFill>
                <a:schemeClr val="bg1"/>
              </a:solidFill>
            </a:endParaRPr>
          </a:p>
          <a:p>
            <a:endParaRPr lang="en-US" b="1" dirty="0" smtClean="0">
              <a:solidFill>
                <a:schemeClr val="bg1"/>
              </a:solidFill>
            </a:endParaRPr>
          </a:p>
          <a:p>
            <a:endParaRPr lang="en-US" b="1" dirty="0">
              <a:solidFill>
                <a:schemeClr val="bg1"/>
              </a:solidFill>
            </a:endParaRPr>
          </a:p>
          <a:p>
            <a:endParaRPr lang="en-US" b="1" dirty="0" smtClean="0">
              <a:solidFill>
                <a:schemeClr val="bg1"/>
              </a:solidFill>
            </a:endParaRPr>
          </a:p>
          <a:p>
            <a:pPr algn="ctr"/>
            <a:endParaRPr lang="en-US" b="1" dirty="0" smtClean="0">
              <a:solidFill>
                <a:schemeClr val="bg1"/>
              </a:solidFill>
              <a:latin typeface="+mj-lt"/>
            </a:endParaRPr>
          </a:p>
          <a:p>
            <a:pPr algn="ctr"/>
            <a:r>
              <a:rPr lang="en-US" b="1" dirty="0" smtClean="0">
                <a:solidFill>
                  <a:schemeClr val="bg1"/>
                </a:solidFill>
                <a:latin typeface="+mj-lt"/>
              </a:rPr>
              <a:t>Whitney Shephard, PE, LEED AP</a:t>
            </a:r>
          </a:p>
          <a:p>
            <a:pPr algn="ctr"/>
            <a:r>
              <a:rPr lang="en-US" b="1" dirty="0" smtClean="0">
                <a:solidFill>
                  <a:schemeClr val="bg1"/>
                </a:solidFill>
                <a:latin typeface="+mj-lt"/>
              </a:rPr>
              <a:t>President </a:t>
            </a:r>
            <a:r>
              <a:rPr lang="en-US" b="1" dirty="0" smtClean="0">
                <a:solidFill>
                  <a:schemeClr val="bg1"/>
                </a:solidFill>
                <a:latin typeface="+mj-lt"/>
              </a:rPr>
              <a:t>/Co-Founder</a:t>
            </a:r>
            <a:endParaRPr lang="en-US" b="1" dirty="0" smtClean="0">
              <a:solidFill>
                <a:schemeClr val="bg1"/>
              </a:solidFill>
              <a:latin typeface="+mj-lt"/>
            </a:endParaRPr>
          </a:p>
          <a:p>
            <a:pPr algn="ctr"/>
            <a:r>
              <a:rPr lang="en-US" b="1" dirty="0" smtClean="0">
                <a:solidFill>
                  <a:schemeClr val="bg1"/>
                </a:solidFill>
                <a:latin typeface="+mj-lt"/>
              </a:rPr>
              <a:t>Transport Studio</a:t>
            </a:r>
          </a:p>
          <a:p>
            <a:pPr algn="ctr"/>
            <a:r>
              <a:rPr lang="en-US" b="1" dirty="0" smtClean="0">
                <a:solidFill>
                  <a:schemeClr val="bg1"/>
                </a:solidFill>
                <a:latin typeface="+mj-lt"/>
              </a:rPr>
              <a:t>Savannah, GA</a:t>
            </a:r>
          </a:p>
          <a:p>
            <a:pPr algn="ctr"/>
            <a:endParaRPr lang="en-US" b="1" dirty="0">
              <a:solidFill>
                <a:schemeClr val="bg1"/>
              </a:solidFill>
              <a:latin typeface="+mj-lt"/>
            </a:endParaRPr>
          </a:p>
          <a:p>
            <a:pPr algn="ctr"/>
            <a:r>
              <a:rPr lang="en-US" b="1" dirty="0" smtClean="0">
                <a:solidFill>
                  <a:schemeClr val="bg1"/>
                </a:solidFill>
                <a:latin typeface="+mj-lt"/>
              </a:rPr>
              <a:t>15  yrs. in private sector</a:t>
            </a:r>
            <a:endParaRPr lang="en-US" b="1" dirty="0">
              <a:solidFill>
                <a:schemeClr val="bg1"/>
              </a:solidFill>
              <a:latin typeface="+mj-lt"/>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7143"/>
          <a:stretch/>
        </p:blipFill>
        <p:spPr>
          <a:xfrm>
            <a:off x="3651114" y="940980"/>
            <a:ext cx="1987686" cy="219592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940980"/>
            <a:ext cx="1524944" cy="2195920"/>
          </a:xfrm>
          <a:prstGeom prst="rect">
            <a:avLst/>
          </a:prstGeom>
        </p:spPr>
      </p:pic>
      <p:pic>
        <p:nvPicPr>
          <p:cNvPr id="1026" name="Picture 2" descr="E:\gtp photos Hunter Mccrae\Hunter McRae Photography\whit_00027.jpg"/>
          <p:cNvPicPr>
            <a:picLocks noChangeAspect="1" noChangeArrowheads="1"/>
          </p:cNvPicPr>
          <p:nvPr/>
        </p:nvPicPr>
        <p:blipFill>
          <a:blip r:embed="rId5" cstate="print"/>
          <a:srcRect/>
          <a:stretch>
            <a:fillRect/>
          </a:stretch>
        </p:blipFill>
        <p:spPr bwMode="auto">
          <a:xfrm>
            <a:off x="6629400" y="914400"/>
            <a:ext cx="1658199" cy="2209800"/>
          </a:xfrm>
          <a:prstGeom prst="rect">
            <a:avLst/>
          </a:prstGeom>
          <a:noFill/>
        </p:spPr>
      </p:pic>
    </p:spTree>
    <p:extLst>
      <p:ext uri="{BB962C8B-B14F-4D97-AF65-F5344CB8AC3E}">
        <p14:creationId xmlns:p14="http://schemas.microsoft.com/office/powerpoint/2010/main" val="2022076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0.gstatic.com/images?q=tbn:ANd9GcRhahYGKIRuo0pP2Ddjwa3Mxfo2pHKhJxOyPGwOp6XW_WVAYOHP"/>
          <p:cNvPicPr>
            <a:picLocks noChangeAspect="1" noChangeArrowheads="1"/>
          </p:cNvPicPr>
          <p:nvPr/>
        </p:nvPicPr>
        <p:blipFill>
          <a:blip r:embed="rId2" cstate="print"/>
          <a:srcRect/>
          <a:stretch>
            <a:fillRect/>
          </a:stretch>
        </p:blipFill>
        <p:spPr bwMode="auto">
          <a:xfrm>
            <a:off x="6248400" y="1447800"/>
            <a:ext cx="2562225" cy="2643383"/>
          </a:xfrm>
          <a:prstGeom prst="rect">
            <a:avLst/>
          </a:prstGeom>
          <a:noFill/>
        </p:spPr>
      </p:pic>
      <p:sp>
        <p:nvSpPr>
          <p:cNvPr id="3" name="Content Placeholder 2"/>
          <p:cNvSpPr>
            <a:spLocks noGrp="1"/>
          </p:cNvSpPr>
          <p:nvPr>
            <p:ph idx="1"/>
          </p:nvPr>
        </p:nvSpPr>
        <p:spPr>
          <a:xfrm>
            <a:off x="228600" y="1295400"/>
            <a:ext cx="5729288" cy="4525963"/>
          </a:xfrm>
        </p:spPr>
        <p:txBody>
          <a:bodyPr>
            <a:normAutofit/>
          </a:bodyPr>
          <a:lstStyle/>
          <a:p>
            <a:r>
              <a:rPr lang="en-US" sz="2000" b="1" dirty="0">
                <a:latin typeface="+mj-lt"/>
              </a:rPr>
              <a:t>c</a:t>
            </a:r>
            <a:r>
              <a:rPr lang="en-US" sz="2000" b="1" dirty="0" smtClean="0">
                <a:latin typeface="+mj-lt"/>
              </a:rPr>
              <a:t>ounty contract with consulting firm for county-wide transit feasibility study</a:t>
            </a:r>
          </a:p>
          <a:p>
            <a:pPr lvl="1"/>
            <a:r>
              <a:rPr lang="en-US" sz="2000" b="1" dirty="0">
                <a:latin typeface="+mj-lt"/>
              </a:rPr>
              <a:t>m</a:t>
            </a:r>
            <a:r>
              <a:rPr lang="en-US" sz="2000" b="1" dirty="0" smtClean="0">
                <a:latin typeface="+mj-lt"/>
              </a:rPr>
              <a:t>anaged by county traffic engineering staff</a:t>
            </a:r>
          </a:p>
          <a:p>
            <a:pPr lvl="1"/>
            <a:r>
              <a:rPr lang="en-US" sz="2000" b="1" dirty="0">
                <a:latin typeface="+mj-lt"/>
              </a:rPr>
              <a:t>a</a:t>
            </a:r>
            <a:r>
              <a:rPr lang="en-US" sz="2000" b="1" dirty="0" smtClean="0">
                <a:latin typeface="+mj-lt"/>
              </a:rPr>
              <a:t>dministered by RC</a:t>
            </a:r>
          </a:p>
          <a:p>
            <a:pPr lvl="1"/>
            <a:r>
              <a:rPr lang="en-US" sz="2000" b="1" dirty="0">
                <a:latin typeface="+mj-lt"/>
              </a:rPr>
              <a:t>f</a:t>
            </a:r>
            <a:r>
              <a:rPr lang="en-US" sz="2000" b="1" dirty="0" smtClean="0">
                <a:latin typeface="+mj-lt"/>
              </a:rPr>
              <a:t>unded with </a:t>
            </a:r>
            <a:r>
              <a:rPr lang="en-US" sz="2000" b="1" dirty="0" err="1" smtClean="0">
                <a:latin typeface="+mj-lt"/>
              </a:rPr>
              <a:t>fta</a:t>
            </a:r>
            <a:r>
              <a:rPr lang="en-US" sz="2000" b="1" dirty="0" smtClean="0">
                <a:latin typeface="+mj-lt"/>
              </a:rPr>
              <a:t> program funds</a:t>
            </a:r>
          </a:p>
          <a:p>
            <a:endParaRPr lang="en-US" sz="2000" b="1" dirty="0" smtClean="0">
              <a:latin typeface="+mj-lt"/>
            </a:endParaRPr>
          </a:p>
          <a:p>
            <a:r>
              <a:rPr lang="en-US" sz="2000" b="1" dirty="0" smtClean="0">
                <a:latin typeface="+mj-lt"/>
              </a:rPr>
              <a:t>separate contract for land use master plan</a:t>
            </a:r>
          </a:p>
          <a:p>
            <a:pPr lvl="1"/>
            <a:r>
              <a:rPr lang="en-US" sz="2000" b="1" dirty="0" smtClean="0">
                <a:latin typeface="+mj-lt"/>
              </a:rPr>
              <a:t>managed by planning and development staff</a:t>
            </a:r>
          </a:p>
          <a:p>
            <a:pPr lvl="1"/>
            <a:r>
              <a:rPr lang="en-US" sz="2000" b="1" dirty="0">
                <a:latin typeface="+mj-lt"/>
              </a:rPr>
              <a:t>c</a:t>
            </a:r>
            <a:r>
              <a:rPr lang="en-US" sz="2000" b="1" dirty="0" smtClean="0">
                <a:latin typeface="+mj-lt"/>
              </a:rPr>
              <a:t>onsultant manager is senior planner</a:t>
            </a:r>
          </a:p>
        </p:txBody>
      </p:sp>
      <p:sp>
        <p:nvSpPr>
          <p:cNvPr id="6" name="Title 1"/>
          <p:cNvSpPr txBox="1">
            <a:spLocks/>
          </p:cNvSpPr>
          <p:nvPr/>
        </p:nvSpPr>
        <p:spPr>
          <a:xfrm>
            <a:off x="762000" y="304800"/>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smtClean="0"/>
              <a:t>background</a:t>
            </a:r>
            <a:endParaRPr lang="en-US" sz="3200" b="1" dirty="0"/>
          </a:p>
        </p:txBody>
      </p:sp>
    </p:spTree>
    <p:extLst>
      <p:ext uri="{BB962C8B-B14F-4D97-AF65-F5344CB8AC3E}">
        <p14:creationId xmlns:p14="http://schemas.microsoft.com/office/powerpoint/2010/main" val="1108561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1600200"/>
            <a:ext cx="4953000" cy="2872582"/>
          </a:xfrm>
        </p:spPr>
        <p:txBody>
          <a:bodyPr>
            <a:normAutofit/>
          </a:bodyPr>
          <a:lstStyle/>
          <a:p>
            <a:r>
              <a:rPr lang="en-US" sz="2000" b="1" dirty="0" smtClean="0">
                <a:latin typeface="+mj-lt"/>
              </a:rPr>
              <a:t>it is apparent that local elected officials are more interested in new development than in transit service</a:t>
            </a:r>
          </a:p>
          <a:p>
            <a:endParaRPr lang="en-US" sz="2000" b="1" dirty="0" smtClean="0">
              <a:latin typeface="+mj-lt"/>
            </a:endParaRPr>
          </a:p>
          <a:p>
            <a:r>
              <a:rPr lang="en-US" sz="2000" b="1" dirty="0" smtClean="0">
                <a:latin typeface="+mj-lt"/>
              </a:rPr>
              <a:t>consultant senior planner has attitude that  FTA funds are his to use for land use master plan</a:t>
            </a:r>
            <a:endParaRPr lang="en-US" sz="2000" b="1" dirty="0">
              <a:latin typeface="+mj-lt"/>
            </a:endParaRPr>
          </a:p>
        </p:txBody>
      </p:sp>
      <p:sp>
        <p:nvSpPr>
          <p:cNvPr id="6" name="Title 1"/>
          <p:cNvSpPr txBox="1">
            <a:spLocks/>
          </p:cNvSpPr>
          <p:nvPr/>
        </p:nvSpPr>
        <p:spPr>
          <a:xfrm>
            <a:off x="762000" y="304800"/>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smtClean="0"/>
              <a:t>Background (cont’d)</a:t>
            </a:r>
            <a:endParaRPr lang="en-US" sz="32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91" y="3953614"/>
            <a:ext cx="2403558" cy="176138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191" y="1219200"/>
            <a:ext cx="2403558" cy="1723306"/>
          </a:xfrm>
          <a:prstGeom prst="rect">
            <a:avLst/>
          </a:prstGeom>
        </p:spPr>
      </p:pic>
      <p:sp>
        <p:nvSpPr>
          <p:cNvPr id="5" name="TextBox 4"/>
          <p:cNvSpPr txBox="1"/>
          <p:nvPr/>
        </p:nvSpPr>
        <p:spPr>
          <a:xfrm>
            <a:off x="1795670" y="3124199"/>
            <a:ext cx="646331" cy="523220"/>
          </a:xfrm>
          <a:prstGeom prst="rect">
            <a:avLst/>
          </a:prstGeom>
          <a:noFill/>
        </p:spPr>
        <p:txBody>
          <a:bodyPr wrap="none" rtlCol="0">
            <a:spAutoFit/>
          </a:bodyPr>
          <a:lstStyle/>
          <a:p>
            <a:r>
              <a:rPr lang="en-US" sz="2800" b="1" dirty="0" smtClean="0">
                <a:solidFill>
                  <a:schemeClr val="bg1"/>
                </a:solidFill>
                <a:latin typeface="+mj-lt"/>
              </a:rPr>
              <a:t>OR</a:t>
            </a:r>
            <a:endParaRPr lang="en-US" sz="2800" b="1" dirty="0">
              <a:solidFill>
                <a:schemeClr val="bg1"/>
              </a:solidFill>
              <a:latin typeface="+mj-lt"/>
            </a:endParaRPr>
          </a:p>
        </p:txBody>
      </p:sp>
    </p:spTree>
    <p:extLst>
      <p:ext uri="{BB962C8B-B14F-4D97-AF65-F5344CB8AC3E}">
        <p14:creationId xmlns:p14="http://schemas.microsoft.com/office/powerpoint/2010/main" val="4195868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1600200"/>
            <a:ext cx="4800600" cy="4525963"/>
          </a:xfrm>
        </p:spPr>
        <p:txBody>
          <a:bodyPr>
            <a:normAutofit/>
          </a:bodyPr>
          <a:lstStyle/>
          <a:p>
            <a:pPr>
              <a:buNone/>
            </a:pPr>
            <a:r>
              <a:rPr lang="en-US" sz="2000" b="1" dirty="0" smtClean="0">
                <a:latin typeface="+mj-lt"/>
              </a:rPr>
              <a:t>Section A:  Principles to Which We Aspire.</a:t>
            </a:r>
          </a:p>
          <a:p>
            <a:pPr>
              <a:buNone/>
            </a:pPr>
            <a:endParaRPr lang="en-US" sz="2000" b="1" dirty="0" smtClean="0">
              <a:latin typeface="+mj-lt"/>
            </a:endParaRPr>
          </a:p>
          <a:p>
            <a:pPr>
              <a:buNone/>
            </a:pPr>
            <a:r>
              <a:rPr lang="en-US" sz="2000" b="1" dirty="0" smtClean="0">
                <a:latin typeface="+mj-lt"/>
              </a:rPr>
              <a:t>2.  Our Responsibility to Our Clients and  Employers</a:t>
            </a:r>
          </a:p>
          <a:p>
            <a:endParaRPr lang="en-US" sz="2000" b="1" dirty="0" smtClean="0">
              <a:latin typeface="+mj-lt"/>
            </a:endParaRPr>
          </a:p>
          <a:p>
            <a:r>
              <a:rPr lang="en-US" sz="2000" b="1" dirty="0" smtClean="0">
                <a:latin typeface="+mj-lt"/>
              </a:rPr>
              <a:t>We owe diligent, creative, and competent performance of the work we do in pursuit of our client or employer's interest. </a:t>
            </a:r>
          </a:p>
          <a:p>
            <a:pPr>
              <a:buNone/>
            </a:pPr>
            <a:endParaRPr lang="en-US" sz="2000" b="1" dirty="0">
              <a:latin typeface="+mj-lt"/>
            </a:endParaRPr>
          </a:p>
        </p:txBody>
      </p:sp>
      <p:sp>
        <p:nvSpPr>
          <p:cNvPr id="6" name="Title 1"/>
          <p:cNvSpPr txBox="1">
            <a:spLocks/>
          </p:cNvSpPr>
          <p:nvPr/>
        </p:nvSpPr>
        <p:spPr>
          <a:xfrm>
            <a:off x="762000" y="457200"/>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smtClean="0"/>
              <a:t>(possible) ethical dilemmas:</a:t>
            </a:r>
          </a:p>
          <a:p>
            <a:pPr algn="l"/>
            <a:r>
              <a:rPr lang="en-US" sz="3200" b="1" dirty="0" smtClean="0"/>
              <a:t>(</a:t>
            </a:r>
            <a:r>
              <a:rPr lang="en-US" sz="2400" b="1" dirty="0" err="1" smtClean="0"/>
              <a:t>aicp</a:t>
            </a:r>
            <a:r>
              <a:rPr lang="en-US" sz="2400" b="1" dirty="0" smtClean="0"/>
              <a:t> code of ethics and professional conduct)</a:t>
            </a:r>
            <a:endParaRPr lang="en-US" sz="2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752600"/>
            <a:ext cx="2221973" cy="2221973"/>
          </a:xfrm>
          <a:prstGeom prst="rect">
            <a:avLst/>
          </a:prstGeom>
        </p:spPr>
      </p:pic>
    </p:spTree>
    <p:extLst>
      <p:ext uri="{BB962C8B-B14F-4D97-AF65-F5344CB8AC3E}">
        <p14:creationId xmlns:p14="http://schemas.microsoft.com/office/powerpoint/2010/main" val="1415027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495800" cy="4525963"/>
          </a:xfrm>
        </p:spPr>
        <p:txBody>
          <a:bodyPr>
            <a:normAutofit fontScale="70000" lnSpcReduction="20000"/>
          </a:bodyPr>
          <a:lstStyle/>
          <a:p>
            <a:pPr>
              <a:buNone/>
            </a:pPr>
            <a:r>
              <a:rPr lang="en-US" dirty="0" smtClean="0"/>
              <a:t>3. </a:t>
            </a:r>
            <a:r>
              <a:rPr lang="en-US" sz="2900" b="1" dirty="0">
                <a:latin typeface="+mj-lt"/>
              </a:rPr>
              <a:t>o</a:t>
            </a:r>
            <a:r>
              <a:rPr lang="en-US" sz="2900" b="1" dirty="0" smtClean="0">
                <a:latin typeface="+mj-lt"/>
              </a:rPr>
              <a:t>ur </a:t>
            </a:r>
            <a:r>
              <a:rPr lang="en-US" sz="2900" b="1" dirty="0">
                <a:latin typeface="+mj-lt"/>
              </a:rPr>
              <a:t>r</a:t>
            </a:r>
            <a:r>
              <a:rPr lang="en-US" sz="2900" b="1" dirty="0" smtClean="0">
                <a:latin typeface="+mj-lt"/>
              </a:rPr>
              <a:t>esponsibility to </a:t>
            </a:r>
            <a:r>
              <a:rPr lang="en-US" sz="2900" b="1" dirty="0">
                <a:latin typeface="+mj-lt"/>
              </a:rPr>
              <a:t>o</a:t>
            </a:r>
            <a:r>
              <a:rPr lang="en-US" sz="2900" b="1" dirty="0" smtClean="0">
                <a:latin typeface="+mj-lt"/>
              </a:rPr>
              <a:t>ur </a:t>
            </a:r>
            <a:r>
              <a:rPr lang="en-US" sz="2900" b="1" dirty="0">
                <a:latin typeface="+mj-lt"/>
              </a:rPr>
              <a:t>p</a:t>
            </a:r>
            <a:r>
              <a:rPr lang="en-US" sz="2900" b="1" dirty="0" smtClean="0">
                <a:latin typeface="+mj-lt"/>
              </a:rPr>
              <a:t>rofession and colleagues</a:t>
            </a:r>
          </a:p>
          <a:p>
            <a:endParaRPr lang="en-US" sz="2900" b="1" dirty="0" smtClean="0">
              <a:latin typeface="+mj-lt"/>
            </a:endParaRPr>
          </a:p>
          <a:p>
            <a:r>
              <a:rPr lang="en-US" sz="2900" b="1" dirty="0" err="1" smtClean="0">
                <a:latin typeface="+mj-lt"/>
              </a:rPr>
              <a:t>i</a:t>
            </a:r>
            <a:r>
              <a:rPr lang="en-US" sz="2900" b="1" dirty="0" smtClean="0">
                <a:latin typeface="+mj-lt"/>
              </a:rPr>
              <a:t>) we shall systematically and critically analyze ethical issues in the practice of planning. </a:t>
            </a:r>
          </a:p>
          <a:p>
            <a:pPr>
              <a:buNone/>
            </a:pPr>
            <a:endParaRPr lang="en-US" sz="2900" b="1" dirty="0" smtClean="0">
              <a:latin typeface="+mj-lt"/>
            </a:endParaRPr>
          </a:p>
          <a:p>
            <a:pPr>
              <a:buNone/>
            </a:pPr>
            <a:r>
              <a:rPr lang="en-US" sz="2900" b="1" dirty="0" smtClean="0">
                <a:latin typeface="+mj-lt"/>
              </a:rPr>
              <a:t>section </a:t>
            </a:r>
            <a:r>
              <a:rPr lang="en-US" sz="2900" b="1" dirty="0">
                <a:latin typeface="+mj-lt"/>
              </a:rPr>
              <a:t>b</a:t>
            </a:r>
            <a:r>
              <a:rPr lang="en-US" sz="2900" b="1" dirty="0" smtClean="0">
                <a:latin typeface="+mj-lt"/>
              </a:rPr>
              <a:t>:  our </a:t>
            </a:r>
            <a:r>
              <a:rPr lang="en-US" sz="2900" b="1" dirty="0">
                <a:latin typeface="+mj-lt"/>
              </a:rPr>
              <a:t>r</a:t>
            </a:r>
            <a:r>
              <a:rPr lang="en-US" sz="2900" b="1" dirty="0" smtClean="0">
                <a:latin typeface="+mj-lt"/>
              </a:rPr>
              <a:t>ules of conduct</a:t>
            </a:r>
          </a:p>
          <a:p>
            <a:pPr>
              <a:buNone/>
            </a:pPr>
            <a:endParaRPr lang="en-US" sz="2900" b="1" dirty="0" smtClean="0">
              <a:latin typeface="+mj-lt"/>
            </a:endParaRPr>
          </a:p>
          <a:p>
            <a:pPr>
              <a:buNone/>
            </a:pPr>
            <a:r>
              <a:rPr lang="en-US" sz="2900" b="1" dirty="0" smtClean="0">
                <a:latin typeface="+mj-lt"/>
              </a:rPr>
              <a:t>25. …we shall neither deliberately, nor with reckless indifference, commit any wrongful act, whether or not specified in the rules of conduct, that reflects adversely on our professional fitness.</a:t>
            </a:r>
          </a:p>
          <a:p>
            <a:endParaRPr lang="en-US" sz="2900" b="1" dirty="0">
              <a:latin typeface="+mj-lt"/>
            </a:endParaRPr>
          </a:p>
        </p:txBody>
      </p:sp>
      <p:sp>
        <p:nvSpPr>
          <p:cNvPr id="6" name="Title 1"/>
          <p:cNvSpPr txBox="1">
            <a:spLocks/>
          </p:cNvSpPr>
          <p:nvPr/>
        </p:nvSpPr>
        <p:spPr>
          <a:xfrm>
            <a:off x="762000" y="427038"/>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smtClean="0"/>
              <a:t>(possible) ethical dilemmas:</a:t>
            </a:r>
          </a:p>
          <a:p>
            <a:pPr algn="l"/>
            <a:r>
              <a:rPr lang="en-US" sz="3200" b="1" dirty="0" smtClean="0"/>
              <a:t>(</a:t>
            </a:r>
            <a:r>
              <a:rPr lang="en-US" sz="2400" b="1" dirty="0" err="1" smtClean="0"/>
              <a:t>aicp</a:t>
            </a:r>
            <a:r>
              <a:rPr lang="en-US" sz="2400" b="1" dirty="0" smtClean="0"/>
              <a:t> code of ethics and professional conduct)</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600200"/>
            <a:ext cx="2438400" cy="2438400"/>
          </a:xfrm>
          <a:prstGeom prst="rect">
            <a:avLst/>
          </a:prstGeom>
        </p:spPr>
      </p:pic>
    </p:spTree>
    <p:extLst>
      <p:ext uri="{BB962C8B-B14F-4D97-AF65-F5344CB8AC3E}">
        <p14:creationId xmlns:p14="http://schemas.microsoft.com/office/powerpoint/2010/main" val="2011089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1958975"/>
            <a:ext cx="7772400" cy="1470025"/>
          </a:xfrm>
        </p:spPr>
        <p:txBody>
          <a:bodyPr/>
          <a:lstStyle/>
          <a:p>
            <a:r>
              <a:rPr lang="en-US" dirty="0" smtClean="0"/>
              <a:t>SCENARIO NUMBER ?:  </a:t>
            </a:r>
            <a:br>
              <a:rPr lang="en-US" dirty="0" smtClean="0"/>
            </a:br>
            <a:r>
              <a:rPr lang="en-US" dirty="0" smtClean="0"/>
              <a:t>ALL IN THE FAMILY</a:t>
            </a:r>
            <a:endParaRPr lang="en-US" dirty="0"/>
          </a:p>
        </p:txBody>
      </p:sp>
      <p:pic>
        <p:nvPicPr>
          <p:cNvPr id="1026" name="Picture 2" descr="http://media.salon.com/2011/01/why_all_in_the_family_still_mat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20800"/>
            <a:ext cx="6324600" cy="42164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838200" y="228600"/>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a:t>a</a:t>
            </a:r>
            <a:r>
              <a:rPr lang="en-US" sz="3200" b="1" dirty="0" smtClean="0"/>
              <a:t>ll in the family</a:t>
            </a:r>
            <a:endParaRPr lang="en-US" sz="3200" b="1" dirty="0"/>
          </a:p>
        </p:txBody>
      </p:sp>
    </p:spTree>
    <p:extLst>
      <p:ext uri="{BB962C8B-B14F-4D97-AF65-F5344CB8AC3E}">
        <p14:creationId xmlns:p14="http://schemas.microsoft.com/office/powerpoint/2010/main" val="1930702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143000"/>
            <a:ext cx="4724400" cy="4838700"/>
          </a:xfrm>
        </p:spPr>
        <p:txBody>
          <a:bodyPr>
            <a:normAutofit/>
          </a:bodyPr>
          <a:lstStyle/>
          <a:p>
            <a:pPr marL="342900" indent="-342900" algn="l">
              <a:buFont typeface="Arial" pitchFamily="34" charset="0"/>
              <a:buChar char="•"/>
            </a:pPr>
            <a:r>
              <a:rPr lang="en-US" sz="2000" b="1" dirty="0" smtClean="0">
                <a:solidFill>
                  <a:schemeClr val="bg1"/>
                </a:solidFill>
                <a:latin typeface="+mj-lt"/>
              </a:rPr>
              <a:t>new city planner charged with overseeing two (2) city contracts for the provision of services to the homeless.</a:t>
            </a:r>
          </a:p>
          <a:p>
            <a:pPr marL="342900" indent="-342900" algn="l">
              <a:buFont typeface="Arial" pitchFamily="34" charset="0"/>
              <a:buChar char="•"/>
            </a:pPr>
            <a:endParaRPr lang="en-US" sz="1000" b="1" dirty="0" smtClean="0">
              <a:solidFill>
                <a:schemeClr val="bg1"/>
              </a:solidFill>
              <a:latin typeface="+mj-lt"/>
            </a:endParaRPr>
          </a:p>
          <a:p>
            <a:pPr marL="342900" indent="-342900" algn="l">
              <a:buFont typeface="Arial" pitchFamily="34" charset="0"/>
              <a:buChar char="•"/>
            </a:pPr>
            <a:r>
              <a:rPr lang="en-US" sz="2000" b="1" dirty="0">
                <a:solidFill>
                  <a:schemeClr val="bg1"/>
                </a:solidFill>
                <a:latin typeface="+mj-lt"/>
              </a:rPr>
              <a:t>s</a:t>
            </a:r>
            <a:r>
              <a:rPr lang="en-US" sz="2000" b="1" dirty="0" smtClean="0">
                <a:solidFill>
                  <a:schemeClr val="bg1"/>
                </a:solidFill>
                <a:latin typeface="+mj-lt"/>
              </a:rPr>
              <a:t>ervices contracted through sole source process to a non-profit agency  (the kitchen.)</a:t>
            </a:r>
          </a:p>
          <a:p>
            <a:pPr marL="342900" indent="-342900" algn="l">
              <a:buFont typeface="Arial" pitchFamily="34" charset="0"/>
              <a:buChar char="•"/>
            </a:pPr>
            <a:endParaRPr lang="en-US" sz="1000" b="1" dirty="0" smtClean="0">
              <a:solidFill>
                <a:schemeClr val="bg1"/>
              </a:solidFill>
              <a:latin typeface="+mj-lt"/>
            </a:endParaRPr>
          </a:p>
          <a:p>
            <a:pPr marL="342900" indent="-342900" algn="l">
              <a:buFont typeface="Arial" pitchFamily="34" charset="0"/>
              <a:buChar char="•"/>
            </a:pPr>
            <a:r>
              <a:rPr lang="en-US" sz="2000" b="1" dirty="0">
                <a:solidFill>
                  <a:schemeClr val="bg1"/>
                </a:solidFill>
                <a:latin typeface="+mj-lt"/>
              </a:rPr>
              <a:t>c</a:t>
            </a:r>
            <a:r>
              <a:rPr lang="en-US" sz="2000" b="1" dirty="0" smtClean="0">
                <a:solidFill>
                  <a:schemeClr val="bg1"/>
                </a:solidFill>
                <a:latin typeface="+mj-lt"/>
              </a:rPr>
              <a:t>ontract A:  planning and administrative services related to homelessness. </a:t>
            </a:r>
          </a:p>
          <a:p>
            <a:pPr marL="342900" indent="-342900" algn="l">
              <a:buFont typeface="Arial" pitchFamily="34" charset="0"/>
              <a:buChar char="•"/>
            </a:pPr>
            <a:endParaRPr lang="en-US" sz="1000" b="1" dirty="0" smtClean="0">
              <a:solidFill>
                <a:schemeClr val="bg1"/>
              </a:solidFill>
              <a:latin typeface="+mj-lt"/>
            </a:endParaRPr>
          </a:p>
          <a:p>
            <a:pPr marL="342900" indent="-342900" algn="l">
              <a:buFont typeface="Arial" pitchFamily="34" charset="0"/>
              <a:buChar char="•"/>
            </a:pPr>
            <a:r>
              <a:rPr lang="en-US" sz="2000" b="1" dirty="0">
                <a:solidFill>
                  <a:schemeClr val="bg1"/>
                </a:solidFill>
                <a:latin typeface="+mj-lt"/>
              </a:rPr>
              <a:t>c</a:t>
            </a:r>
            <a:r>
              <a:rPr lang="en-US" sz="2000" b="1" dirty="0" smtClean="0">
                <a:solidFill>
                  <a:schemeClr val="bg1"/>
                </a:solidFill>
                <a:latin typeface="+mj-lt"/>
              </a:rPr>
              <a:t>ontract B:  call center services (open </a:t>
            </a:r>
            <a:r>
              <a:rPr lang="en-US" sz="2000" b="1" dirty="0">
                <a:solidFill>
                  <a:schemeClr val="bg1"/>
                </a:solidFill>
                <a:latin typeface="+mj-lt"/>
              </a:rPr>
              <a:t>d</a:t>
            </a:r>
            <a:r>
              <a:rPr lang="en-US" sz="2000" b="1" dirty="0" smtClean="0">
                <a:solidFill>
                  <a:schemeClr val="bg1"/>
                </a:solidFill>
                <a:latin typeface="+mj-lt"/>
              </a:rPr>
              <a:t>oor </a:t>
            </a:r>
            <a:r>
              <a:rPr lang="en-US" sz="2000" b="1" dirty="0">
                <a:solidFill>
                  <a:schemeClr val="bg1"/>
                </a:solidFill>
                <a:latin typeface="+mj-lt"/>
              </a:rPr>
              <a:t>p</a:t>
            </a:r>
            <a:r>
              <a:rPr lang="en-US" sz="2000" b="1" dirty="0" smtClean="0">
                <a:solidFill>
                  <a:schemeClr val="bg1"/>
                </a:solidFill>
                <a:latin typeface="+mj-lt"/>
              </a:rPr>
              <a:t>rogram.)</a:t>
            </a:r>
          </a:p>
        </p:txBody>
      </p:sp>
      <p:sp>
        <p:nvSpPr>
          <p:cNvPr id="5" name="Title 1"/>
          <p:cNvSpPr txBox="1">
            <a:spLocks/>
          </p:cNvSpPr>
          <p:nvPr/>
        </p:nvSpPr>
        <p:spPr>
          <a:xfrm>
            <a:off x="838200" y="228600"/>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smtClean="0"/>
              <a:t>background</a:t>
            </a:r>
            <a:endParaRPr lang="en-US" sz="32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9215" y="1277678"/>
            <a:ext cx="3061429" cy="3827721"/>
          </a:xfrm>
          <a:prstGeom prst="rect">
            <a:avLst/>
          </a:prstGeom>
        </p:spPr>
      </p:pic>
    </p:spTree>
    <p:extLst>
      <p:ext uri="{BB962C8B-B14F-4D97-AF65-F5344CB8AC3E}">
        <p14:creationId xmlns:p14="http://schemas.microsoft.com/office/powerpoint/2010/main" val="3054911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7600" y="914400"/>
            <a:ext cx="5029200" cy="5410200"/>
          </a:xfrm>
        </p:spPr>
        <p:txBody>
          <a:bodyPr>
            <a:normAutofit/>
          </a:bodyPr>
          <a:lstStyle/>
          <a:p>
            <a:pPr marL="342900" indent="-342900" algn="l">
              <a:buFont typeface="Arial" pitchFamily="34" charset="0"/>
              <a:buChar char="•"/>
            </a:pPr>
            <a:r>
              <a:rPr lang="en-US" sz="2000" b="1" dirty="0" smtClean="0">
                <a:solidFill>
                  <a:schemeClr val="bg1"/>
                </a:solidFill>
                <a:latin typeface="+mj-lt"/>
              </a:rPr>
              <a:t>Mid-level manager oversees open </a:t>
            </a:r>
            <a:r>
              <a:rPr lang="en-US" sz="2000" b="1" dirty="0">
                <a:solidFill>
                  <a:schemeClr val="bg1"/>
                </a:solidFill>
                <a:latin typeface="+mj-lt"/>
              </a:rPr>
              <a:t>d</a:t>
            </a:r>
            <a:r>
              <a:rPr lang="en-US" sz="2000" b="1" dirty="0" smtClean="0">
                <a:solidFill>
                  <a:schemeClr val="bg1"/>
                </a:solidFill>
                <a:latin typeface="+mj-lt"/>
              </a:rPr>
              <a:t>oor and other programs.</a:t>
            </a:r>
          </a:p>
          <a:p>
            <a:pPr marL="342900" indent="-342900" algn="l">
              <a:buFont typeface="Arial" pitchFamily="34" charset="0"/>
              <a:buChar char="•"/>
            </a:pPr>
            <a:endParaRPr lang="en-US" sz="1000" b="1" dirty="0" smtClean="0">
              <a:solidFill>
                <a:schemeClr val="bg1"/>
              </a:solidFill>
              <a:latin typeface="+mj-lt"/>
            </a:endParaRPr>
          </a:p>
          <a:p>
            <a:pPr marL="342900" indent="-342900" algn="l">
              <a:buFont typeface="Arial" pitchFamily="34" charset="0"/>
              <a:buChar char="•"/>
            </a:pPr>
            <a:r>
              <a:rPr lang="en-US" sz="2000" b="1" dirty="0">
                <a:solidFill>
                  <a:schemeClr val="bg1"/>
                </a:solidFill>
                <a:latin typeface="+mj-lt"/>
              </a:rPr>
              <a:t>a</a:t>
            </a:r>
            <a:r>
              <a:rPr lang="en-US" sz="2000" b="1" dirty="0" smtClean="0">
                <a:solidFill>
                  <a:schemeClr val="bg1"/>
                </a:solidFill>
                <a:latin typeface="+mj-lt"/>
              </a:rPr>
              <a:t>fter  six  months, open </a:t>
            </a:r>
            <a:r>
              <a:rPr lang="en-US" sz="2000" b="1" dirty="0">
                <a:solidFill>
                  <a:schemeClr val="bg1"/>
                </a:solidFill>
                <a:latin typeface="+mj-lt"/>
              </a:rPr>
              <a:t>d</a:t>
            </a:r>
            <a:r>
              <a:rPr lang="en-US" sz="2000" b="1" dirty="0" smtClean="0">
                <a:solidFill>
                  <a:schemeClr val="bg1"/>
                </a:solidFill>
                <a:latin typeface="+mj-lt"/>
              </a:rPr>
              <a:t>oor coordinator resigns and mid-level manager hires a member of their household as new coordinator (per approval of the </a:t>
            </a:r>
            <a:r>
              <a:rPr lang="en-US" sz="2000" b="1" dirty="0">
                <a:solidFill>
                  <a:schemeClr val="bg1"/>
                </a:solidFill>
                <a:latin typeface="+mj-lt"/>
              </a:rPr>
              <a:t>k</a:t>
            </a:r>
            <a:r>
              <a:rPr lang="en-US" sz="2000" b="1" dirty="0" smtClean="0">
                <a:solidFill>
                  <a:schemeClr val="bg1"/>
                </a:solidFill>
                <a:latin typeface="+mj-lt"/>
              </a:rPr>
              <a:t>itchen </a:t>
            </a:r>
            <a:r>
              <a:rPr lang="en-US" sz="2000" b="1" dirty="0">
                <a:solidFill>
                  <a:schemeClr val="bg1"/>
                </a:solidFill>
                <a:latin typeface="+mj-lt"/>
              </a:rPr>
              <a:t>b</a:t>
            </a:r>
            <a:r>
              <a:rPr lang="en-US" sz="2000" b="1" dirty="0" smtClean="0">
                <a:solidFill>
                  <a:schemeClr val="bg1"/>
                </a:solidFill>
                <a:latin typeface="+mj-lt"/>
              </a:rPr>
              <a:t>oard.)</a:t>
            </a:r>
          </a:p>
          <a:p>
            <a:pPr marL="342900" indent="-342900" algn="l">
              <a:buFont typeface="Arial" pitchFamily="34" charset="0"/>
              <a:buChar char="•"/>
            </a:pPr>
            <a:endParaRPr lang="en-US" sz="1000" b="1" dirty="0" smtClean="0">
              <a:solidFill>
                <a:schemeClr val="bg1"/>
              </a:solidFill>
              <a:latin typeface="+mj-lt"/>
            </a:endParaRPr>
          </a:p>
          <a:p>
            <a:pPr marL="342900" indent="-342900" algn="l">
              <a:buFont typeface="Arial" pitchFamily="34" charset="0"/>
              <a:buChar char="•"/>
            </a:pPr>
            <a:r>
              <a:rPr lang="en-US" sz="2000" b="1" dirty="0">
                <a:solidFill>
                  <a:schemeClr val="bg1"/>
                </a:solidFill>
                <a:latin typeface="+mj-lt"/>
              </a:rPr>
              <a:t>n</a:t>
            </a:r>
            <a:r>
              <a:rPr lang="en-US" sz="2000" b="1" dirty="0" smtClean="0">
                <a:solidFill>
                  <a:schemeClr val="bg1"/>
                </a:solidFill>
                <a:latin typeface="+mj-lt"/>
              </a:rPr>
              <a:t>ew </a:t>
            </a:r>
            <a:r>
              <a:rPr lang="en-US" sz="2000" b="1" dirty="0">
                <a:solidFill>
                  <a:schemeClr val="bg1"/>
                </a:solidFill>
                <a:latin typeface="+mj-lt"/>
              </a:rPr>
              <a:t>o</a:t>
            </a:r>
            <a:r>
              <a:rPr lang="en-US" sz="2000" b="1" dirty="0" smtClean="0">
                <a:solidFill>
                  <a:schemeClr val="bg1"/>
                </a:solidFill>
                <a:latin typeface="+mj-lt"/>
              </a:rPr>
              <a:t>pen </a:t>
            </a:r>
            <a:r>
              <a:rPr lang="en-US" sz="2000" b="1" dirty="0">
                <a:solidFill>
                  <a:schemeClr val="bg1"/>
                </a:solidFill>
                <a:latin typeface="+mj-lt"/>
              </a:rPr>
              <a:t>d</a:t>
            </a:r>
            <a:r>
              <a:rPr lang="en-US" sz="2000" b="1" dirty="0" smtClean="0">
                <a:solidFill>
                  <a:schemeClr val="bg1"/>
                </a:solidFill>
                <a:latin typeface="+mj-lt"/>
              </a:rPr>
              <a:t>oor coordinator is qualified and services provided to the satisfaction of the city.</a:t>
            </a:r>
          </a:p>
          <a:p>
            <a:pPr marL="342900" indent="-342900" algn="l">
              <a:buFont typeface="Arial" pitchFamily="34" charset="0"/>
              <a:buChar char="•"/>
            </a:pPr>
            <a:endParaRPr lang="en-US" sz="1000" b="1" dirty="0" smtClean="0">
              <a:solidFill>
                <a:schemeClr val="bg1"/>
              </a:solidFill>
              <a:latin typeface="+mj-lt"/>
            </a:endParaRPr>
          </a:p>
          <a:p>
            <a:pPr marL="342900" indent="-342900" algn="l">
              <a:buFont typeface="Arial" pitchFamily="34" charset="0"/>
              <a:buChar char="•"/>
            </a:pPr>
            <a:r>
              <a:rPr lang="en-US" sz="2000" b="1" dirty="0">
                <a:solidFill>
                  <a:schemeClr val="bg1"/>
                </a:solidFill>
                <a:latin typeface="+mj-lt"/>
              </a:rPr>
              <a:t>u</a:t>
            </a:r>
            <a:r>
              <a:rPr lang="en-US" sz="2000" b="1" dirty="0" smtClean="0">
                <a:solidFill>
                  <a:schemeClr val="bg1"/>
                </a:solidFill>
                <a:latin typeface="+mj-lt"/>
              </a:rPr>
              <a:t>pon review of contract, new city planner notices contract language that states that: “…no one can derive direct or indirect financial benefit from…”  </a:t>
            </a:r>
          </a:p>
          <a:p>
            <a:pPr marL="342900" indent="-342900" algn="l">
              <a:buFont typeface="Arial" pitchFamily="34" charset="0"/>
              <a:buChar char="•"/>
            </a:pPr>
            <a:endParaRPr lang="en-US" sz="2000" b="1" dirty="0">
              <a:solidFill>
                <a:schemeClr val="bg1"/>
              </a:solidFill>
              <a:latin typeface="+mj-lt"/>
            </a:endParaRPr>
          </a:p>
        </p:txBody>
      </p:sp>
      <p:sp>
        <p:nvSpPr>
          <p:cNvPr id="5" name="Title 1"/>
          <p:cNvSpPr txBox="1">
            <a:spLocks/>
          </p:cNvSpPr>
          <p:nvPr/>
        </p:nvSpPr>
        <p:spPr>
          <a:xfrm>
            <a:off x="838200" y="228600"/>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a:t>b</a:t>
            </a:r>
            <a:r>
              <a:rPr lang="en-US" sz="3200" b="1" dirty="0" smtClean="0"/>
              <a:t>ackground (cont’d)</a:t>
            </a:r>
            <a:endParaRPr lang="en-US" sz="3200" b="1" dirty="0"/>
          </a:p>
        </p:txBody>
      </p:sp>
      <p:pic>
        <p:nvPicPr>
          <p:cNvPr id="4" name="Picture 4" descr="https://encrypted-tbn3.gstatic.com/images?q=tbn:ANd9GcS6IlYPZcWd3xWn46wCNqCDEyEQXC3FVln5IBFXlxJi55BmzWajKQ"/>
          <p:cNvPicPr>
            <a:picLocks noChangeAspect="1" noChangeArrowheads="1"/>
          </p:cNvPicPr>
          <p:nvPr/>
        </p:nvPicPr>
        <p:blipFill>
          <a:blip r:embed="rId2" cstate="print"/>
          <a:srcRect/>
          <a:stretch>
            <a:fillRect/>
          </a:stretch>
        </p:blipFill>
        <p:spPr bwMode="auto">
          <a:xfrm>
            <a:off x="304800" y="1752600"/>
            <a:ext cx="3200400" cy="2245059"/>
          </a:xfrm>
          <a:prstGeom prst="rect">
            <a:avLst/>
          </a:prstGeom>
          <a:noFill/>
        </p:spPr>
      </p:pic>
    </p:spTree>
    <p:extLst>
      <p:ext uri="{BB962C8B-B14F-4D97-AF65-F5344CB8AC3E}">
        <p14:creationId xmlns:p14="http://schemas.microsoft.com/office/powerpoint/2010/main" val="3950695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2800" y="1447800"/>
            <a:ext cx="5410200" cy="4648200"/>
          </a:xfrm>
        </p:spPr>
        <p:txBody>
          <a:bodyPr>
            <a:normAutofit/>
          </a:bodyPr>
          <a:lstStyle/>
          <a:p>
            <a:pPr algn="l"/>
            <a:r>
              <a:rPr lang="en-US" sz="2000" b="1" dirty="0" smtClean="0">
                <a:solidFill>
                  <a:schemeClr val="bg1"/>
                </a:solidFill>
                <a:latin typeface="+mj-lt"/>
              </a:rPr>
              <a:t>Section A:  </a:t>
            </a:r>
          </a:p>
          <a:p>
            <a:pPr algn="l"/>
            <a:r>
              <a:rPr lang="en-US" sz="2000" b="1" dirty="0" smtClean="0">
                <a:solidFill>
                  <a:schemeClr val="bg1"/>
                </a:solidFill>
                <a:latin typeface="+mj-lt"/>
              </a:rPr>
              <a:t>Principles to Which We Aspire</a:t>
            </a:r>
          </a:p>
          <a:p>
            <a:pPr algn="l"/>
            <a:endParaRPr lang="en-US" sz="2000" b="1" dirty="0" smtClean="0">
              <a:solidFill>
                <a:schemeClr val="bg1"/>
              </a:solidFill>
              <a:latin typeface="+mj-lt"/>
            </a:endParaRPr>
          </a:p>
          <a:p>
            <a:pPr marL="514350" indent="-514350" algn="l">
              <a:buAutoNum type="arabicPeriod" startAt="2"/>
            </a:pPr>
            <a:r>
              <a:rPr lang="en-US" sz="2000" b="1" dirty="0" smtClean="0">
                <a:solidFill>
                  <a:schemeClr val="bg1"/>
                </a:solidFill>
                <a:latin typeface="+mj-lt"/>
              </a:rPr>
              <a:t>Our Responsibility to Our </a:t>
            </a:r>
            <a:r>
              <a:rPr lang="en-US" sz="2000" b="1" dirty="0">
                <a:solidFill>
                  <a:schemeClr val="bg1"/>
                </a:solidFill>
                <a:latin typeface="+mj-lt"/>
              </a:rPr>
              <a:t>C</a:t>
            </a:r>
            <a:r>
              <a:rPr lang="en-US" sz="2000" b="1" dirty="0" smtClean="0">
                <a:solidFill>
                  <a:schemeClr val="bg1"/>
                </a:solidFill>
                <a:latin typeface="+mj-lt"/>
              </a:rPr>
              <a:t>lients and Employers:</a:t>
            </a:r>
          </a:p>
          <a:p>
            <a:pPr algn="l"/>
            <a:endParaRPr lang="en-US" sz="2000" b="1" dirty="0">
              <a:solidFill>
                <a:schemeClr val="bg1"/>
              </a:solidFill>
              <a:latin typeface="+mj-lt"/>
            </a:endParaRPr>
          </a:p>
          <a:p>
            <a:pPr algn="l"/>
            <a:r>
              <a:rPr lang="en-US" sz="2000" b="1" dirty="0" smtClean="0">
                <a:solidFill>
                  <a:schemeClr val="bg1"/>
                </a:solidFill>
                <a:latin typeface="+mj-lt"/>
              </a:rPr>
              <a:t>        c</a:t>
            </a:r>
            <a:r>
              <a:rPr lang="en-US" sz="2000" b="1" dirty="0">
                <a:solidFill>
                  <a:schemeClr val="bg1"/>
                </a:solidFill>
                <a:latin typeface="+mj-lt"/>
              </a:rPr>
              <a:t>) We shall avoid a conflict of interest </a:t>
            </a:r>
            <a:r>
              <a:rPr lang="en-US" sz="2000" b="1" dirty="0" smtClean="0">
                <a:solidFill>
                  <a:schemeClr val="bg1"/>
                </a:solidFill>
                <a:latin typeface="+mj-lt"/>
              </a:rPr>
              <a:t>or</a:t>
            </a:r>
          </a:p>
          <a:p>
            <a:pPr algn="l"/>
            <a:r>
              <a:rPr lang="en-US" sz="2000" b="1" dirty="0">
                <a:solidFill>
                  <a:schemeClr val="bg1"/>
                </a:solidFill>
                <a:latin typeface="+mj-lt"/>
              </a:rPr>
              <a:t> </a:t>
            </a:r>
            <a:r>
              <a:rPr lang="en-US" sz="2000" b="1" dirty="0" smtClean="0">
                <a:solidFill>
                  <a:schemeClr val="bg1"/>
                </a:solidFill>
                <a:latin typeface="+mj-lt"/>
              </a:rPr>
              <a:t>       </a:t>
            </a:r>
            <a:r>
              <a:rPr lang="en-US" sz="2000" b="1" dirty="0">
                <a:solidFill>
                  <a:schemeClr val="bg1"/>
                </a:solidFill>
                <a:latin typeface="+mj-lt"/>
              </a:rPr>
              <a:t>even the appearance of a conflict </a:t>
            </a:r>
            <a:r>
              <a:rPr lang="en-US" sz="2000" b="1" dirty="0" smtClean="0">
                <a:solidFill>
                  <a:schemeClr val="bg1"/>
                </a:solidFill>
                <a:latin typeface="+mj-lt"/>
              </a:rPr>
              <a:t>of</a:t>
            </a:r>
          </a:p>
          <a:p>
            <a:pPr algn="l"/>
            <a:r>
              <a:rPr lang="en-US" sz="2000" b="1" dirty="0">
                <a:solidFill>
                  <a:schemeClr val="bg1"/>
                </a:solidFill>
                <a:latin typeface="+mj-lt"/>
              </a:rPr>
              <a:t> </a:t>
            </a:r>
            <a:r>
              <a:rPr lang="en-US" sz="2000" b="1" dirty="0" smtClean="0">
                <a:solidFill>
                  <a:schemeClr val="bg1"/>
                </a:solidFill>
                <a:latin typeface="+mj-lt"/>
              </a:rPr>
              <a:t>       </a:t>
            </a:r>
            <a:r>
              <a:rPr lang="en-US" sz="2000" b="1" dirty="0">
                <a:solidFill>
                  <a:schemeClr val="bg1"/>
                </a:solidFill>
                <a:latin typeface="+mj-lt"/>
              </a:rPr>
              <a:t>interest in accepting assignments </a:t>
            </a:r>
            <a:r>
              <a:rPr lang="en-US" sz="2000" b="1" dirty="0" smtClean="0">
                <a:solidFill>
                  <a:schemeClr val="bg1"/>
                </a:solidFill>
                <a:latin typeface="+mj-lt"/>
              </a:rPr>
              <a:t>from</a:t>
            </a:r>
          </a:p>
          <a:p>
            <a:pPr algn="l"/>
            <a:r>
              <a:rPr lang="en-US" sz="2000" b="1" dirty="0">
                <a:solidFill>
                  <a:schemeClr val="bg1"/>
                </a:solidFill>
                <a:latin typeface="+mj-lt"/>
              </a:rPr>
              <a:t> </a:t>
            </a:r>
            <a:r>
              <a:rPr lang="en-US" sz="2000" b="1" dirty="0" smtClean="0">
                <a:solidFill>
                  <a:schemeClr val="bg1"/>
                </a:solidFill>
                <a:latin typeface="+mj-lt"/>
              </a:rPr>
              <a:t>       </a:t>
            </a:r>
            <a:r>
              <a:rPr lang="en-US" sz="2000" b="1" dirty="0">
                <a:solidFill>
                  <a:schemeClr val="bg1"/>
                </a:solidFill>
                <a:latin typeface="+mj-lt"/>
              </a:rPr>
              <a:t>clients or employers</a:t>
            </a:r>
            <a:r>
              <a:rPr lang="en-US" sz="2000" b="1" dirty="0" smtClean="0">
                <a:solidFill>
                  <a:schemeClr val="bg1"/>
                </a:solidFill>
                <a:latin typeface="+mj-lt"/>
              </a:rPr>
              <a:t>.</a:t>
            </a:r>
          </a:p>
        </p:txBody>
      </p:sp>
      <p:sp>
        <p:nvSpPr>
          <p:cNvPr id="5" name="Title 1"/>
          <p:cNvSpPr txBox="1">
            <a:spLocks/>
          </p:cNvSpPr>
          <p:nvPr/>
        </p:nvSpPr>
        <p:spPr>
          <a:xfrm>
            <a:off x="762000" y="304800"/>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smtClean="0"/>
              <a:t>(possible) ethical dilemmas:</a:t>
            </a:r>
          </a:p>
          <a:p>
            <a:pPr algn="l"/>
            <a:r>
              <a:rPr lang="en-US" sz="3200" b="1" dirty="0" smtClean="0"/>
              <a:t>(</a:t>
            </a:r>
            <a:r>
              <a:rPr lang="en-US" sz="2400" b="1" dirty="0" err="1" smtClean="0"/>
              <a:t>aicp</a:t>
            </a:r>
            <a:r>
              <a:rPr lang="en-US" sz="2400" b="1" dirty="0" smtClean="0"/>
              <a:t> code of ethics and professional conduct)</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00200"/>
            <a:ext cx="2221973" cy="2221973"/>
          </a:xfrm>
          <a:prstGeom prst="rect">
            <a:avLst/>
          </a:prstGeom>
        </p:spPr>
      </p:pic>
    </p:spTree>
    <p:extLst>
      <p:ext uri="{BB962C8B-B14F-4D97-AF65-F5344CB8AC3E}">
        <p14:creationId xmlns:p14="http://schemas.microsoft.com/office/powerpoint/2010/main" val="952658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447800"/>
            <a:ext cx="5867400" cy="4419600"/>
          </a:xfrm>
        </p:spPr>
        <p:txBody>
          <a:bodyPr>
            <a:noAutofit/>
          </a:bodyPr>
          <a:lstStyle/>
          <a:p>
            <a:pPr algn="l"/>
            <a:r>
              <a:rPr lang="en-US" sz="2000" b="1" dirty="0" smtClean="0">
                <a:solidFill>
                  <a:schemeClr val="bg1"/>
                </a:solidFill>
                <a:latin typeface="+mj-lt"/>
              </a:rPr>
              <a:t>Section B:  Our Rules of Conduct.</a:t>
            </a:r>
          </a:p>
          <a:p>
            <a:pPr marL="285750" indent="-285750" algn="l">
              <a:buFont typeface="Arial" pitchFamily="34" charset="0"/>
              <a:buChar char="•"/>
            </a:pPr>
            <a:r>
              <a:rPr lang="en-US" sz="2000" b="1" dirty="0" smtClean="0">
                <a:solidFill>
                  <a:schemeClr val="bg1"/>
                </a:solidFill>
                <a:latin typeface="+mj-lt"/>
              </a:rPr>
              <a:t>#6</a:t>
            </a:r>
            <a:r>
              <a:rPr lang="en-US" sz="2000" b="1" dirty="0">
                <a:solidFill>
                  <a:schemeClr val="bg1"/>
                </a:solidFill>
                <a:latin typeface="+mj-lt"/>
              </a:rPr>
              <a:t>. We shall not perform work on a project for a client or employer if, in addition to the agreed upon compensation from our client or employer, there is a possibility for direct personal or financial gain to us, our family members, or persons living in our household, unless our client or employer, after full written disclosure from us, consents in writing to the </a:t>
            </a:r>
            <a:r>
              <a:rPr lang="en-US" sz="2000" b="1" dirty="0" smtClean="0">
                <a:solidFill>
                  <a:schemeClr val="bg1"/>
                </a:solidFill>
                <a:latin typeface="+mj-lt"/>
              </a:rPr>
              <a:t>arrangement.</a:t>
            </a:r>
          </a:p>
          <a:p>
            <a:pPr marL="285750" indent="-285750" algn="l">
              <a:buFont typeface="Arial" pitchFamily="34" charset="0"/>
              <a:buChar char="•"/>
            </a:pPr>
            <a:endParaRPr lang="en-US" sz="2000" b="1" dirty="0" smtClean="0">
              <a:solidFill>
                <a:schemeClr val="bg1"/>
              </a:solidFill>
              <a:latin typeface="+mj-lt"/>
            </a:endParaRPr>
          </a:p>
          <a:p>
            <a:pPr marL="285750" indent="-285750" algn="l">
              <a:buFont typeface="Arial" pitchFamily="34" charset="0"/>
              <a:buChar char="•"/>
            </a:pPr>
            <a:r>
              <a:rPr lang="en-US" sz="2000" b="1" dirty="0" smtClean="0">
                <a:solidFill>
                  <a:schemeClr val="bg1"/>
                </a:solidFill>
                <a:latin typeface="+mj-lt"/>
              </a:rPr>
              <a:t>#14</a:t>
            </a:r>
            <a:r>
              <a:rPr lang="en-US" sz="2000" b="1" dirty="0">
                <a:solidFill>
                  <a:schemeClr val="bg1"/>
                </a:solidFill>
                <a:latin typeface="+mj-lt"/>
              </a:rPr>
              <a:t>. We shall not use the power of any office to seek or obtain a special advantage that is not a matter of public knowledge or is not in the public </a:t>
            </a:r>
            <a:r>
              <a:rPr lang="en-US" sz="2000" b="1" dirty="0" smtClean="0">
                <a:solidFill>
                  <a:schemeClr val="bg1"/>
                </a:solidFill>
                <a:latin typeface="+mj-lt"/>
              </a:rPr>
              <a:t>interest.</a:t>
            </a:r>
            <a:endParaRPr lang="en-US" sz="2000" b="1" dirty="0">
              <a:solidFill>
                <a:schemeClr val="bg1"/>
              </a:solidFill>
              <a:latin typeface="+mj-lt"/>
            </a:endParaRPr>
          </a:p>
        </p:txBody>
      </p:sp>
      <p:sp>
        <p:nvSpPr>
          <p:cNvPr id="5" name="Title 1"/>
          <p:cNvSpPr txBox="1">
            <a:spLocks/>
          </p:cNvSpPr>
          <p:nvPr/>
        </p:nvSpPr>
        <p:spPr>
          <a:xfrm>
            <a:off x="762000" y="427038"/>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smtClean="0"/>
              <a:t>(possible) ethical dilemmas:</a:t>
            </a:r>
          </a:p>
          <a:p>
            <a:pPr algn="l"/>
            <a:r>
              <a:rPr lang="en-US" sz="3200" b="1" dirty="0" smtClean="0"/>
              <a:t>(</a:t>
            </a:r>
            <a:r>
              <a:rPr lang="en-US" sz="2400" b="1" dirty="0" err="1" smtClean="0"/>
              <a:t>aicp</a:t>
            </a:r>
            <a:r>
              <a:rPr lang="en-US" sz="2400" b="1" dirty="0" smtClean="0"/>
              <a:t> code of ethics and professional conduct)</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399" y="1524000"/>
            <a:ext cx="2221973" cy="2221973"/>
          </a:xfrm>
          <a:prstGeom prst="rect">
            <a:avLst/>
          </a:prstGeom>
        </p:spPr>
      </p:pic>
    </p:spTree>
    <p:extLst>
      <p:ext uri="{BB962C8B-B14F-4D97-AF65-F5344CB8AC3E}">
        <p14:creationId xmlns:p14="http://schemas.microsoft.com/office/powerpoint/2010/main" val="17562248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4200" y="1524000"/>
            <a:ext cx="5562600" cy="4876800"/>
          </a:xfrm>
        </p:spPr>
        <p:txBody>
          <a:bodyPr>
            <a:normAutofit/>
          </a:bodyPr>
          <a:lstStyle/>
          <a:p>
            <a:pPr marL="342900" indent="-342900" algn="l">
              <a:buFont typeface="Arial" pitchFamily="34" charset="0"/>
              <a:buChar char="•"/>
            </a:pPr>
            <a:r>
              <a:rPr lang="en-US" sz="2000" b="1" dirty="0">
                <a:solidFill>
                  <a:schemeClr val="bg1"/>
                </a:solidFill>
                <a:latin typeface="+mj-lt"/>
              </a:rPr>
              <a:t>i</a:t>
            </a:r>
            <a:r>
              <a:rPr lang="en-US" sz="2000" b="1" dirty="0" smtClean="0">
                <a:solidFill>
                  <a:schemeClr val="bg1"/>
                </a:solidFill>
                <a:latin typeface="+mj-lt"/>
              </a:rPr>
              <a:t>n spite of satisfactory performance by the vendor, planner can not ignore contract terms.</a:t>
            </a:r>
          </a:p>
          <a:p>
            <a:pPr marL="342900" indent="-342900" algn="l">
              <a:buFont typeface="Arial" pitchFamily="34" charset="0"/>
              <a:buChar char="•"/>
            </a:pPr>
            <a:endParaRPr lang="en-US" sz="2000" b="1" dirty="0" smtClean="0">
              <a:solidFill>
                <a:schemeClr val="bg1"/>
              </a:solidFill>
              <a:latin typeface="+mj-lt"/>
            </a:endParaRPr>
          </a:p>
          <a:p>
            <a:pPr marL="342900" indent="-342900" algn="l">
              <a:buFont typeface="Arial" pitchFamily="34" charset="0"/>
              <a:buChar char="•"/>
            </a:pPr>
            <a:r>
              <a:rPr lang="en-US" sz="2000" b="1" dirty="0">
                <a:solidFill>
                  <a:schemeClr val="bg1"/>
                </a:solidFill>
                <a:latin typeface="+mj-lt"/>
              </a:rPr>
              <a:t>l</a:t>
            </a:r>
            <a:r>
              <a:rPr lang="en-US" sz="2000" b="1" dirty="0" smtClean="0">
                <a:solidFill>
                  <a:schemeClr val="bg1"/>
                </a:solidFill>
                <a:latin typeface="+mj-lt"/>
              </a:rPr>
              <a:t>egal counsel confirms that the employment situation is in violation of the terms of the contract.</a:t>
            </a:r>
          </a:p>
          <a:p>
            <a:pPr marL="342900" indent="-342900" algn="l">
              <a:buFont typeface="Arial" pitchFamily="34" charset="0"/>
              <a:buChar char="•"/>
            </a:pPr>
            <a:endParaRPr lang="en-US" sz="2000" b="1" dirty="0" smtClean="0">
              <a:solidFill>
                <a:schemeClr val="bg1"/>
              </a:solidFill>
              <a:latin typeface="+mj-lt"/>
            </a:endParaRPr>
          </a:p>
          <a:p>
            <a:pPr marL="342900" indent="-342900" algn="l">
              <a:buFont typeface="Arial" pitchFamily="34" charset="0"/>
              <a:buChar char="•"/>
            </a:pPr>
            <a:r>
              <a:rPr lang="en-US" sz="2000" b="1" dirty="0">
                <a:solidFill>
                  <a:schemeClr val="bg1"/>
                </a:solidFill>
                <a:latin typeface="+mj-lt"/>
              </a:rPr>
              <a:t>p</a:t>
            </a:r>
            <a:r>
              <a:rPr lang="en-US" sz="2000" b="1" dirty="0" smtClean="0">
                <a:solidFill>
                  <a:schemeClr val="bg1"/>
                </a:solidFill>
                <a:latin typeface="+mj-lt"/>
              </a:rPr>
              <a:t>lanner informs the executive director of the </a:t>
            </a:r>
            <a:r>
              <a:rPr lang="en-US" sz="2000" b="1" dirty="0">
                <a:solidFill>
                  <a:schemeClr val="bg1"/>
                </a:solidFill>
                <a:latin typeface="+mj-lt"/>
              </a:rPr>
              <a:t>k</a:t>
            </a:r>
            <a:r>
              <a:rPr lang="en-US" sz="2000" b="1" dirty="0" smtClean="0">
                <a:solidFill>
                  <a:schemeClr val="bg1"/>
                </a:solidFill>
                <a:latin typeface="+mj-lt"/>
              </a:rPr>
              <a:t>itchen of the contract discrepancy.</a:t>
            </a:r>
          </a:p>
          <a:p>
            <a:pPr marL="342900" indent="-342900" algn="l">
              <a:buFont typeface="Arial" pitchFamily="34" charset="0"/>
              <a:buChar char="•"/>
            </a:pPr>
            <a:endParaRPr lang="en-US" sz="2000" b="1" dirty="0" smtClean="0">
              <a:solidFill>
                <a:schemeClr val="bg1"/>
              </a:solidFill>
              <a:latin typeface="+mj-lt"/>
            </a:endParaRPr>
          </a:p>
          <a:p>
            <a:pPr marL="342900" indent="-342900" algn="l">
              <a:buFont typeface="Arial" pitchFamily="34" charset="0"/>
              <a:buChar char="•"/>
            </a:pPr>
            <a:r>
              <a:rPr lang="en-US" sz="2000" b="1" dirty="0" smtClean="0">
                <a:solidFill>
                  <a:schemeClr val="bg1"/>
                </a:solidFill>
                <a:latin typeface="+mj-lt"/>
              </a:rPr>
              <a:t>verbal notification of need to address the conflict is supported in writing.</a:t>
            </a:r>
          </a:p>
        </p:txBody>
      </p:sp>
      <p:sp>
        <p:nvSpPr>
          <p:cNvPr id="5" name="Title 1"/>
          <p:cNvSpPr txBox="1">
            <a:spLocks/>
          </p:cNvSpPr>
          <p:nvPr/>
        </p:nvSpPr>
        <p:spPr>
          <a:xfrm>
            <a:off x="762000" y="304800"/>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a:t>i</a:t>
            </a:r>
            <a:r>
              <a:rPr lang="en-US" sz="3200" b="1" dirty="0" smtClean="0"/>
              <a:t>mplemented solution</a:t>
            </a:r>
            <a:endParaRPr lang="en-US" sz="32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76400"/>
            <a:ext cx="2143125" cy="2143125"/>
          </a:xfrm>
          <a:prstGeom prst="rect">
            <a:avLst/>
          </a:prstGeom>
        </p:spPr>
      </p:pic>
    </p:spTree>
    <p:extLst>
      <p:ext uri="{BB962C8B-B14F-4D97-AF65-F5344CB8AC3E}">
        <p14:creationId xmlns:p14="http://schemas.microsoft.com/office/powerpoint/2010/main" val="258689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47800" y="3505200"/>
            <a:ext cx="6400800" cy="1714500"/>
          </a:xfrm>
        </p:spPr>
        <p:txBody>
          <a:bodyPr>
            <a:noAutofit/>
          </a:bodyPr>
          <a:lstStyle/>
          <a:p>
            <a:pPr>
              <a:buClr>
                <a:schemeClr val="accent1">
                  <a:lumMod val="75000"/>
                </a:schemeClr>
              </a:buClr>
              <a:buFont typeface="Wingdings" pitchFamily="2" charset="2"/>
              <a:buChar char="§"/>
            </a:pPr>
            <a:r>
              <a:rPr lang="en-US" sz="2400" b="1" dirty="0">
                <a:latin typeface="+mj-lt"/>
              </a:rPr>
              <a:t>o</a:t>
            </a:r>
            <a:r>
              <a:rPr lang="en-US" sz="2400" b="1" dirty="0" smtClean="0">
                <a:latin typeface="+mj-lt"/>
              </a:rPr>
              <a:t>verview of consultant management process </a:t>
            </a:r>
          </a:p>
          <a:p>
            <a:pPr>
              <a:buClr>
                <a:schemeClr val="accent1">
                  <a:lumMod val="75000"/>
                </a:schemeClr>
              </a:buClr>
              <a:buFont typeface="Wingdings" pitchFamily="2" charset="2"/>
              <a:buChar char="§"/>
            </a:pPr>
            <a:r>
              <a:rPr lang="en-US" sz="2400" b="1" dirty="0">
                <a:latin typeface="+mj-lt"/>
              </a:rPr>
              <a:t>e</a:t>
            </a:r>
            <a:r>
              <a:rPr lang="en-US" sz="2400" b="1" dirty="0" smtClean="0">
                <a:latin typeface="+mj-lt"/>
              </a:rPr>
              <a:t>thics vs. expectations vs. policies vs. laws</a:t>
            </a:r>
          </a:p>
          <a:p>
            <a:pPr>
              <a:buClr>
                <a:schemeClr val="accent1">
                  <a:lumMod val="75000"/>
                </a:schemeClr>
              </a:buClr>
              <a:buFont typeface="Wingdings" pitchFamily="2" charset="2"/>
              <a:buChar char="§"/>
            </a:pPr>
            <a:r>
              <a:rPr lang="en-US" sz="2400" b="1" dirty="0">
                <a:latin typeface="+mj-lt"/>
              </a:rPr>
              <a:t>w</a:t>
            </a:r>
            <a:r>
              <a:rPr lang="en-US" sz="2400" b="1" dirty="0" smtClean="0">
                <a:latin typeface="+mj-lt"/>
              </a:rPr>
              <a:t>hat the client needs from the process</a:t>
            </a:r>
          </a:p>
          <a:p>
            <a:pPr>
              <a:buClr>
                <a:schemeClr val="accent1">
                  <a:lumMod val="75000"/>
                </a:schemeClr>
              </a:buClr>
              <a:buFont typeface="Wingdings" pitchFamily="2" charset="2"/>
              <a:buChar char="§"/>
            </a:pPr>
            <a:r>
              <a:rPr lang="en-US" sz="2400" b="1" dirty="0">
                <a:latin typeface="+mj-lt"/>
              </a:rPr>
              <a:t>w</a:t>
            </a:r>
            <a:r>
              <a:rPr lang="en-US" sz="2400" b="1" dirty="0" smtClean="0">
                <a:latin typeface="+mj-lt"/>
              </a:rPr>
              <a:t>hat the consultant needs from the process</a:t>
            </a:r>
          </a:p>
          <a:p>
            <a:pPr>
              <a:buClr>
                <a:schemeClr val="accent1">
                  <a:lumMod val="75000"/>
                </a:schemeClr>
              </a:buClr>
              <a:buFont typeface="Wingdings" pitchFamily="2" charset="2"/>
              <a:buChar char="§"/>
            </a:pPr>
            <a:r>
              <a:rPr lang="en-US" sz="2400" b="1" dirty="0">
                <a:latin typeface="+mj-lt"/>
              </a:rPr>
              <a:t>c</a:t>
            </a:r>
            <a:r>
              <a:rPr lang="en-US" sz="2400" b="1" dirty="0" smtClean="0">
                <a:latin typeface="+mj-lt"/>
              </a:rPr>
              <a:t>ase studies and discussion</a:t>
            </a:r>
          </a:p>
        </p:txBody>
      </p:sp>
      <p:graphicFrame>
        <p:nvGraphicFramePr>
          <p:cNvPr id="4" name="Diagram 3"/>
          <p:cNvGraphicFramePr/>
          <p:nvPr>
            <p:extLst>
              <p:ext uri="{D42A27DB-BD31-4B8C-83A1-F6EECF244321}">
                <p14:modId xmlns:p14="http://schemas.microsoft.com/office/powerpoint/2010/main" val="2160358148"/>
              </p:ext>
            </p:extLst>
          </p:nvPr>
        </p:nvGraphicFramePr>
        <p:xfrm>
          <a:off x="152400" y="1066800"/>
          <a:ext cx="88392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a:xfrm>
            <a:off x="762000" y="228600"/>
            <a:ext cx="7772400" cy="563562"/>
          </a:xfrm>
        </p:spPr>
        <p:txBody>
          <a:bodyPr>
            <a:noAutofit/>
          </a:bodyPr>
          <a:lstStyle/>
          <a:p>
            <a:r>
              <a:rPr lang="en-US" sz="3200" b="1" dirty="0"/>
              <a:t>t</a:t>
            </a:r>
            <a:r>
              <a:rPr lang="en-US" sz="3200" b="1" dirty="0" smtClean="0"/>
              <a:t>oday’s session</a:t>
            </a:r>
            <a:endParaRPr lang="en-US" sz="3200" b="1" dirty="0"/>
          </a:p>
        </p:txBody>
      </p:sp>
    </p:spTree>
    <p:extLst>
      <p:ext uri="{BB962C8B-B14F-4D97-AF65-F5344CB8AC3E}">
        <p14:creationId xmlns:p14="http://schemas.microsoft.com/office/powerpoint/2010/main" val="987670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371600"/>
            <a:ext cx="4800600" cy="5029200"/>
          </a:xfrm>
        </p:spPr>
        <p:txBody>
          <a:bodyPr>
            <a:normAutofit/>
          </a:bodyPr>
          <a:lstStyle/>
          <a:p>
            <a:pPr marL="342900" indent="-342900" algn="l">
              <a:buFont typeface="Arial" pitchFamily="34" charset="0"/>
              <a:buChar char="•"/>
            </a:pPr>
            <a:r>
              <a:rPr lang="en-US" sz="2000" b="1" dirty="0">
                <a:solidFill>
                  <a:schemeClr val="bg1"/>
                </a:solidFill>
                <a:latin typeface="+mj-lt"/>
              </a:rPr>
              <a:t>t</a:t>
            </a:r>
            <a:r>
              <a:rPr lang="en-US" sz="2000" b="1" dirty="0" smtClean="0">
                <a:solidFill>
                  <a:schemeClr val="bg1"/>
                </a:solidFill>
                <a:latin typeface="+mj-lt"/>
              </a:rPr>
              <a:t>he executive director of the kitchen  provides written solution to which parties agree.</a:t>
            </a:r>
          </a:p>
          <a:p>
            <a:pPr marL="342900" indent="-342900" algn="l">
              <a:buFont typeface="Arial" pitchFamily="34" charset="0"/>
              <a:buChar char="•"/>
            </a:pPr>
            <a:endParaRPr lang="en-US" sz="2000" b="1" dirty="0" smtClean="0">
              <a:solidFill>
                <a:schemeClr val="bg1"/>
              </a:solidFill>
              <a:latin typeface="+mj-lt"/>
            </a:endParaRPr>
          </a:p>
          <a:p>
            <a:pPr marL="342900" indent="-342900" algn="l">
              <a:buFont typeface="Arial" pitchFamily="34" charset="0"/>
              <a:buChar char="•"/>
            </a:pPr>
            <a:r>
              <a:rPr lang="en-US" sz="2000" b="1" dirty="0">
                <a:solidFill>
                  <a:schemeClr val="bg1"/>
                </a:solidFill>
                <a:latin typeface="+mj-lt"/>
              </a:rPr>
              <a:t>t</a:t>
            </a:r>
            <a:r>
              <a:rPr lang="en-US" sz="2000" b="1" dirty="0" smtClean="0">
                <a:solidFill>
                  <a:schemeClr val="bg1"/>
                </a:solidFill>
                <a:latin typeface="+mj-lt"/>
              </a:rPr>
              <a:t>he mid-level manager’s job description and work program for the kitchen are revised so that they are not responsible for supervision of the open door program.</a:t>
            </a:r>
          </a:p>
          <a:p>
            <a:pPr marL="342900" indent="-342900" algn="l">
              <a:buFont typeface="Arial" pitchFamily="34" charset="0"/>
              <a:buChar char="•"/>
            </a:pPr>
            <a:endParaRPr lang="en-US" sz="2000" b="1" dirty="0" smtClean="0">
              <a:solidFill>
                <a:schemeClr val="bg1"/>
              </a:solidFill>
              <a:latin typeface="+mj-lt"/>
            </a:endParaRPr>
          </a:p>
          <a:p>
            <a:pPr marL="342900" indent="-342900" algn="l">
              <a:buFont typeface="Arial" pitchFamily="34" charset="0"/>
              <a:buChar char="•"/>
            </a:pPr>
            <a:r>
              <a:rPr lang="en-US" sz="2000" b="1" dirty="0" smtClean="0">
                <a:solidFill>
                  <a:schemeClr val="bg1"/>
                </a:solidFill>
                <a:latin typeface="+mj-lt"/>
              </a:rPr>
              <a:t>per agreement by multiple parties, the open </a:t>
            </a:r>
            <a:r>
              <a:rPr lang="en-US" sz="2000" b="1" dirty="0">
                <a:solidFill>
                  <a:schemeClr val="bg1"/>
                </a:solidFill>
                <a:latin typeface="+mj-lt"/>
              </a:rPr>
              <a:t>d</a:t>
            </a:r>
            <a:r>
              <a:rPr lang="en-US" sz="2000" b="1" dirty="0" smtClean="0">
                <a:solidFill>
                  <a:schemeClr val="bg1"/>
                </a:solidFill>
                <a:latin typeface="+mj-lt"/>
              </a:rPr>
              <a:t>oor program is transferred to a separate non-profit entity.</a:t>
            </a:r>
            <a:endParaRPr lang="en-US" sz="2000" b="1" dirty="0">
              <a:solidFill>
                <a:schemeClr val="bg1"/>
              </a:solidFill>
              <a:latin typeface="+mj-lt"/>
            </a:endParaRPr>
          </a:p>
        </p:txBody>
      </p:sp>
      <p:sp>
        <p:nvSpPr>
          <p:cNvPr id="5" name="Title 1"/>
          <p:cNvSpPr txBox="1">
            <a:spLocks/>
          </p:cNvSpPr>
          <p:nvPr/>
        </p:nvSpPr>
        <p:spPr>
          <a:xfrm>
            <a:off x="762000" y="304800"/>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a:t>i</a:t>
            </a:r>
            <a:r>
              <a:rPr lang="en-US" sz="3200" b="1" dirty="0" smtClean="0"/>
              <a:t>mplemented solution</a:t>
            </a:r>
            <a:endParaRPr lang="en-US" sz="32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447800"/>
            <a:ext cx="3251200" cy="2438400"/>
          </a:xfrm>
          <a:prstGeom prst="rect">
            <a:avLst/>
          </a:prstGeom>
        </p:spPr>
      </p:pic>
    </p:spTree>
    <p:extLst>
      <p:ext uri="{BB962C8B-B14F-4D97-AF65-F5344CB8AC3E}">
        <p14:creationId xmlns:p14="http://schemas.microsoft.com/office/powerpoint/2010/main" val="943805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encrypted-tbn3.gstatic.com/images?q=tbn:ANd9GcR0MMg1QIc31fdJ4pWFuvLjH1w5ZQ9rEPr4ji3QbCioWPQTm_SW"/>
          <p:cNvPicPr>
            <a:picLocks noChangeAspect="1" noChangeArrowheads="1"/>
          </p:cNvPicPr>
          <p:nvPr/>
        </p:nvPicPr>
        <p:blipFill>
          <a:blip r:embed="rId2" cstate="print"/>
          <a:srcRect/>
          <a:stretch>
            <a:fillRect/>
          </a:stretch>
        </p:blipFill>
        <p:spPr bwMode="auto">
          <a:xfrm>
            <a:off x="3629025" y="1893813"/>
            <a:ext cx="1857375" cy="2457451"/>
          </a:xfrm>
          <a:prstGeom prst="rect">
            <a:avLst/>
          </a:prstGeom>
          <a:noFill/>
        </p:spPr>
      </p:pic>
      <p:pic>
        <p:nvPicPr>
          <p:cNvPr id="3080" name="Picture 8" descr="https://encrypted-tbn3.gstatic.com/images?q=tbn:ANd9GcR0blEDJ0Ew5EG36eMqByizpoLCnINqhr2YdDqJ0eDQ8U6s5Znm"/>
          <p:cNvPicPr>
            <a:picLocks noChangeAspect="1" noChangeArrowheads="1"/>
          </p:cNvPicPr>
          <p:nvPr/>
        </p:nvPicPr>
        <p:blipFill>
          <a:blip r:embed="rId3" cstate="print"/>
          <a:srcRect/>
          <a:stretch>
            <a:fillRect/>
          </a:stretch>
        </p:blipFill>
        <p:spPr bwMode="auto">
          <a:xfrm>
            <a:off x="381000" y="1893812"/>
            <a:ext cx="2457451" cy="2457451"/>
          </a:xfrm>
          <a:prstGeom prst="rect">
            <a:avLst/>
          </a:prstGeom>
          <a:noFill/>
        </p:spPr>
      </p:pic>
      <p:pic>
        <p:nvPicPr>
          <p:cNvPr id="3084" name="Picture 12" descr="https://encrypted-tbn0.gstatic.com/images?q=tbn:ANd9GcSOU-hB0tm5Dv8yfG8MI4IMG33rgAKD_Vv9VHcOMAdCTNfW4rIEaQ"/>
          <p:cNvPicPr>
            <a:picLocks noChangeAspect="1" noChangeArrowheads="1"/>
          </p:cNvPicPr>
          <p:nvPr/>
        </p:nvPicPr>
        <p:blipFill>
          <a:blip r:embed="rId4" cstate="print"/>
          <a:srcRect/>
          <a:stretch>
            <a:fillRect/>
          </a:stretch>
        </p:blipFill>
        <p:spPr bwMode="auto">
          <a:xfrm>
            <a:off x="6229351" y="1893812"/>
            <a:ext cx="2457449" cy="2457449"/>
          </a:xfrm>
          <a:prstGeom prst="rect">
            <a:avLst/>
          </a:prstGeom>
          <a:noFill/>
        </p:spPr>
      </p:pic>
      <p:sp>
        <p:nvSpPr>
          <p:cNvPr id="8" name="Title 1"/>
          <p:cNvSpPr txBox="1">
            <a:spLocks/>
          </p:cNvSpPr>
          <p:nvPr/>
        </p:nvSpPr>
        <p:spPr>
          <a:xfrm>
            <a:off x="838200" y="228600"/>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a:t>b</a:t>
            </a:r>
            <a:r>
              <a:rPr lang="en-US" sz="3200" b="1" dirty="0" smtClean="0"/>
              <a:t>illability target practice</a:t>
            </a:r>
            <a:endParaRPr lang="en-US" sz="3200" b="1" dirty="0"/>
          </a:p>
        </p:txBody>
      </p:sp>
    </p:spTree>
    <p:extLst>
      <p:ext uri="{BB962C8B-B14F-4D97-AF65-F5344CB8AC3E}">
        <p14:creationId xmlns:p14="http://schemas.microsoft.com/office/powerpoint/2010/main" val="1930702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5105400" cy="4525963"/>
          </a:xfrm>
        </p:spPr>
        <p:txBody>
          <a:bodyPr>
            <a:normAutofit lnSpcReduction="10000"/>
          </a:bodyPr>
          <a:lstStyle/>
          <a:p>
            <a:r>
              <a:rPr lang="en-US" sz="2000" b="1" dirty="0">
                <a:latin typeface="+mj-lt"/>
              </a:rPr>
              <a:t>c</a:t>
            </a:r>
            <a:r>
              <a:rPr lang="en-US" sz="2000" b="1" dirty="0" smtClean="0">
                <a:latin typeface="+mj-lt"/>
              </a:rPr>
              <a:t>ounty contracted with consultant to update census geography and submit revised geo-database to census staff</a:t>
            </a:r>
          </a:p>
          <a:p>
            <a:pPr marL="457200" lvl="1" indent="0">
              <a:buNone/>
            </a:pPr>
            <a:endParaRPr lang="en-US" sz="2000" b="1" dirty="0" smtClean="0">
              <a:latin typeface="+mj-lt"/>
            </a:endParaRPr>
          </a:p>
          <a:p>
            <a:r>
              <a:rPr lang="en-US" sz="2000" b="1" dirty="0" smtClean="0">
                <a:latin typeface="+mj-lt"/>
              </a:rPr>
              <a:t>contract managed by consultant planner A, who develops the boundaries</a:t>
            </a:r>
          </a:p>
          <a:p>
            <a:endParaRPr lang="en-US" sz="2000" b="1" dirty="0" smtClean="0">
              <a:latin typeface="+mj-lt"/>
            </a:endParaRPr>
          </a:p>
          <a:p>
            <a:r>
              <a:rPr lang="en-US" sz="2000" b="1" dirty="0" smtClean="0">
                <a:latin typeface="+mj-lt"/>
              </a:rPr>
              <a:t>planner B is not meeting  her  assigned billability/utilization target and is not familiar with County demographics or GIS software</a:t>
            </a:r>
          </a:p>
          <a:p>
            <a:endParaRPr lang="en-US" sz="2000" b="1" dirty="0" smtClean="0">
              <a:latin typeface="+mj-lt"/>
            </a:endParaRPr>
          </a:p>
          <a:p>
            <a:r>
              <a:rPr lang="en-US" sz="2000" b="1" dirty="0" smtClean="0">
                <a:latin typeface="+mj-lt"/>
              </a:rPr>
              <a:t>planner B goes to department head who assigns task to planner B</a:t>
            </a:r>
          </a:p>
          <a:p>
            <a:endParaRPr lang="en-US" sz="2000" b="1" dirty="0">
              <a:latin typeface="+mj-lt"/>
            </a:endParaRPr>
          </a:p>
        </p:txBody>
      </p:sp>
      <p:pic>
        <p:nvPicPr>
          <p:cNvPr id="4" name="Picture 10" descr="https://encrypted-tbn1.gstatic.com/images?q=tbn:ANd9GcQ1airUmAQr_ZZiwtybaZw-0_l71YteKFeqt5IR19xFelBbwlb2AQ"/>
          <p:cNvPicPr>
            <a:picLocks noChangeAspect="1" noChangeArrowheads="1"/>
          </p:cNvPicPr>
          <p:nvPr/>
        </p:nvPicPr>
        <p:blipFill>
          <a:blip r:embed="rId2" cstate="print"/>
          <a:srcRect/>
          <a:stretch>
            <a:fillRect/>
          </a:stretch>
        </p:blipFill>
        <p:spPr bwMode="auto">
          <a:xfrm>
            <a:off x="6096000" y="1143000"/>
            <a:ext cx="2544726" cy="2544726"/>
          </a:xfrm>
          <a:prstGeom prst="rect">
            <a:avLst/>
          </a:prstGeom>
          <a:noFill/>
        </p:spPr>
      </p:pic>
      <p:sp>
        <p:nvSpPr>
          <p:cNvPr id="6" name="Title 1"/>
          <p:cNvSpPr txBox="1">
            <a:spLocks/>
          </p:cNvSpPr>
          <p:nvPr/>
        </p:nvSpPr>
        <p:spPr>
          <a:xfrm>
            <a:off x="838200" y="228600"/>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smtClean="0"/>
              <a:t>background</a:t>
            </a:r>
            <a:endParaRPr lang="en-US" sz="3200" b="1" dirty="0"/>
          </a:p>
        </p:txBody>
      </p:sp>
    </p:spTree>
    <p:extLst>
      <p:ext uri="{BB962C8B-B14F-4D97-AF65-F5344CB8AC3E}">
        <p14:creationId xmlns:p14="http://schemas.microsoft.com/office/powerpoint/2010/main" val="2457641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3962400" cy="4525963"/>
          </a:xfrm>
        </p:spPr>
        <p:txBody>
          <a:bodyPr>
            <a:normAutofit fontScale="92500"/>
          </a:bodyPr>
          <a:lstStyle/>
          <a:p>
            <a:pPr>
              <a:buNone/>
            </a:pPr>
            <a:r>
              <a:rPr lang="en-US" sz="2000" b="1" dirty="0" smtClean="0">
                <a:latin typeface="+mj-lt"/>
              </a:rPr>
              <a:t>A: Principles to Which We Aspire </a:t>
            </a:r>
          </a:p>
          <a:p>
            <a:pPr>
              <a:buNone/>
            </a:pPr>
            <a:r>
              <a:rPr lang="en-US" sz="2000" b="1" dirty="0" smtClean="0">
                <a:latin typeface="+mj-lt"/>
              </a:rPr>
              <a:t>2. Our Responsibility to Our Clients and Employers</a:t>
            </a:r>
          </a:p>
          <a:p>
            <a:pPr>
              <a:buNone/>
            </a:pPr>
            <a:endParaRPr lang="en-US" sz="2000" b="1" dirty="0" smtClean="0">
              <a:latin typeface="+mj-lt"/>
            </a:endParaRPr>
          </a:p>
          <a:p>
            <a:pPr>
              <a:buNone/>
            </a:pPr>
            <a:r>
              <a:rPr lang="en-US" sz="2000" b="1" dirty="0">
                <a:latin typeface="+mj-lt"/>
              </a:rPr>
              <a:t> </a:t>
            </a:r>
            <a:r>
              <a:rPr lang="en-US" sz="2000" b="1" dirty="0" smtClean="0">
                <a:latin typeface="+mj-lt"/>
              </a:rPr>
              <a:t>     …we owe diligent, creative, and competent performance of the work we do in pursuit of our client or employer's interest.</a:t>
            </a:r>
          </a:p>
          <a:p>
            <a:pPr>
              <a:buNone/>
            </a:pPr>
            <a:r>
              <a:rPr lang="en-US" sz="2000" b="1" dirty="0" smtClean="0">
                <a:latin typeface="+mj-lt"/>
              </a:rPr>
              <a:t> </a:t>
            </a:r>
          </a:p>
          <a:p>
            <a:r>
              <a:rPr lang="en-US" sz="2000" b="1" dirty="0" smtClean="0">
                <a:latin typeface="+mj-lt"/>
              </a:rPr>
              <a:t>c) We shall avoid a conflict of interest or even the appearance of a conflict of interest in accepting assignments from clients or employers. </a:t>
            </a:r>
          </a:p>
        </p:txBody>
      </p:sp>
      <p:sp>
        <p:nvSpPr>
          <p:cNvPr id="6" name="Title 1"/>
          <p:cNvSpPr txBox="1">
            <a:spLocks/>
          </p:cNvSpPr>
          <p:nvPr/>
        </p:nvSpPr>
        <p:spPr>
          <a:xfrm>
            <a:off x="762000" y="304800"/>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smtClean="0"/>
              <a:t>(possible) ethical dilemmas:</a:t>
            </a:r>
          </a:p>
          <a:p>
            <a:pPr algn="l"/>
            <a:r>
              <a:rPr lang="en-US" sz="3200" b="1" dirty="0" smtClean="0"/>
              <a:t>(</a:t>
            </a:r>
            <a:r>
              <a:rPr lang="en-US" sz="2400" b="1" dirty="0" err="1" smtClean="0"/>
              <a:t>aicp</a:t>
            </a:r>
            <a:r>
              <a:rPr lang="en-US" sz="2400" b="1" dirty="0" smtClean="0"/>
              <a:t> code of ethics and professional conduct)</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00200"/>
            <a:ext cx="2610061" cy="2610061"/>
          </a:xfrm>
          <a:prstGeom prst="rect">
            <a:avLst/>
          </a:prstGeom>
        </p:spPr>
      </p:pic>
    </p:spTree>
    <p:extLst>
      <p:ext uri="{BB962C8B-B14F-4D97-AF65-F5344CB8AC3E}">
        <p14:creationId xmlns:p14="http://schemas.microsoft.com/office/powerpoint/2010/main" val="3141043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0" y="1600200"/>
            <a:ext cx="5562600" cy="4525963"/>
          </a:xfrm>
        </p:spPr>
        <p:txBody>
          <a:bodyPr>
            <a:normAutofit fontScale="92500" lnSpcReduction="10000"/>
          </a:bodyPr>
          <a:lstStyle/>
          <a:p>
            <a:pPr>
              <a:buNone/>
            </a:pPr>
            <a:r>
              <a:rPr lang="en-US" sz="2000" b="1" dirty="0" smtClean="0"/>
              <a:t>3. </a:t>
            </a:r>
            <a:r>
              <a:rPr lang="en-US" sz="2000" b="1" dirty="0">
                <a:latin typeface="+mj-lt"/>
              </a:rPr>
              <a:t>o</a:t>
            </a:r>
            <a:r>
              <a:rPr lang="en-US" sz="2000" b="1" dirty="0" smtClean="0">
                <a:latin typeface="+mj-lt"/>
              </a:rPr>
              <a:t>ur </a:t>
            </a:r>
            <a:r>
              <a:rPr lang="en-US" sz="2000" b="1" dirty="0">
                <a:latin typeface="+mj-lt"/>
              </a:rPr>
              <a:t>r</a:t>
            </a:r>
            <a:r>
              <a:rPr lang="en-US" sz="2000" b="1" dirty="0" smtClean="0">
                <a:latin typeface="+mj-lt"/>
              </a:rPr>
              <a:t>esponsibility to our </a:t>
            </a:r>
            <a:r>
              <a:rPr lang="en-US" sz="2000" b="1" dirty="0">
                <a:latin typeface="+mj-lt"/>
              </a:rPr>
              <a:t>p</a:t>
            </a:r>
            <a:r>
              <a:rPr lang="en-US" sz="2000" b="1" dirty="0" smtClean="0">
                <a:latin typeface="+mj-lt"/>
              </a:rPr>
              <a:t>rofession and colleagues</a:t>
            </a:r>
          </a:p>
          <a:p>
            <a:r>
              <a:rPr lang="en-US" sz="2000" b="1" dirty="0" smtClean="0">
                <a:latin typeface="+mj-lt"/>
              </a:rPr>
              <a:t>a) …we shall protect and enhance the integrity of our profession. </a:t>
            </a:r>
          </a:p>
          <a:p>
            <a:pPr>
              <a:buNone/>
            </a:pPr>
            <a:endParaRPr lang="en-US" sz="2000" b="1" dirty="0" smtClean="0">
              <a:latin typeface="+mj-lt"/>
            </a:endParaRPr>
          </a:p>
          <a:p>
            <a:pPr>
              <a:buNone/>
            </a:pPr>
            <a:r>
              <a:rPr lang="en-US" sz="2000" b="1" dirty="0">
                <a:latin typeface="+mj-lt"/>
              </a:rPr>
              <a:t>s</a:t>
            </a:r>
            <a:r>
              <a:rPr lang="en-US" sz="2000" b="1" dirty="0" smtClean="0">
                <a:latin typeface="+mj-lt"/>
              </a:rPr>
              <a:t>ection b:  </a:t>
            </a:r>
            <a:r>
              <a:rPr lang="en-US" sz="2000" b="1" dirty="0">
                <a:latin typeface="+mj-lt"/>
              </a:rPr>
              <a:t>o</a:t>
            </a:r>
            <a:r>
              <a:rPr lang="en-US" sz="2000" b="1" dirty="0" smtClean="0">
                <a:latin typeface="+mj-lt"/>
              </a:rPr>
              <a:t>ur </a:t>
            </a:r>
            <a:r>
              <a:rPr lang="en-US" sz="2000" b="1" dirty="0">
                <a:latin typeface="+mj-lt"/>
              </a:rPr>
              <a:t>r</a:t>
            </a:r>
            <a:r>
              <a:rPr lang="en-US" sz="2000" b="1" dirty="0" smtClean="0">
                <a:latin typeface="+mj-lt"/>
              </a:rPr>
              <a:t>ules of conduct.</a:t>
            </a:r>
          </a:p>
          <a:p>
            <a:r>
              <a:rPr lang="en-US" sz="2000" b="1" dirty="0" smtClean="0">
                <a:latin typeface="+mj-lt"/>
              </a:rPr>
              <a:t>1. …we shall not deliberately or with reckless indifference fail to provide adequate, timely, clear and accurate information on planning issues. </a:t>
            </a:r>
          </a:p>
          <a:p>
            <a:endParaRPr lang="en-US" sz="2000" b="1" dirty="0" smtClean="0">
              <a:latin typeface="+mj-lt"/>
            </a:endParaRPr>
          </a:p>
          <a:p>
            <a:r>
              <a:rPr lang="en-US" sz="2000" b="1" dirty="0" smtClean="0">
                <a:latin typeface="+mj-lt"/>
              </a:rPr>
              <a:t>10. We shall neither deliberately, nor with reckless indifference, misrepresent the qualifications, views and findings of other professionals. </a:t>
            </a:r>
            <a:endParaRPr lang="en-US" sz="2000" b="1" dirty="0">
              <a:latin typeface="+mj-lt"/>
            </a:endParaRPr>
          </a:p>
        </p:txBody>
      </p:sp>
      <p:sp>
        <p:nvSpPr>
          <p:cNvPr id="6" name="Title 1"/>
          <p:cNvSpPr txBox="1">
            <a:spLocks/>
          </p:cNvSpPr>
          <p:nvPr/>
        </p:nvSpPr>
        <p:spPr>
          <a:xfrm>
            <a:off x="762000" y="304800"/>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200" b="1" dirty="0" smtClean="0"/>
              <a:t>(possible) ethical dilemmas:</a:t>
            </a:r>
          </a:p>
          <a:p>
            <a:pPr algn="l"/>
            <a:r>
              <a:rPr lang="en-US" sz="3200" b="1" dirty="0" smtClean="0"/>
              <a:t>(</a:t>
            </a:r>
            <a:r>
              <a:rPr lang="en-US" sz="2400" b="1" dirty="0" err="1" smtClean="0"/>
              <a:t>aicp</a:t>
            </a:r>
            <a:r>
              <a:rPr lang="en-US" sz="2400" b="1" dirty="0" smtClean="0"/>
              <a:t> code of ethics and professional conduct)</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209800"/>
            <a:ext cx="2221973" cy="222197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563562"/>
          </a:xfrm>
        </p:spPr>
        <p:txBody>
          <a:bodyPr>
            <a:normAutofit fontScale="90000"/>
          </a:bodyPr>
          <a:lstStyle/>
          <a:p>
            <a:r>
              <a:rPr lang="en-US" sz="4000" b="1" dirty="0" smtClean="0"/>
              <a:t>summary</a:t>
            </a:r>
            <a:endParaRPr lang="en-US" sz="4000" b="1" dirty="0"/>
          </a:p>
        </p:txBody>
      </p:sp>
      <p:graphicFrame>
        <p:nvGraphicFramePr>
          <p:cNvPr id="4" name="Diagram 3"/>
          <p:cNvGraphicFramePr/>
          <p:nvPr>
            <p:extLst>
              <p:ext uri="{D42A27DB-BD31-4B8C-83A1-F6EECF244321}">
                <p14:modId xmlns:p14="http://schemas.microsoft.com/office/powerpoint/2010/main" val="1971566396"/>
              </p:ext>
            </p:extLst>
          </p:nvPr>
        </p:nvGraphicFramePr>
        <p:xfrm>
          <a:off x="381000" y="1447800"/>
          <a:ext cx="5334000"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57200" y="3810000"/>
            <a:ext cx="1854354" cy="400110"/>
          </a:xfrm>
          <a:prstGeom prst="rect">
            <a:avLst/>
          </a:prstGeom>
          <a:noFill/>
        </p:spPr>
        <p:txBody>
          <a:bodyPr wrap="none" rtlCol="0">
            <a:spAutoFit/>
          </a:bodyPr>
          <a:lstStyle/>
          <a:p>
            <a:r>
              <a:rPr lang="en-US" dirty="0" smtClean="0"/>
              <a:t> </a:t>
            </a:r>
            <a:r>
              <a:rPr lang="en-US" sz="2000" b="1" dirty="0" smtClean="0">
                <a:solidFill>
                  <a:schemeClr val="bg1"/>
                </a:solidFill>
                <a:latin typeface="+mj-lt"/>
              </a:rPr>
              <a:t>know the rules</a:t>
            </a:r>
            <a:endParaRPr lang="en-US" sz="2000" b="1" dirty="0">
              <a:solidFill>
                <a:schemeClr val="bg1"/>
              </a:solidFill>
              <a:latin typeface="+mj-lt"/>
            </a:endParaRPr>
          </a:p>
        </p:txBody>
      </p:sp>
      <p:sp>
        <p:nvSpPr>
          <p:cNvPr id="6" name="TextBox 5"/>
          <p:cNvSpPr txBox="1"/>
          <p:nvPr/>
        </p:nvSpPr>
        <p:spPr>
          <a:xfrm>
            <a:off x="381000" y="4419600"/>
            <a:ext cx="2345514" cy="400110"/>
          </a:xfrm>
          <a:prstGeom prst="rect">
            <a:avLst/>
          </a:prstGeom>
          <a:noFill/>
        </p:spPr>
        <p:txBody>
          <a:bodyPr wrap="none" rtlCol="0">
            <a:spAutoFit/>
          </a:bodyPr>
          <a:lstStyle/>
          <a:p>
            <a:r>
              <a:rPr lang="en-US" sz="2000" b="1" dirty="0" smtClean="0">
                <a:solidFill>
                  <a:schemeClr val="bg1"/>
                </a:solidFill>
                <a:latin typeface="+mj-lt"/>
              </a:rPr>
              <a:t>“do the right thing”</a:t>
            </a:r>
            <a:endParaRPr lang="en-US" sz="2000" b="1" dirty="0">
              <a:solidFill>
                <a:schemeClr val="bg1"/>
              </a:solidFill>
              <a:latin typeface="+mj-lt"/>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1826683"/>
            <a:ext cx="1905000" cy="2592917"/>
          </a:xfrm>
          <a:prstGeom prst="rect">
            <a:avLst/>
          </a:prstGeom>
        </p:spPr>
      </p:pic>
      <p:sp>
        <p:nvSpPr>
          <p:cNvPr id="8" name="Plus 7"/>
          <p:cNvSpPr/>
          <p:nvPr/>
        </p:nvSpPr>
        <p:spPr>
          <a:xfrm rot="2691915">
            <a:off x="5018036" y="996311"/>
            <a:ext cx="4060927" cy="4253658"/>
          </a:xfrm>
          <a:prstGeom prst="mathPlu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6925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13804" y="1600200"/>
            <a:ext cx="5316392" cy="1077218"/>
          </a:xfrm>
          <a:prstGeom prst="rect">
            <a:avLst/>
          </a:prstGeom>
          <a:noFill/>
        </p:spPr>
        <p:txBody>
          <a:bodyPr wrap="none" rtlCol="0">
            <a:spAutoFit/>
          </a:bodyPr>
          <a:lstStyle/>
          <a:p>
            <a:r>
              <a:rPr lang="en-US" sz="2800" dirty="0">
                <a:solidFill>
                  <a:schemeClr val="bg1"/>
                </a:solidFill>
                <a:latin typeface="+mj-lt"/>
              </a:rPr>
              <a:t>t</a:t>
            </a:r>
            <a:r>
              <a:rPr lang="en-US" sz="2800" dirty="0" smtClean="0">
                <a:solidFill>
                  <a:schemeClr val="bg1"/>
                </a:solidFill>
                <a:latin typeface="+mj-lt"/>
              </a:rPr>
              <a:t>hank you for being with us today</a:t>
            </a:r>
          </a:p>
          <a:p>
            <a:endParaRPr lang="en-US" dirty="0">
              <a:solidFill>
                <a:schemeClr val="bg1"/>
              </a:solidFill>
            </a:endParaRPr>
          </a:p>
          <a:p>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507512"/>
            <a:ext cx="4048125" cy="2686050"/>
          </a:xfrm>
          <a:prstGeom prst="rect">
            <a:avLst/>
          </a:prstGeom>
        </p:spPr>
      </p:pic>
    </p:spTree>
    <p:extLst>
      <p:ext uri="{BB962C8B-B14F-4D97-AF65-F5344CB8AC3E}">
        <p14:creationId xmlns:p14="http://schemas.microsoft.com/office/powerpoint/2010/main" val="2257724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1166018"/>
            <a:ext cx="5943600" cy="4525963"/>
          </a:xfrm>
        </p:spPr>
        <p:txBody>
          <a:bodyPr>
            <a:normAutofit/>
          </a:bodyPr>
          <a:lstStyle/>
          <a:p>
            <a:r>
              <a:rPr lang="en-US" sz="2000" b="1" dirty="0" smtClean="0">
                <a:latin typeface="+mj-lt"/>
              </a:rPr>
              <a:t>…we shall accept the decisions of our client or employer concerning the objectives and nature of the professional services we perform </a:t>
            </a:r>
            <a:r>
              <a:rPr lang="en-US" sz="2000" b="1" i="1" dirty="0" smtClean="0">
                <a:solidFill>
                  <a:srgbClr val="FFFF00"/>
                </a:solidFill>
                <a:latin typeface="+mj-lt"/>
              </a:rPr>
              <a:t>unless the course of action is illegal or plainly inconsistent with our obligation to the public interest….”</a:t>
            </a:r>
          </a:p>
          <a:p>
            <a:endParaRPr lang="en-US" sz="2000" b="1" dirty="0">
              <a:latin typeface="+mj-lt"/>
            </a:endParaRPr>
          </a:p>
          <a:p>
            <a:r>
              <a:rPr lang="en-US" sz="2000" b="1" dirty="0" smtClean="0">
                <a:latin typeface="+mj-lt"/>
              </a:rPr>
              <a:t>“…we shall protect and enhance the integrity of our profession….”</a:t>
            </a:r>
          </a:p>
          <a:p>
            <a:endParaRPr lang="en-US" sz="2000" b="1" dirty="0">
              <a:latin typeface="+mj-lt"/>
            </a:endParaRPr>
          </a:p>
          <a:p>
            <a:r>
              <a:rPr lang="en-US" sz="2000" b="1" dirty="0" smtClean="0">
                <a:latin typeface="+mj-lt"/>
              </a:rPr>
              <a:t>“…..we shall describe and comment of the work and views of other professionals in a professional manner….”</a:t>
            </a:r>
          </a:p>
          <a:p>
            <a:endParaRPr lang="en-US" sz="2000" b="1" dirty="0">
              <a:latin typeface="+mj-lt"/>
            </a:endParaRPr>
          </a:p>
          <a:p>
            <a:pPr lvl="1"/>
            <a:endParaRPr lang="en-US" sz="2000" b="1" dirty="0">
              <a:latin typeface="+mj-lt"/>
            </a:endParaRPr>
          </a:p>
        </p:txBody>
      </p:sp>
      <p:sp>
        <p:nvSpPr>
          <p:cNvPr id="5" name="Rectangle 4"/>
          <p:cNvSpPr/>
          <p:nvPr/>
        </p:nvSpPr>
        <p:spPr>
          <a:xfrm>
            <a:off x="762000" y="253425"/>
            <a:ext cx="8254952" cy="584775"/>
          </a:xfrm>
          <a:prstGeom prst="rect">
            <a:avLst/>
          </a:prstGeom>
        </p:spPr>
        <p:txBody>
          <a:bodyPr wrap="none">
            <a:spAutoFit/>
          </a:bodyPr>
          <a:lstStyle/>
          <a:p>
            <a:pPr>
              <a:buClr>
                <a:schemeClr val="accent1">
                  <a:lumMod val="75000"/>
                </a:schemeClr>
              </a:buClr>
            </a:pPr>
            <a:r>
              <a:rPr lang="en-US" sz="3200" b="1" dirty="0" err="1">
                <a:solidFill>
                  <a:schemeClr val="bg1"/>
                </a:solidFill>
                <a:latin typeface="+mj-lt"/>
              </a:rPr>
              <a:t>a</a:t>
            </a:r>
            <a:r>
              <a:rPr lang="en-US" sz="3200" b="1" dirty="0" err="1" smtClean="0">
                <a:solidFill>
                  <a:schemeClr val="bg1"/>
                </a:solidFill>
                <a:latin typeface="+mj-lt"/>
              </a:rPr>
              <a:t>icp</a:t>
            </a:r>
            <a:r>
              <a:rPr lang="en-US" sz="3200" b="1" dirty="0" smtClean="0">
                <a:solidFill>
                  <a:schemeClr val="bg1"/>
                </a:solidFill>
                <a:latin typeface="+mj-lt"/>
              </a:rPr>
              <a:t> code of ethics and managing consultants</a:t>
            </a:r>
            <a:endParaRPr lang="en-US" sz="3200" b="1" dirty="0">
              <a:solidFill>
                <a:schemeClr val="bg1"/>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95400"/>
            <a:ext cx="2667000" cy="2667000"/>
          </a:xfrm>
          <a:prstGeom prst="rect">
            <a:avLst/>
          </a:prstGeom>
        </p:spPr>
      </p:pic>
    </p:spTree>
    <p:extLst>
      <p:ext uri="{BB962C8B-B14F-4D97-AF65-F5344CB8AC3E}">
        <p14:creationId xmlns:p14="http://schemas.microsoft.com/office/powerpoint/2010/main" val="12987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52400"/>
            <a:ext cx="8229600" cy="742950"/>
          </a:xfrm>
        </p:spPr>
        <p:txBody>
          <a:bodyPr>
            <a:normAutofit/>
          </a:bodyPr>
          <a:lstStyle/>
          <a:p>
            <a:r>
              <a:rPr lang="en-US" sz="3200" b="1" dirty="0"/>
              <a:t>t</a:t>
            </a:r>
            <a:r>
              <a:rPr lang="en-US" sz="3200" b="1" dirty="0" smtClean="0"/>
              <a:t>he consultant management process </a:t>
            </a:r>
            <a:endParaRPr lang="en-US" sz="3200" b="1" dirty="0"/>
          </a:p>
        </p:txBody>
      </p:sp>
      <p:sp>
        <p:nvSpPr>
          <p:cNvPr id="3" name="Right Arrow 2"/>
          <p:cNvSpPr/>
          <p:nvPr/>
        </p:nvSpPr>
        <p:spPr>
          <a:xfrm>
            <a:off x="228600" y="2675400"/>
            <a:ext cx="8534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226288"/>
            <a:ext cx="1917513" cy="461665"/>
          </a:xfrm>
          <a:prstGeom prst="rect">
            <a:avLst/>
          </a:prstGeom>
          <a:noFill/>
        </p:spPr>
        <p:txBody>
          <a:bodyPr wrap="none" rtlCol="0">
            <a:spAutoFit/>
          </a:bodyPr>
          <a:lstStyle/>
          <a:p>
            <a:r>
              <a:rPr lang="en-US" sz="2400" b="1" dirty="0">
                <a:solidFill>
                  <a:srgbClr val="FF6600"/>
                </a:solidFill>
                <a:latin typeface="+mj-lt"/>
              </a:rPr>
              <a:t>c</a:t>
            </a:r>
            <a:r>
              <a:rPr lang="en-US" sz="2400" b="1" dirty="0" smtClean="0">
                <a:solidFill>
                  <a:srgbClr val="FF6600"/>
                </a:solidFill>
                <a:latin typeface="+mj-lt"/>
              </a:rPr>
              <a:t>lient activity</a:t>
            </a:r>
            <a:endParaRPr lang="en-US" sz="2400" b="1" dirty="0">
              <a:solidFill>
                <a:srgbClr val="FF6600"/>
              </a:solidFill>
              <a:latin typeface="+mj-lt"/>
            </a:endParaRPr>
          </a:p>
        </p:txBody>
      </p:sp>
      <p:sp>
        <p:nvSpPr>
          <p:cNvPr id="7" name="TextBox 6"/>
          <p:cNvSpPr txBox="1"/>
          <p:nvPr/>
        </p:nvSpPr>
        <p:spPr>
          <a:xfrm>
            <a:off x="381000" y="4191000"/>
            <a:ext cx="2582758" cy="461665"/>
          </a:xfrm>
          <a:prstGeom prst="rect">
            <a:avLst/>
          </a:prstGeom>
          <a:noFill/>
        </p:spPr>
        <p:txBody>
          <a:bodyPr wrap="none" rtlCol="0">
            <a:spAutoFit/>
          </a:bodyPr>
          <a:lstStyle/>
          <a:p>
            <a:r>
              <a:rPr lang="en-US" sz="2400" b="1" dirty="0">
                <a:solidFill>
                  <a:srgbClr val="66FF33"/>
                </a:solidFill>
                <a:latin typeface="+mj-lt"/>
              </a:rPr>
              <a:t>c</a:t>
            </a:r>
            <a:r>
              <a:rPr lang="en-US" sz="2400" b="1" dirty="0" smtClean="0">
                <a:solidFill>
                  <a:srgbClr val="66FF33"/>
                </a:solidFill>
                <a:latin typeface="+mj-lt"/>
              </a:rPr>
              <a:t>onsultant activity</a:t>
            </a:r>
            <a:endParaRPr lang="en-US" sz="2400" b="1" dirty="0">
              <a:solidFill>
                <a:srgbClr val="66FF33"/>
              </a:solidFill>
              <a:latin typeface="+mj-lt"/>
            </a:endParaRPr>
          </a:p>
        </p:txBody>
      </p:sp>
      <p:sp>
        <p:nvSpPr>
          <p:cNvPr id="8" name="Rectangle 7"/>
          <p:cNvSpPr/>
          <p:nvPr/>
        </p:nvSpPr>
        <p:spPr>
          <a:xfrm>
            <a:off x="228600" y="2362200"/>
            <a:ext cx="2209800" cy="3132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mj-lt"/>
              </a:rPr>
              <a:t>n</a:t>
            </a:r>
            <a:r>
              <a:rPr lang="en-US" sz="1600" b="1" dirty="0" smtClean="0">
                <a:solidFill>
                  <a:schemeClr val="bg1"/>
                </a:solidFill>
                <a:latin typeface="+mj-lt"/>
              </a:rPr>
              <a:t>eed is determined</a:t>
            </a:r>
            <a:endParaRPr lang="en-US" sz="1600" b="1" dirty="0">
              <a:solidFill>
                <a:schemeClr val="bg1"/>
              </a:solidFill>
              <a:latin typeface="+mj-lt"/>
            </a:endParaRPr>
          </a:p>
        </p:txBody>
      </p:sp>
      <p:sp>
        <p:nvSpPr>
          <p:cNvPr id="9" name="Rectangle 8"/>
          <p:cNvSpPr/>
          <p:nvPr/>
        </p:nvSpPr>
        <p:spPr>
          <a:xfrm>
            <a:off x="228600" y="3124200"/>
            <a:ext cx="1524000" cy="313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mj-lt"/>
              </a:rPr>
              <a:t>p</a:t>
            </a:r>
            <a:r>
              <a:rPr lang="en-US" sz="1600" b="1" dirty="0" smtClean="0">
                <a:solidFill>
                  <a:schemeClr val="bg1"/>
                </a:solidFill>
                <a:latin typeface="+mj-lt"/>
              </a:rPr>
              <a:t>re-selling</a:t>
            </a:r>
            <a:endParaRPr lang="en-US" sz="1600" b="1" dirty="0">
              <a:solidFill>
                <a:schemeClr val="bg1"/>
              </a:solidFill>
              <a:latin typeface="+mj-lt"/>
            </a:endParaRPr>
          </a:p>
        </p:txBody>
      </p:sp>
      <p:sp>
        <p:nvSpPr>
          <p:cNvPr id="10" name="Rectangle 9"/>
          <p:cNvSpPr/>
          <p:nvPr/>
        </p:nvSpPr>
        <p:spPr>
          <a:xfrm>
            <a:off x="2514600" y="2358000"/>
            <a:ext cx="3276600" cy="3132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mj-lt"/>
              </a:rPr>
              <a:t>s</a:t>
            </a:r>
            <a:r>
              <a:rPr lang="en-US" sz="1600" b="1" dirty="0" smtClean="0">
                <a:solidFill>
                  <a:schemeClr val="bg1"/>
                </a:solidFill>
                <a:latin typeface="+mj-lt"/>
              </a:rPr>
              <a:t>cope/ad/evaluate/select</a:t>
            </a:r>
            <a:endParaRPr lang="en-US" sz="1600" b="1" dirty="0">
              <a:solidFill>
                <a:schemeClr val="bg1"/>
              </a:solidFill>
              <a:latin typeface="+mj-lt"/>
            </a:endParaRPr>
          </a:p>
        </p:txBody>
      </p:sp>
      <p:sp>
        <p:nvSpPr>
          <p:cNvPr id="11" name="Rectangle 10"/>
          <p:cNvSpPr/>
          <p:nvPr/>
        </p:nvSpPr>
        <p:spPr>
          <a:xfrm>
            <a:off x="5867400" y="2362200"/>
            <a:ext cx="1752600" cy="3132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mj-lt"/>
              </a:rPr>
              <a:t>negotiation/NTP</a:t>
            </a:r>
            <a:endParaRPr lang="en-US" sz="1600" b="1" dirty="0">
              <a:solidFill>
                <a:schemeClr val="bg1"/>
              </a:solidFill>
              <a:latin typeface="+mj-lt"/>
            </a:endParaRPr>
          </a:p>
        </p:txBody>
      </p:sp>
      <p:sp>
        <p:nvSpPr>
          <p:cNvPr id="12" name="Rectangle 11"/>
          <p:cNvSpPr/>
          <p:nvPr/>
        </p:nvSpPr>
        <p:spPr>
          <a:xfrm>
            <a:off x="1828800" y="3128595"/>
            <a:ext cx="1205023" cy="313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mj-lt"/>
              </a:rPr>
              <a:t>strategy</a:t>
            </a:r>
            <a:endParaRPr lang="en-US" sz="1600" b="1" dirty="0">
              <a:solidFill>
                <a:schemeClr val="bg1"/>
              </a:solidFill>
              <a:latin typeface="+mj-lt"/>
            </a:endParaRPr>
          </a:p>
        </p:txBody>
      </p:sp>
      <p:sp>
        <p:nvSpPr>
          <p:cNvPr id="13" name="Rectangle 12"/>
          <p:cNvSpPr/>
          <p:nvPr/>
        </p:nvSpPr>
        <p:spPr>
          <a:xfrm>
            <a:off x="3124200" y="3124200"/>
            <a:ext cx="2590800" cy="313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mj-lt"/>
              </a:rPr>
              <a:t>team/submittal/interview</a:t>
            </a:r>
            <a:endParaRPr lang="en-US" sz="1600" b="1" dirty="0">
              <a:solidFill>
                <a:schemeClr val="bg1"/>
              </a:solidFill>
              <a:latin typeface="+mj-lt"/>
            </a:endParaRPr>
          </a:p>
        </p:txBody>
      </p:sp>
      <p:sp>
        <p:nvSpPr>
          <p:cNvPr id="14" name="Rectangle 13"/>
          <p:cNvSpPr/>
          <p:nvPr/>
        </p:nvSpPr>
        <p:spPr>
          <a:xfrm>
            <a:off x="6019800" y="3124200"/>
            <a:ext cx="2362200" cy="313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mj-lt"/>
              </a:rPr>
              <a:t>p</a:t>
            </a:r>
            <a:r>
              <a:rPr lang="en-US" sz="1600" b="1" dirty="0" smtClean="0">
                <a:solidFill>
                  <a:schemeClr val="bg1"/>
                </a:solidFill>
                <a:latin typeface="+mj-lt"/>
              </a:rPr>
              <a:t>rime and sub contracts</a:t>
            </a:r>
            <a:endParaRPr lang="en-US" sz="1600" b="1" dirty="0">
              <a:solidFill>
                <a:schemeClr val="bg1"/>
              </a:solidFill>
              <a:latin typeface="+mj-lt"/>
            </a:endParaRPr>
          </a:p>
        </p:txBody>
      </p:sp>
      <p:sp>
        <p:nvSpPr>
          <p:cNvPr id="15" name="Teardrop 14"/>
          <p:cNvSpPr/>
          <p:nvPr/>
        </p:nvSpPr>
        <p:spPr>
          <a:xfrm>
            <a:off x="5853666" y="5266327"/>
            <a:ext cx="266700" cy="264410"/>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172200" y="5161405"/>
            <a:ext cx="1675395" cy="369332"/>
          </a:xfrm>
          <a:prstGeom prst="rect">
            <a:avLst/>
          </a:prstGeom>
          <a:noFill/>
        </p:spPr>
        <p:txBody>
          <a:bodyPr wrap="none" rtlCol="0">
            <a:spAutoFit/>
          </a:bodyPr>
          <a:lstStyle/>
          <a:p>
            <a:r>
              <a:rPr lang="en-US" b="1" dirty="0">
                <a:solidFill>
                  <a:schemeClr val="bg1"/>
                </a:solidFill>
                <a:latin typeface="+mj-lt"/>
              </a:rPr>
              <a:t>p</a:t>
            </a:r>
            <a:r>
              <a:rPr lang="en-US" b="1" dirty="0" smtClean="0">
                <a:solidFill>
                  <a:schemeClr val="bg1"/>
                </a:solidFill>
                <a:latin typeface="+mj-lt"/>
              </a:rPr>
              <a:t>otential tears</a:t>
            </a:r>
            <a:endParaRPr lang="en-US" b="1" dirty="0">
              <a:solidFill>
                <a:schemeClr val="bg1"/>
              </a:solidFill>
              <a:latin typeface="+mj-lt"/>
            </a:endParaRPr>
          </a:p>
        </p:txBody>
      </p:sp>
      <p:sp>
        <p:nvSpPr>
          <p:cNvPr id="17" name="Teardrop 16"/>
          <p:cNvSpPr/>
          <p:nvPr/>
        </p:nvSpPr>
        <p:spPr>
          <a:xfrm>
            <a:off x="5448300" y="3581400"/>
            <a:ext cx="266700" cy="264410"/>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ardrop 17"/>
          <p:cNvSpPr/>
          <p:nvPr/>
        </p:nvSpPr>
        <p:spPr>
          <a:xfrm>
            <a:off x="6324600" y="1981200"/>
            <a:ext cx="266700" cy="264410"/>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ardrop 18"/>
          <p:cNvSpPr/>
          <p:nvPr/>
        </p:nvSpPr>
        <p:spPr>
          <a:xfrm>
            <a:off x="6318841" y="3581400"/>
            <a:ext cx="266700" cy="264410"/>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736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52400"/>
            <a:ext cx="8229600" cy="742950"/>
          </a:xfrm>
        </p:spPr>
        <p:txBody>
          <a:bodyPr>
            <a:normAutofit/>
          </a:bodyPr>
          <a:lstStyle/>
          <a:p>
            <a:r>
              <a:rPr lang="en-US" sz="3200" b="1" dirty="0"/>
              <a:t>t</a:t>
            </a:r>
            <a:r>
              <a:rPr lang="en-US" sz="3200" b="1" dirty="0" smtClean="0"/>
              <a:t>he consultant management process (cont’d)</a:t>
            </a:r>
            <a:endParaRPr lang="en-US" sz="3200" b="1" dirty="0"/>
          </a:p>
        </p:txBody>
      </p:sp>
      <p:sp>
        <p:nvSpPr>
          <p:cNvPr id="3" name="Right Arrow 2"/>
          <p:cNvSpPr/>
          <p:nvPr/>
        </p:nvSpPr>
        <p:spPr>
          <a:xfrm>
            <a:off x="228600" y="2675400"/>
            <a:ext cx="86868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226288"/>
            <a:ext cx="1917513" cy="461665"/>
          </a:xfrm>
          <a:prstGeom prst="rect">
            <a:avLst/>
          </a:prstGeom>
          <a:noFill/>
        </p:spPr>
        <p:txBody>
          <a:bodyPr wrap="none" rtlCol="0">
            <a:spAutoFit/>
          </a:bodyPr>
          <a:lstStyle/>
          <a:p>
            <a:r>
              <a:rPr lang="en-US" sz="2400" b="1" dirty="0">
                <a:solidFill>
                  <a:srgbClr val="FF6600"/>
                </a:solidFill>
                <a:latin typeface="+mj-lt"/>
              </a:rPr>
              <a:t>c</a:t>
            </a:r>
            <a:r>
              <a:rPr lang="en-US" sz="2400" b="1" dirty="0" smtClean="0">
                <a:solidFill>
                  <a:srgbClr val="FF6600"/>
                </a:solidFill>
                <a:latin typeface="+mj-lt"/>
              </a:rPr>
              <a:t>lient activity</a:t>
            </a:r>
            <a:endParaRPr lang="en-US" sz="2400" b="1" dirty="0">
              <a:solidFill>
                <a:srgbClr val="FF6600"/>
              </a:solidFill>
              <a:latin typeface="+mj-lt"/>
            </a:endParaRPr>
          </a:p>
        </p:txBody>
      </p:sp>
      <p:sp>
        <p:nvSpPr>
          <p:cNvPr id="7" name="TextBox 6"/>
          <p:cNvSpPr txBox="1"/>
          <p:nvPr/>
        </p:nvSpPr>
        <p:spPr>
          <a:xfrm>
            <a:off x="381000" y="4191000"/>
            <a:ext cx="2582758" cy="461665"/>
          </a:xfrm>
          <a:prstGeom prst="rect">
            <a:avLst/>
          </a:prstGeom>
          <a:noFill/>
        </p:spPr>
        <p:txBody>
          <a:bodyPr wrap="none" rtlCol="0">
            <a:spAutoFit/>
          </a:bodyPr>
          <a:lstStyle/>
          <a:p>
            <a:r>
              <a:rPr lang="en-US" sz="2400" b="1" dirty="0">
                <a:solidFill>
                  <a:srgbClr val="66FF33"/>
                </a:solidFill>
                <a:latin typeface="+mj-lt"/>
              </a:rPr>
              <a:t>c</a:t>
            </a:r>
            <a:r>
              <a:rPr lang="en-US" sz="2400" b="1" dirty="0" smtClean="0">
                <a:solidFill>
                  <a:srgbClr val="66FF33"/>
                </a:solidFill>
                <a:latin typeface="+mj-lt"/>
              </a:rPr>
              <a:t>onsultant activity</a:t>
            </a:r>
            <a:endParaRPr lang="en-US" sz="2400" b="1" dirty="0">
              <a:solidFill>
                <a:srgbClr val="66FF33"/>
              </a:solidFill>
              <a:latin typeface="+mj-lt"/>
            </a:endParaRPr>
          </a:p>
        </p:txBody>
      </p:sp>
      <p:sp>
        <p:nvSpPr>
          <p:cNvPr id="10" name="Rectangle 9"/>
          <p:cNvSpPr/>
          <p:nvPr/>
        </p:nvSpPr>
        <p:spPr>
          <a:xfrm>
            <a:off x="666750" y="2342707"/>
            <a:ext cx="1499700" cy="3132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mj-lt"/>
              </a:rPr>
              <a:t>p</a:t>
            </a:r>
            <a:r>
              <a:rPr lang="en-US" sz="1600" b="1" dirty="0" smtClean="0">
                <a:solidFill>
                  <a:schemeClr val="bg1"/>
                </a:solidFill>
                <a:latin typeface="+mj-lt"/>
              </a:rPr>
              <a:t>roject kick-off</a:t>
            </a:r>
            <a:endParaRPr lang="en-US" sz="1600" b="1" dirty="0">
              <a:solidFill>
                <a:schemeClr val="bg1"/>
              </a:solidFill>
              <a:latin typeface="+mj-lt"/>
            </a:endParaRPr>
          </a:p>
        </p:txBody>
      </p:sp>
      <p:sp>
        <p:nvSpPr>
          <p:cNvPr id="11" name="Rectangle 10"/>
          <p:cNvSpPr/>
          <p:nvPr/>
        </p:nvSpPr>
        <p:spPr>
          <a:xfrm>
            <a:off x="5715000" y="2362200"/>
            <a:ext cx="2895600" cy="3132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mj-lt"/>
              </a:rPr>
              <a:t>wind-down/project close-out</a:t>
            </a:r>
            <a:endParaRPr lang="en-US" sz="1600" b="1" dirty="0">
              <a:solidFill>
                <a:schemeClr val="bg1"/>
              </a:solidFill>
              <a:latin typeface="+mj-lt"/>
            </a:endParaRPr>
          </a:p>
        </p:txBody>
      </p:sp>
      <p:sp>
        <p:nvSpPr>
          <p:cNvPr id="12" name="Rectangle 11"/>
          <p:cNvSpPr/>
          <p:nvPr/>
        </p:nvSpPr>
        <p:spPr>
          <a:xfrm>
            <a:off x="228601" y="3128595"/>
            <a:ext cx="1524000" cy="313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mj-lt"/>
              </a:rPr>
              <a:t>kick-off prep</a:t>
            </a:r>
            <a:endParaRPr lang="en-US" sz="1600" b="1" dirty="0">
              <a:solidFill>
                <a:schemeClr val="bg1"/>
              </a:solidFill>
              <a:latin typeface="+mj-lt"/>
            </a:endParaRPr>
          </a:p>
        </p:txBody>
      </p:sp>
      <p:sp>
        <p:nvSpPr>
          <p:cNvPr id="13" name="Rectangle 12"/>
          <p:cNvSpPr/>
          <p:nvPr/>
        </p:nvSpPr>
        <p:spPr>
          <a:xfrm>
            <a:off x="1855380" y="3138398"/>
            <a:ext cx="3783419" cy="57520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mj-lt"/>
              </a:rPr>
              <a:t>t</a:t>
            </a:r>
            <a:r>
              <a:rPr lang="en-US" sz="1600" b="1" dirty="0" smtClean="0">
                <a:solidFill>
                  <a:schemeClr val="bg1"/>
                </a:solidFill>
                <a:latin typeface="+mj-lt"/>
              </a:rPr>
              <a:t>echnical work, stakeholder contacts, and corporate project reviews</a:t>
            </a:r>
            <a:endParaRPr lang="en-US" sz="1600" b="1" dirty="0">
              <a:solidFill>
                <a:schemeClr val="bg1"/>
              </a:solidFill>
              <a:latin typeface="+mj-lt"/>
            </a:endParaRPr>
          </a:p>
        </p:txBody>
      </p:sp>
      <p:sp>
        <p:nvSpPr>
          <p:cNvPr id="14" name="Rectangle 13"/>
          <p:cNvSpPr/>
          <p:nvPr/>
        </p:nvSpPr>
        <p:spPr>
          <a:xfrm>
            <a:off x="5715000" y="3124200"/>
            <a:ext cx="2895600" cy="313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mj-lt"/>
              </a:rPr>
              <a:t>wind-down/project close-out</a:t>
            </a:r>
            <a:endParaRPr lang="en-US" sz="1600" b="1" dirty="0">
              <a:solidFill>
                <a:schemeClr val="bg1"/>
              </a:solidFill>
              <a:latin typeface="+mj-lt"/>
            </a:endParaRPr>
          </a:p>
        </p:txBody>
      </p:sp>
      <p:sp>
        <p:nvSpPr>
          <p:cNvPr id="15" name="Teardrop 14"/>
          <p:cNvSpPr/>
          <p:nvPr/>
        </p:nvSpPr>
        <p:spPr>
          <a:xfrm>
            <a:off x="6172198" y="5418393"/>
            <a:ext cx="266700" cy="264410"/>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470814" y="5313471"/>
            <a:ext cx="1675395" cy="369332"/>
          </a:xfrm>
          <a:prstGeom prst="rect">
            <a:avLst/>
          </a:prstGeom>
          <a:noFill/>
        </p:spPr>
        <p:txBody>
          <a:bodyPr wrap="none" rtlCol="0">
            <a:spAutoFit/>
          </a:bodyPr>
          <a:lstStyle/>
          <a:p>
            <a:r>
              <a:rPr lang="en-US" b="1" dirty="0">
                <a:solidFill>
                  <a:schemeClr val="bg1"/>
                </a:solidFill>
                <a:latin typeface="+mj-lt"/>
              </a:rPr>
              <a:t>p</a:t>
            </a:r>
            <a:r>
              <a:rPr lang="en-US" b="1" dirty="0" smtClean="0">
                <a:solidFill>
                  <a:schemeClr val="bg1"/>
                </a:solidFill>
                <a:latin typeface="+mj-lt"/>
              </a:rPr>
              <a:t>otential tears</a:t>
            </a:r>
            <a:endParaRPr lang="en-US" b="1" dirty="0">
              <a:solidFill>
                <a:schemeClr val="bg1"/>
              </a:solidFill>
              <a:latin typeface="+mj-lt"/>
            </a:endParaRPr>
          </a:p>
        </p:txBody>
      </p:sp>
      <p:sp>
        <p:nvSpPr>
          <p:cNvPr id="17" name="Teardrop 16"/>
          <p:cNvSpPr/>
          <p:nvPr/>
        </p:nvSpPr>
        <p:spPr>
          <a:xfrm>
            <a:off x="5905498" y="1981200"/>
            <a:ext cx="266700" cy="264410"/>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ardrop 17"/>
          <p:cNvSpPr/>
          <p:nvPr/>
        </p:nvSpPr>
        <p:spPr>
          <a:xfrm>
            <a:off x="3613739" y="1981200"/>
            <a:ext cx="266700" cy="264410"/>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ardrop 18"/>
          <p:cNvSpPr/>
          <p:nvPr/>
        </p:nvSpPr>
        <p:spPr>
          <a:xfrm>
            <a:off x="2785524" y="1981200"/>
            <a:ext cx="266700" cy="264410"/>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ardrop 19"/>
          <p:cNvSpPr/>
          <p:nvPr/>
        </p:nvSpPr>
        <p:spPr>
          <a:xfrm>
            <a:off x="4438650" y="1968093"/>
            <a:ext cx="266700" cy="264410"/>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285999" y="2362200"/>
            <a:ext cx="3352799" cy="3132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mj-lt"/>
              </a:rPr>
              <a:t>c</a:t>
            </a:r>
            <a:r>
              <a:rPr lang="en-US" sz="1600" b="1" dirty="0" smtClean="0">
                <a:solidFill>
                  <a:schemeClr val="bg1"/>
                </a:solidFill>
                <a:latin typeface="+mj-lt"/>
              </a:rPr>
              <a:t>oordination, meetings, reviews</a:t>
            </a:r>
            <a:endParaRPr lang="en-US" sz="1600" b="1" dirty="0">
              <a:solidFill>
                <a:schemeClr val="bg1"/>
              </a:solidFill>
              <a:latin typeface="+mj-lt"/>
            </a:endParaRPr>
          </a:p>
        </p:txBody>
      </p:sp>
      <p:sp>
        <p:nvSpPr>
          <p:cNvPr id="22" name="Teardrop 21"/>
          <p:cNvSpPr/>
          <p:nvPr/>
        </p:nvSpPr>
        <p:spPr>
          <a:xfrm>
            <a:off x="3898158" y="3850390"/>
            <a:ext cx="266700" cy="264410"/>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ardrop 22"/>
          <p:cNvSpPr/>
          <p:nvPr/>
        </p:nvSpPr>
        <p:spPr>
          <a:xfrm>
            <a:off x="4746994" y="3850390"/>
            <a:ext cx="266700" cy="264410"/>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rdrop 23"/>
          <p:cNvSpPr/>
          <p:nvPr/>
        </p:nvSpPr>
        <p:spPr>
          <a:xfrm>
            <a:off x="8229600" y="3581400"/>
            <a:ext cx="266700" cy="264410"/>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p:cNvSpPr/>
          <p:nvPr/>
        </p:nvSpPr>
        <p:spPr>
          <a:xfrm>
            <a:off x="5905176" y="3581400"/>
            <a:ext cx="266700" cy="264410"/>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ardrop 25"/>
          <p:cNvSpPr/>
          <p:nvPr/>
        </p:nvSpPr>
        <p:spPr>
          <a:xfrm>
            <a:off x="3091552" y="3843336"/>
            <a:ext cx="266700" cy="264410"/>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p:nvSpPr>
        <p:spPr>
          <a:xfrm>
            <a:off x="2255231" y="3843336"/>
            <a:ext cx="266700" cy="264410"/>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517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 y="253425"/>
            <a:ext cx="7611571" cy="584775"/>
          </a:xfrm>
          <a:prstGeom prst="rect">
            <a:avLst/>
          </a:prstGeom>
        </p:spPr>
        <p:txBody>
          <a:bodyPr wrap="none">
            <a:spAutoFit/>
          </a:bodyPr>
          <a:lstStyle/>
          <a:p>
            <a:pPr>
              <a:buClr>
                <a:schemeClr val="accent1">
                  <a:lumMod val="75000"/>
                </a:schemeClr>
              </a:buClr>
            </a:pPr>
            <a:r>
              <a:rPr lang="en-US" sz="3200" b="1" dirty="0">
                <a:solidFill>
                  <a:schemeClr val="bg1"/>
                </a:solidFill>
                <a:latin typeface="+mj-lt"/>
              </a:rPr>
              <a:t>e</a:t>
            </a:r>
            <a:r>
              <a:rPr lang="en-US" sz="3200" b="1" dirty="0" smtClean="0">
                <a:solidFill>
                  <a:schemeClr val="bg1"/>
                </a:solidFill>
                <a:latin typeface="+mj-lt"/>
              </a:rPr>
              <a:t>thics vs. expectations vs. policies vs. laws</a:t>
            </a:r>
            <a:endParaRPr lang="en-US" sz="3200" b="1" dirty="0">
              <a:solidFill>
                <a:schemeClr val="bg1"/>
              </a:solidFill>
              <a:latin typeface="+mj-lt"/>
            </a:endParaRPr>
          </a:p>
        </p:txBody>
      </p:sp>
      <p:grpSp>
        <p:nvGrpSpPr>
          <p:cNvPr id="16" name="Group 15"/>
          <p:cNvGrpSpPr/>
          <p:nvPr/>
        </p:nvGrpSpPr>
        <p:grpSpPr>
          <a:xfrm>
            <a:off x="533400" y="882386"/>
            <a:ext cx="7097133" cy="1307573"/>
            <a:chOff x="533400" y="882386"/>
            <a:chExt cx="7097133" cy="1307573"/>
          </a:xfrm>
        </p:grpSpPr>
        <p:sp>
          <p:nvSpPr>
            <p:cNvPr id="4" name="TextBox 3"/>
            <p:cNvSpPr txBox="1"/>
            <p:nvPr/>
          </p:nvSpPr>
          <p:spPr>
            <a:xfrm>
              <a:off x="533400" y="1028342"/>
              <a:ext cx="3888757" cy="1015663"/>
            </a:xfrm>
            <a:prstGeom prst="rect">
              <a:avLst/>
            </a:prstGeom>
            <a:noFill/>
          </p:spPr>
          <p:txBody>
            <a:bodyPr wrap="none" rtlCol="0">
              <a:spAutoFit/>
            </a:bodyPr>
            <a:lstStyle/>
            <a:p>
              <a:r>
                <a:rPr lang="en-US" sz="2000" b="1" dirty="0">
                  <a:solidFill>
                    <a:schemeClr val="bg1"/>
                  </a:solidFill>
                  <a:latin typeface="+mj-lt"/>
                </a:rPr>
                <a:t>ethics :  </a:t>
              </a:r>
            </a:p>
            <a:p>
              <a:r>
                <a:rPr lang="en-US" sz="2000" b="1" dirty="0" smtClean="0">
                  <a:solidFill>
                    <a:schemeClr val="bg1"/>
                  </a:solidFill>
                  <a:latin typeface="+mj-lt"/>
                </a:rPr>
                <a:t>am </a:t>
              </a:r>
              <a:r>
                <a:rPr lang="en-US" sz="2000" b="1" dirty="0">
                  <a:solidFill>
                    <a:schemeClr val="bg1"/>
                  </a:solidFill>
                  <a:latin typeface="+mj-lt"/>
                </a:rPr>
                <a:t>I acting in an honorable way?</a:t>
              </a:r>
            </a:p>
            <a:p>
              <a:endParaRPr lang="en-US" sz="2000" dirty="0">
                <a:latin typeface="+mj-l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2960" y="882386"/>
              <a:ext cx="1307573" cy="1307573"/>
            </a:xfrm>
            <a:prstGeom prst="rect">
              <a:avLst/>
            </a:prstGeom>
          </p:spPr>
        </p:pic>
      </p:grpSp>
      <p:grpSp>
        <p:nvGrpSpPr>
          <p:cNvPr id="17" name="Group 16"/>
          <p:cNvGrpSpPr/>
          <p:nvPr/>
        </p:nvGrpSpPr>
        <p:grpSpPr>
          <a:xfrm>
            <a:off x="533400" y="1951672"/>
            <a:ext cx="7416427" cy="1631216"/>
            <a:chOff x="533400" y="1951672"/>
            <a:chExt cx="7416427" cy="1631216"/>
          </a:xfrm>
        </p:grpSpPr>
        <p:sp>
          <p:nvSpPr>
            <p:cNvPr id="5" name="TextBox 4"/>
            <p:cNvSpPr txBox="1"/>
            <p:nvPr/>
          </p:nvSpPr>
          <p:spPr>
            <a:xfrm>
              <a:off x="533400" y="1951672"/>
              <a:ext cx="4343400" cy="1631216"/>
            </a:xfrm>
            <a:prstGeom prst="rect">
              <a:avLst/>
            </a:prstGeom>
            <a:noFill/>
          </p:spPr>
          <p:txBody>
            <a:bodyPr wrap="square" rtlCol="0">
              <a:spAutoFit/>
            </a:bodyPr>
            <a:lstStyle/>
            <a:p>
              <a:r>
                <a:rPr lang="en-US" sz="2000" b="1" dirty="0">
                  <a:solidFill>
                    <a:schemeClr val="bg1"/>
                  </a:solidFill>
                  <a:latin typeface="+mj-lt"/>
                </a:rPr>
                <a:t>expectations:  </a:t>
              </a:r>
            </a:p>
            <a:p>
              <a:r>
                <a:rPr lang="en-US" sz="2000" b="1" dirty="0" smtClean="0">
                  <a:solidFill>
                    <a:schemeClr val="bg1"/>
                  </a:solidFill>
                  <a:latin typeface="+mj-lt"/>
                </a:rPr>
                <a:t>am </a:t>
              </a:r>
              <a:r>
                <a:rPr lang="en-US" sz="2000" b="1" dirty="0">
                  <a:solidFill>
                    <a:schemeClr val="bg1"/>
                  </a:solidFill>
                  <a:latin typeface="+mj-lt"/>
                </a:rPr>
                <a:t>I enabling  “mistakes” </a:t>
              </a:r>
              <a:r>
                <a:rPr lang="en-US" sz="2000" b="1" dirty="0" smtClean="0">
                  <a:solidFill>
                    <a:schemeClr val="bg1"/>
                  </a:solidFill>
                  <a:latin typeface="+mj-lt"/>
                </a:rPr>
                <a:t>(either real or perceived) that could harm </a:t>
              </a:r>
              <a:r>
                <a:rPr lang="en-US" sz="2000" b="1" dirty="0">
                  <a:solidFill>
                    <a:schemeClr val="bg1"/>
                  </a:solidFill>
                  <a:latin typeface="+mj-lt"/>
                </a:rPr>
                <a:t>myself, my client, or </a:t>
              </a:r>
              <a:r>
                <a:rPr lang="en-US" sz="2000" b="1" dirty="0" smtClean="0">
                  <a:solidFill>
                    <a:schemeClr val="bg1"/>
                  </a:solidFill>
                  <a:latin typeface="+mj-lt"/>
                </a:rPr>
                <a:t> my  </a:t>
              </a:r>
              <a:r>
                <a:rPr lang="en-US" sz="2000" b="1" dirty="0">
                  <a:solidFill>
                    <a:schemeClr val="bg1"/>
                  </a:solidFill>
                  <a:latin typeface="+mj-lt"/>
                </a:rPr>
                <a:t>employer?</a:t>
              </a:r>
            </a:p>
            <a:p>
              <a:endParaRPr lang="en-US" sz="2000" dirty="0">
                <a:latin typeface="+mj-l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667" y="2287807"/>
              <a:ext cx="1946160" cy="1295081"/>
            </a:xfrm>
            <a:prstGeom prst="rect">
              <a:avLst/>
            </a:prstGeom>
          </p:spPr>
        </p:pic>
      </p:grpSp>
      <p:grpSp>
        <p:nvGrpSpPr>
          <p:cNvPr id="18" name="Group 17"/>
          <p:cNvGrpSpPr/>
          <p:nvPr/>
        </p:nvGrpSpPr>
        <p:grpSpPr>
          <a:xfrm>
            <a:off x="515679" y="3526203"/>
            <a:ext cx="7455413" cy="1313636"/>
            <a:chOff x="515679" y="3526203"/>
            <a:chExt cx="7455413" cy="1313636"/>
          </a:xfrm>
        </p:grpSpPr>
        <p:sp>
          <p:nvSpPr>
            <p:cNvPr id="6" name="TextBox 5"/>
            <p:cNvSpPr txBox="1"/>
            <p:nvPr/>
          </p:nvSpPr>
          <p:spPr>
            <a:xfrm>
              <a:off x="515679" y="3526203"/>
              <a:ext cx="4594591" cy="1015663"/>
            </a:xfrm>
            <a:prstGeom prst="rect">
              <a:avLst/>
            </a:prstGeom>
            <a:noFill/>
          </p:spPr>
          <p:txBody>
            <a:bodyPr wrap="none" rtlCol="0">
              <a:spAutoFit/>
            </a:bodyPr>
            <a:lstStyle/>
            <a:p>
              <a:r>
                <a:rPr lang="en-US" sz="2000" b="1" dirty="0">
                  <a:solidFill>
                    <a:schemeClr val="bg1"/>
                  </a:solidFill>
                  <a:latin typeface="+mj-lt"/>
                </a:rPr>
                <a:t>policies</a:t>
              </a:r>
              <a:r>
                <a:rPr lang="en-US" sz="2000" b="1" dirty="0" smtClean="0">
                  <a:solidFill>
                    <a:schemeClr val="bg1"/>
                  </a:solidFill>
                  <a:latin typeface="+mj-lt"/>
                </a:rPr>
                <a:t>:</a:t>
              </a:r>
            </a:p>
            <a:p>
              <a:r>
                <a:rPr lang="en-US" sz="2000" b="1" dirty="0" smtClean="0">
                  <a:solidFill>
                    <a:schemeClr val="bg1"/>
                  </a:solidFill>
                  <a:latin typeface="+mj-lt"/>
                </a:rPr>
                <a:t>am </a:t>
              </a:r>
              <a:r>
                <a:rPr lang="en-US" sz="2000" b="1" dirty="0">
                  <a:solidFill>
                    <a:schemeClr val="bg1"/>
                  </a:solidFill>
                  <a:latin typeface="+mj-lt"/>
                </a:rPr>
                <a:t>I following “the rules” as best I can?</a:t>
              </a:r>
            </a:p>
            <a:p>
              <a:endParaRPr lang="en-US" sz="2000" dirty="0">
                <a:latin typeface="+mj-lt"/>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423" y="3654812"/>
              <a:ext cx="1925669" cy="1185027"/>
            </a:xfrm>
            <a:prstGeom prst="rect">
              <a:avLst/>
            </a:prstGeom>
          </p:spPr>
        </p:pic>
      </p:grpSp>
      <p:grpSp>
        <p:nvGrpSpPr>
          <p:cNvPr id="19" name="Group 18"/>
          <p:cNvGrpSpPr/>
          <p:nvPr/>
        </p:nvGrpSpPr>
        <p:grpSpPr>
          <a:xfrm>
            <a:off x="533400" y="4825662"/>
            <a:ext cx="7443139" cy="1296514"/>
            <a:chOff x="533400" y="4825662"/>
            <a:chExt cx="7443139" cy="1296514"/>
          </a:xfrm>
        </p:grpSpPr>
        <p:sp>
          <p:nvSpPr>
            <p:cNvPr id="8" name="TextBox 7"/>
            <p:cNvSpPr txBox="1"/>
            <p:nvPr/>
          </p:nvSpPr>
          <p:spPr>
            <a:xfrm>
              <a:off x="533400" y="4825662"/>
              <a:ext cx="4800600" cy="707886"/>
            </a:xfrm>
            <a:prstGeom prst="rect">
              <a:avLst/>
            </a:prstGeom>
            <a:noFill/>
          </p:spPr>
          <p:txBody>
            <a:bodyPr wrap="square" rtlCol="0">
              <a:spAutoFit/>
            </a:bodyPr>
            <a:lstStyle/>
            <a:p>
              <a:r>
                <a:rPr lang="en-US" sz="2000" b="1" dirty="0">
                  <a:solidFill>
                    <a:schemeClr val="bg1"/>
                  </a:solidFill>
                  <a:latin typeface="+mj-lt"/>
                </a:rPr>
                <a:t>f</a:t>
              </a:r>
              <a:r>
                <a:rPr lang="en-US" sz="2000" b="1" dirty="0" smtClean="0">
                  <a:solidFill>
                    <a:schemeClr val="bg1"/>
                  </a:solidFill>
                  <a:latin typeface="+mj-lt"/>
                </a:rPr>
                <a:t>ederal and state laws:</a:t>
              </a:r>
            </a:p>
            <a:p>
              <a:r>
                <a:rPr lang="en-US" sz="2000" b="1" dirty="0" smtClean="0">
                  <a:solidFill>
                    <a:schemeClr val="bg1"/>
                  </a:solidFill>
                  <a:latin typeface="+mj-lt"/>
                </a:rPr>
                <a:t>will I look good in an orange jump suit?</a:t>
              </a:r>
              <a:endParaRPr lang="en-US" sz="2000" b="1" dirty="0">
                <a:solidFill>
                  <a:schemeClr val="bg1"/>
                </a:solidFill>
                <a:latin typeface="+mj-lt"/>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0956" y="4944919"/>
              <a:ext cx="1895583" cy="1177257"/>
            </a:xfrm>
            <a:prstGeom prst="rect">
              <a:avLst/>
            </a:prstGeom>
          </p:spPr>
        </p:pic>
      </p:grpSp>
    </p:spTree>
    <p:extLst>
      <p:ext uri="{BB962C8B-B14F-4D97-AF65-F5344CB8AC3E}">
        <p14:creationId xmlns:p14="http://schemas.microsoft.com/office/powerpoint/2010/main" val="88271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25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25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25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1166018"/>
            <a:ext cx="5943600" cy="4525963"/>
          </a:xfrm>
        </p:spPr>
        <p:txBody>
          <a:bodyPr>
            <a:normAutofit/>
          </a:bodyPr>
          <a:lstStyle/>
          <a:p>
            <a:r>
              <a:rPr lang="en-US" sz="2000" b="1" dirty="0">
                <a:latin typeface="+mj-lt"/>
              </a:rPr>
              <a:t>f</a:t>
            </a:r>
            <a:r>
              <a:rPr lang="en-US" sz="2000" b="1" dirty="0" smtClean="0">
                <a:latin typeface="+mj-lt"/>
              </a:rPr>
              <a:t>irst approved in 2005; later revised in 2009</a:t>
            </a:r>
          </a:p>
          <a:p>
            <a:endParaRPr lang="en-US" sz="2000" b="1" dirty="0" smtClean="0">
              <a:latin typeface="+mj-lt"/>
            </a:endParaRPr>
          </a:p>
          <a:p>
            <a:r>
              <a:rPr lang="en-US" sz="2000" b="1" dirty="0">
                <a:latin typeface="+mj-lt"/>
              </a:rPr>
              <a:t>c</a:t>
            </a:r>
            <a:r>
              <a:rPr lang="en-US" sz="2000" b="1" dirty="0" smtClean="0">
                <a:latin typeface="+mj-lt"/>
              </a:rPr>
              <a:t>an be found at  www.planning.org/ethics</a:t>
            </a:r>
            <a:endParaRPr lang="en-US" sz="2000" b="1" dirty="0" smtClean="0">
              <a:solidFill>
                <a:schemeClr val="bg1">
                  <a:lumMod val="95000"/>
                </a:schemeClr>
              </a:solidFill>
              <a:latin typeface="+mj-lt"/>
            </a:endParaRPr>
          </a:p>
          <a:p>
            <a:endParaRPr lang="en-US" sz="2000" b="1" dirty="0" smtClean="0">
              <a:latin typeface="+mj-lt"/>
            </a:endParaRPr>
          </a:p>
          <a:p>
            <a:r>
              <a:rPr lang="en-US" sz="2000" b="1" dirty="0">
                <a:latin typeface="+mj-lt"/>
              </a:rPr>
              <a:t>f</a:t>
            </a:r>
            <a:r>
              <a:rPr lang="en-US" sz="2000" b="1" dirty="0" smtClean="0">
                <a:latin typeface="+mj-lt"/>
              </a:rPr>
              <a:t>our sections</a:t>
            </a:r>
          </a:p>
          <a:p>
            <a:pPr lvl="1"/>
            <a:r>
              <a:rPr lang="en-US" sz="2000" b="1" dirty="0" smtClean="0">
                <a:latin typeface="+mj-lt"/>
              </a:rPr>
              <a:t>A:  statement of aspirational principles</a:t>
            </a:r>
          </a:p>
          <a:p>
            <a:pPr lvl="1"/>
            <a:r>
              <a:rPr lang="en-US" sz="2000" b="1" dirty="0" smtClean="0">
                <a:latin typeface="+mj-lt"/>
              </a:rPr>
              <a:t>B:  rules of conduct to which we are  </a:t>
            </a:r>
          </a:p>
          <a:p>
            <a:pPr marL="457200" lvl="1" indent="0">
              <a:buNone/>
            </a:pPr>
            <a:r>
              <a:rPr lang="en-US" sz="2000" b="1" dirty="0">
                <a:latin typeface="+mj-lt"/>
              </a:rPr>
              <a:t> </a:t>
            </a:r>
            <a:r>
              <a:rPr lang="en-US" sz="2000" b="1" dirty="0" smtClean="0">
                <a:latin typeface="+mj-lt"/>
              </a:rPr>
              <a:t>         accountable</a:t>
            </a:r>
          </a:p>
          <a:p>
            <a:pPr lvl="1"/>
            <a:r>
              <a:rPr lang="en-US" sz="2000" b="1" dirty="0" smtClean="0">
                <a:latin typeface="+mj-lt"/>
              </a:rPr>
              <a:t>C:  administrative process procedures</a:t>
            </a:r>
          </a:p>
          <a:p>
            <a:pPr lvl="1"/>
            <a:r>
              <a:rPr lang="en-US" sz="2000" b="1" dirty="0" smtClean="0">
                <a:latin typeface="+mj-lt"/>
              </a:rPr>
              <a:t>D:  procedures for situations</a:t>
            </a:r>
          </a:p>
          <a:p>
            <a:endParaRPr lang="en-US" sz="2400" b="1" dirty="0" smtClean="0">
              <a:latin typeface="+mj-lt"/>
            </a:endParaRPr>
          </a:p>
          <a:p>
            <a:r>
              <a:rPr lang="en-US" sz="2000" b="1" dirty="0">
                <a:latin typeface="+mj-lt"/>
              </a:rPr>
              <a:t>r</a:t>
            </a:r>
            <a:r>
              <a:rPr lang="en-US" sz="2000" b="1" dirty="0" smtClean="0">
                <a:latin typeface="+mj-lt"/>
              </a:rPr>
              <a:t>egular </a:t>
            </a:r>
            <a:r>
              <a:rPr lang="en-US" sz="2000" b="1" dirty="0">
                <a:latin typeface="+mj-lt"/>
              </a:rPr>
              <a:t>c</a:t>
            </a:r>
            <a:r>
              <a:rPr lang="en-US" sz="2000" b="1" dirty="0" smtClean="0">
                <a:latin typeface="+mj-lt"/>
              </a:rPr>
              <a:t>ertification maintenance requirement</a:t>
            </a:r>
            <a:endParaRPr lang="en-US" sz="2000" b="1" dirty="0">
              <a:latin typeface="+mj-lt"/>
            </a:endParaRPr>
          </a:p>
        </p:txBody>
      </p:sp>
      <p:sp>
        <p:nvSpPr>
          <p:cNvPr id="5" name="Rectangle 4"/>
          <p:cNvSpPr/>
          <p:nvPr/>
        </p:nvSpPr>
        <p:spPr>
          <a:xfrm>
            <a:off x="762000" y="253425"/>
            <a:ext cx="3466783" cy="584775"/>
          </a:xfrm>
          <a:prstGeom prst="rect">
            <a:avLst/>
          </a:prstGeom>
        </p:spPr>
        <p:txBody>
          <a:bodyPr wrap="none">
            <a:spAutoFit/>
          </a:bodyPr>
          <a:lstStyle/>
          <a:p>
            <a:pPr>
              <a:buClr>
                <a:schemeClr val="accent1">
                  <a:lumMod val="75000"/>
                </a:schemeClr>
              </a:buClr>
            </a:pPr>
            <a:r>
              <a:rPr lang="en-US" sz="3200" b="1" dirty="0" err="1">
                <a:solidFill>
                  <a:schemeClr val="bg1"/>
                </a:solidFill>
                <a:latin typeface="+mj-lt"/>
              </a:rPr>
              <a:t>a</a:t>
            </a:r>
            <a:r>
              <a:rPr lang="en-US" sz="3200" b="1" dirty="0" err="1" smtClean="0">
                <a:solidFill>
                  <a:schemeClr val="bg1"/>
                </a:solidFill>
                <a:latin typeface="+mj-lt"/>
              </a:rPr>
              <a:t>icp</a:t>
            </a:r>
            <a:r>
              <a:rPr lang="en-US" sz="3200" b="1" dirty="0" smtClean="0">
                <a:solidFill>
                  <a:schemeClr val="bg1"/>
                </a:solidFill>
                <a:latin typeface="+mj-lt"/>
              </a:rPr>
              <a:t> code of ethics</a:t>
            </a:r>
            <a:endParaRPr lang="en-US" sz="3200" b="1" dirty="0">
              <a:solidFill>
                <a:schemeClr val="bg1"/>
              </a:solidFill>
              <a:latin typeface="+mj-lt"/>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34729"/>
          <a:stretch/>
        </p:blipFill>
        <p:spPr>
          <a:xfrm>
            <a:off x="304800" y="1905000"/>
            <a:ext cx="2645911" cy="2617382"/>
          </a:xfrm>
          <a:prstGeom prst="rect">
            <a:avLst/>
          </a:prstGeom>
        </p:spPr>
      </p:pic>
    </p:spTree>
    <p:extLst>
      <p:ext uri="{BB962C8B-B14F-4D97-AF65-F5344CB8AC3E}">
        <p14:creationId xmlns:p14="http://schemas.microsoft.com/office/powerpoint/2010/main" val="2286944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62400" y="800100"/>
            <a:ext cx="5071872" cy="5257800"/>
          </a:xfrm>
        </p:spPr>
        <p:txBody>
          <a:bodyPr>
            <a:normAutofit/>
          </a:bodyPr>
          <a:lstStyle/>
          <a:p>
            <a:pPr>
              <a:lnSpc>
                <a:spcPct val="110000"/>
              </a:lnSpc>
              <a:spcBef>
                <a:spcPts val="0"/>
              </a:spcBef>
            </a:pPr>
            <a:r>
              <a:rPr lang="en-US" sz="1800" b="1" dirty="0">
                <a:latin typeface="+mj-lt"/>
              </a:rPr>
              <a:t>s</a:t>
            </a:r>
            <a:r>
              <a:rPr lang="en-US" sz="1800" b="1" dirty="0" smtClean="0">
                <a:latin typeface="+mj-lt"/>
              </a:rPr>
              <a:t>olid, experienced team</a:t>
            </a:r>
          </a:p>
          <a:p>
            <a:pPr lvl="1">
              <a:lnSpc>
                <a:spcPct val="110000"/>
              </a:lnSpc>
              <a:spcBef>
                <a:spcPts val="0"/>
              </a:spcBef>
            </a:pPr>
            <a:r>
              <a:rPr lang="en-US" sz="1800" b="1" dirty="0" smtClean="0">
                <a:latin typeface="+mj-lt"/>
              </a:rPr>
              <a:t>strong </a:t>
            </a:r>
            <a:r>
              <a:rPr lang="en-US" sz="1800" b="1" dirty="0">
                <a:latin typeface="+mj-lt"/>
              </a:rPr>
              <a:t>t</a:t>
            </a:r>
            <a:r>
              <a:rPr lang="en-US" sz="1800" b="1" dirty="0" smtClean="0">
                <a:latin typeface="+mj-lt"/>
              </a:rPr>
              <a:t>rack </a:t>
            </a:r>
            <a:r>
              <a:rPr lang="en-US" sz="1800" b="1" dirty="0">
                <a:latin typeface="+mj-lt"/>
              </a:rPr>
              <a:t>r</a:t>
            </a:r>
            <a:r>
              <a:rPr lang="en-US" sz="1800" b="1" dirty="0" smtClean="0">
                <a:latin typeface="+mj-lt"/>
              </a:rPr>
              <a:t>ecord of success</a:t>
            </a:r>
          </a:p>
          <a:p>
            <a:pPr lvl="1">
              <a:lnSpc>
                <a:spcPct val="110000"/>
              </a:lnSpc>
              <a:spcBef>
                <a:spcPts val="0"/>
              </a:spcBef>
            </a:pPr>
            <a:r>
              <a:rPr lang="en-US" sz="1800" b="1" dirty="0">
                <a:latin typeface="+mj-lt"/>
              </a:rPr>
              <a:t>m</a:t>
            </a:r>
            <a:r>
              <a:rPr lang="en-US" sz="1800" b="1" dirty="0" smtClean="0">
                <a:latin typeface="+mj-lt"/>
              </a:rPr>
              <a:t>eet schedule and budget</a:t>
            </a:r>
          </a:p>
          <a:p>
            <a:pPr lvl="1">
              <a:lnSpc>
                <a:spcPct val="110000"/>
              </a:lnSpc>
              <a:spcBef>
                <a:spcPts val="0"/>
              </a:spcBef>
            </a:pPr>
            <a:r>
              <a:rPr lang="en-US" sz="1800" b="1" dirty="0"/>
              <a:t>cutting edge/award-winning work</a:t>
            </a:r>
          </a:p>
          <a:p>
            <a:pPr lvl="1">
              <a:lnSpc>
                <a:spcPct val="110000"/>
              </a:lnSpc>
              <a:spcBef>
                <a:spcPts val="0"/>
              </a:spcBef>
            </a:pPr>
            <a:r>
              <a:rPr lang="en-US" sz="1800" b="1" dirty="0"/>
              <a:t>practical solutions</a:t>
            </a:r>
          </a:p>
          <a:p>
            <a:pPr lvl="1">
              <a:lnSpc>
                <a:spcPct val="110000"/>
              </a:lnSpc>
              <a:spcBef>
                <a:spcPts val="0"/>
              </a:spcBef>
            </a:pPr>
            <a:r>
              <a:rPr lang="en-US" sz="1800" b="1" dirty="0"/>
              <a:t>good team </a:t>
            </a:r>
            <a:r>
              <a:rPr lang="en-US" sz="1800" b="1" dirty="0" smtClean="0"/>
              <a:t>dynamics and communications</a:t>
            </a:r>
            <a:endParaRPr lang="en-US" sz="1800" b="1" dirty="0"/>
          </a:p>
          <a:p>
            <a:pPr lvl="1">
              <a:lnSpc>
                <a:spcPct val="110000"/>
              </a:lnSpc>
              <a:spcBef>
                <a:spcPts val="0"/>
              </a:spcBef>
            </a:pPr>
            <a:endParaRPr lang="en-US" sz="1800" b="1" dirty="0" smtClean="0">
              <a:latin typeface="+mj-lt"/>
            </a:endParaRPr>
          </a:p>
          <a:p>
            <a:pPr>
              <a:lnSpc>
                <a:spcPct val="110000"/>
              </a:lnSpc>
              <a:spcBef>
                <a:spcPts val="0"/>
              </a:spcBef>
            </a:pPr>
            <a:r>
              <a:rPr lang="en-US" sz="1800" b="1" dirty="0">
                <a:latin typeface="+mj-lt"/>
              </a:rPr>
              <a:t>c</a:t>
            </a:r>
            <a:r>
              <a:rPr lang="en-US" sz="1800" b="1" dirty="0" smtClean="0">
                <a:latin typeface="+mj-lt"/>
              </a:rPr>
              <a:t>omfort level</a:t>
            </a:r>
          </a:p>
          <a:p>
            <a:pPr lvl="1">
              <a:lnSpc>
                <a:spcPct val="110000"/>
              </a:lnSpc>
              <a:spcBef>
                <a:spcPts val="0"/>
              </a:spcBef>
            </a:pPr>
            <a:r>
              <a:rPr lang="en-US" sz="1800" b="1" dirty="0">
                <a:latin typeface="+mj-lt"/>
              </a:rPr>
              <a:t>r</a:t>
            </a:r>
            <a:r>
              <a:rPr lang="en-US" sz="1800" b="1" dirty="0" smtClean="0">
                <a:latin typeface="+mj-lt"/>
              </a:rPr>
              <a:t>espect for internal staff capabilities</a:t>
            </a:r>
          </a:p>
          <a:p>
            <a:pPr lvl="1">
              <a:lnSpc>
                <a:spcPct val="110000"/>
              </a:lnSpc>
              <a:spcBef>
                <a:spcPts val="0"/>
              </a:spcBef>
            </a:pPr>
            <a:r>
              <a:rPr lang="en-US" sz="1800" b="1" dirty="0" smtClean="0">
                <a:latin typeface="+mj-lt"/>
              </a:rPr>
              <a:t>political constraints</a:t>
            </a:r>
          </a:p>
          <a:p>
            <a:pPr lvl="1">
              <a:lnSpc>
                <a:spcPct val="110000"/>
              </a:lnSpc>
              <a:spcBef>
                <a:spcPts val="0"/>
              </a:spcBef>
            </a:pPr>
            <a:r>
              <a:rPr lang="en-US" sz="1800" b="1" dirty="0" smtClean="0">
                <a:latin typeface="+mj-lt"/>
              </a:rPr>
              <a:t>stakeholders’ issues</a:t>
            </a:r>
          </a:p>
          <a:p>
            <a:pPr lvl="1">
              <a:lnSpc>
                <a:spcPct val="110000"/>
              </a:lnSpc>
              <a:spcBef>
                <a:spcPts val="0"/>
              </a:spcBef>
            </a:pPr>
            <a:r>
              <a:rPr lang="en-US" sz="1800" b="1" dirty="0" smtClean="0">
                <a:latin typeface="+mj-lt"/>
              </a:rPr>
              <a:t>funding partners’ issues</a:t>
            </a:r>
          </a:p>
          <a:p>
            <a:pPr lvl="1">
              <a:lnSpc>
                <a:spcPct val="110000"/>
              </a:lnSpc>
              <a:spcBef>
                <a:spcPts val="0"/>
              </a:spcBef>
            </a:pPr>
            <a:r>
              <a:rPr lang="en-US" sz="1800" b="1" dirty="0" smtClean="0">
                <a:latin typeface="+mj-lt"/>
              </a:rPr>
              <a:t>“flexibility”</a:t>
            </a:r>
          </a:p>
          <a:p>
            <a:pPr lvl="1">
              <a:lnSpc>
                <a:spcPct val="110000"/>
              </a:lnSpc>
              <a:spcBef>
                <a:spcPts val="0"/>
              </a:spcBef>
            </a:pPr>
            <a:r>
              <a:rPr lang="en-US" sz="1800" b="1" dirty="0" smtClean="0">
                <a:latin typeface="+mj-lt"/>
              </a:rPr>
              <a:t>accountability</a:t>
            </a:r>
          </a:p>
          <a:p>
            <a:pPr>
              <a:lnSpc>
                <a:spcPct val="110000"/>
              </a:lnSpc>
              <a:spcBef>
                <a:spcPts val="0"/>
              </a:spcBef>
            </a:pPr>
            <a:endParaRPr lang="en-US" sz="1800" b="1" dirty="0" smtClean="0">
              <a:latin typeface="+mj-lt"/>
            </a:endParaRPr>
          </a:p>
          <a:p>
            <a:pPr>
              <a:lnSpc>
                <a:spcPct val="110000"/>
              </a:lnSpc>
              <a:spcBef>
                <a:spcPts val="0"/>
              </a:spcBef>
            </a:pPr>
            <a:r>
              <a:rPr lang="en-US" sz="1800" b="1" dirty="0">
                <a:latin typeface="+mj-lt"/>
              </a:rPr>
              <a:t>n</a:t>
            </a:r>
            <a:r>
              <a:rPr lang="en-US" sz="1800" b="1" dirty="0" smtClean="0">
                <a:latin typeface="+mj-lt"/>
              </a:rPr>
              <a:t>o surprises </a:t>
            </a:r>
          </a:p>
        </p:txBody>
      </p:sp>
      <p:sp>
        <p:nvSpPr>
          <p:cNvPr id="6" name="Title 5"/>
          <p:cNvSpPr>
            <a:spLocks noGrp="1"/>
          </p:cNvSpPr>
          <p:nvPr>
            <p:ph type="title"/>
          </p:nvPr>
        </p:nvSpPr>
        <p:spPr>
          <a:xfrm>
            <a:off x="762000" y="152400"/>
            <a:ext cx="7924800" cy="685800"/>
          </a:xfrm>
        </p:spPr>
        <p:txBody>
          <a:bodyPr>
            <a:normAutofit fontScale="90000"/>
          </a:bodyPr>
          <a:lstStyle/>
          <a:p>
            <a:r>
              <a:rPr lang="en-US" sz="4000" b="1" dirty="0"/>
              <a:t>w</a:t>
            </a:r>
            <a:r>
              <a:rPr lang="en-US" sz="4000" b="1" dirty="0" smtClean="0"/>
              <a:t>hat clients want</a:t>
            </a:r>
            <a:endParaRPr lang="en-US" sz="4000" b="1" dirty="0"/>
          </a:p>
        </p:txBody>
      </p:sp>
      <p:grpSp>
        <p:nvGrpSpPr>
          <p:cNvPr id="12" name="Group 11"/>
          <p:cNvGrpSpPr/>
          <p:nvPr/>
        </p:nvGrpSpPr>
        <p:grpSpPr>
          <a:xfrm>
            <a:off x="762000" y="1371600"/>
            <a:ext cx="2931960" cy="3429000"/>
            <a:chOff x="352109" y="1303628"/>
            <a:chExt cx="2931960" cy="342900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2109" y="2474727"/>
              <a:ext cx="1684731" cy="2246307"/>
            </a:xfrm>
            <a:prstGeom prst="rect">
              <a:avLst/>
            </a:prstGeom>
            <a:ln>
              <a:noFill/>
            </a:ln>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36839" y="2486321"/>
              <a:ext cx="1247229" cy="1051086"/>
            </a:xfrm>
            <a:prstGeom prst="rect">
              <a:avLst/>
            </a:prstGeom>
            <a:ln>
              <a:noFill/>
            </a:ln>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2109" y="1303628"/>
              <a:ext cx="2931960" cy="1171099"/>
            </a:xfrm>
            <a:prstGeom prst="rect">
              <a:avLst/>
            </a:prstGeom>
            <a:ln>
              <a:noFill/>
            </a:ln>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72351" y="3525813"/>
              <a:ext cx="1411717" cy="1206815"/>
            </a:xfrm>
            <a:prstGeom prst="rect">
              <a:avLst/>
            </a:prstGeom>
            <a:ln>
              <a:noFill/>
            </a:ln>
          </p:spPr>
        </p:pic>
      </p:grpSp>
    </p:spTree>
    <p:extLst>
      <p:ext uri="{BB962C8B-B14F-4D97-AF65-F5344CB8AC3E}">
        <p14:creationId xmlns:p14="http://schemas.microsoft.com/office/powerpoint/2010/main" val="743381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3367</TotalTime>
  <Words>1961</Words>
  <Application>Microsoft Office PowerPoint</Application>
  <PresentationFormat>On-screen Show (4:3)</PresentationFormat>
  <Paragraphs>324</Paragraphs>
  <Slides>36</Slides>
  <Notes>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 managing consultants without anyone crying   presentation to the georgia chapter  american planning association may 1, 2013</vt:lpstr>
      <vt:lpstr>our presenters</vt:lpstr>
      <vt:lpstr>today’s session</vt:lpstr>
      <vt:lpstr>PowerPoint Presentation</vt:lpstr>
      <vt:lpstr>the consultant management process </vt:lpstr>
      <vt:lpstr>the consultant management process (cont’d)</vt:lpstr>
      <vt:lpstr>PowerPoint Presentation</vt:lpstr>
      <vt:lpstr>PowerPoint Presentation</vt:lpstr>
      <vt:lpstr>what clients want</vt:lpstr>
      <vt:lpstr>what consultants want</vt:lpstr>
      <vt:lpstr>case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SCENARIO NUMBER ?:   ALL IN THE FAMILY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Company>Gresham, Smith, and Partners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Bilby, Joclyn</dc:creator>
  <cp:lastModifiedBy>Jamie Cochran</cp:lastModifiedBy>
  <cp:revision>180</cp:revision>
  <dcterms:created xsi:type="dcterms:W3CDTF">2013-01-02T18:46:40Z</dcterms:created>
  <dcterms:modified xsi:type="dcterms:W3CDTF">2013-04-26T13:26:57Z</dcterms:modified>
</cp:coreProperties>
</file>