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sldIdLst>
    <p:sldId id="298" r:id="rId2"/>
    <p:sldId id="260" r:id="rId3"/>
    <p:sldId id="285" r:id="rId4"/>
    <p:sldId id="263" r:id="rId5"/>
    <p:sldId id="305" r:id="rId6"/>
    <p:sldId id="265" r:id="rId7"/>
    <p:sldId id="271" r:id="rId8"/>
    <p:sldId id="269" r:id="rId9"/>
    <p:sldId id="293" r:id="rId10"/>
    <p:sldId id="289" r:id="rId11"/>
    <p:sldId id="257" r:id="rId12"/>
    <p:sldId id="290" r:id="rId13"/>
    <p:sldId id="259" r:id="rId14"/>
    <p:sldId id="296" r:id="rId15"/>
    <p:sldId id="295" r:id="rId16"/>
    <p:sldId id="301" r:id="rId17"/>
    <p:sldId id="277" r:id="rId18"/>
    <p:sldId id="306" r:id="rId19"/>
    <p:sldId id="280" r:id="rId20"/>
    <p:sldId id="283" r:id="rId21"/>
    <p:sldId id="303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292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9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ettings%20and%20Data\Desktop\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Settings%20and%20Data\Desktop\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Settings%20and%20Data\Desktop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ttings%20and%20Data\Desktop\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Settings%20and%20Data\Desktop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ttings%20and%20Data\Desktop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</a:t>
            </a:r>
            <a:r>
              <a:rPr lang="en-US" baseline="0"/>
              <a:t> Percent Minority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98152"/>
        <c:axId val="167296584"/>
      </c:barChart>
      <c:catAx>
        <c:axId val="167298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96584"/>
        <c:crosses val="autoZero"/>
        <c:auto val="1"/>
        <c:lblAlgn val="ctr"/>
        <c:lblOffset val="100"/>
        <c:noMultiLvlLbl val="0"/>
      </c:catAx>
      <c:valAx>
        <c:axId val="1672965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7298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 Percent Minority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minority!$A$2:$A$25</c:f>
              <c:strCache>
                <c:ptCount val="24"/>
                <c:pt idx="0">
                  <c:v>Riverdale</c:v>
                </c:pt>
                <c:pt idx="1">
                  <c:v>Union City</c:v>
                </c:pt>
                <c:pt idx="2">
                  <c:v>Clarkston</c:v>
                </c:pt>
                <c:pt idx="3">
                  <c:v>Lithonia</c:v>
                </c:pt>
                <c:pt idx="4">
                  <c:v>College Park</c:v>
                </c:pt>
                <c:pt idx="5">
                  <c:v>East Point</c:v>
                </c:pt>
                <c:pt idx="6">
                  <c:v>Stone Mountain</c:v>
                </c:pt>
                <c:pt idx="7">
                  <c:v>Fairburn</c:v>
                </c:pt>
                <c:pt idx="8">
                  <c:v>Morrow</c:v>
                </c:pt>
                <c:pt idx="9">
                  <c:v>Lake City</c:v>
                </c:pt>
                <c:pt idx="10">
                  <c:v>Forest Park</c:v>
                </c:pt>
                <c:pt idx="11">
                  <c:v>Palmetto</c:v>
                </c:pt>
                <c:pt idx="12">
                  <c:v>Austell</c:v>
                </c:pt>
                <c:pt idx="13">
                  <c:v>Doraville</c:v>
                </c:pt>
                <c:pt idx="14">
                  <c:v>Atlanta</c:v>
                </c:pt>
                <c:pt idx="15">
                  <c:v>Douglasville</c:v>
                </c:pt>
                <c:pt idx="16">
                  <c:v>Hapeville</c:v>
                </c:pt>
                <c:pt idx="17">
                  <c:v>Smyrna</c:v>
                </c:pt>
                <c:pt idx="18">
                  <c:v>Chamblee</c:v>
                </c:pt>
                <c:pt idx="19">
                  <c:v>Chattahoochee Hills</c:v>
                </c:pt>
                <c:pt idx="20">
                  <c:v>Dunwoody</c:v>
                </c:pt>
                <c:pt idx="21">
                  <c:v>Alpharretta</c:v>
                </c:pt>
                <c:pt idx="22">
                  <c:v>Decatur</c:v>
                </c:pt>
                <c:pt idx="23">
                  <c:v>Sandy Springs</c:v>
                </c:pt>
              </c:strCache>
            </c:strRef>
          </c:cat>
          <c:val>
            <c:numRef>
              <c:f>minority!$B$2:$B$25</c:f>
              <c:numCache>
                <c:formatCode>General</c:formatCode>
                <c:ptCount val="24"/>
                <c:pt idx="0" formatCode="0.0">
                  <c:v>92</c:v>
                </c:pt>
                <c:pt idx="1">
                  <c:v>88.9</c:v>
                </c:pt>
                <c:pt idx="2" formatCode="0.0">
                  <c:v>88.709463931171427</c:v>
                </c:pt>
                <c:pt idx="3" formatCode="0.0">
                  <c:v>87.861599546228021</c:v>
                </c:pt>
                <c:pt idx="4" formatCode="0.0">
                  <c:v>87</c:v>
                </c:pt>
                <c:pt idx="5">
                  <c:v>83.9</c:v>
                </c:pt>
                <c:pt idx="6" formatCode="0.0">
                  <c:v>80.791054739652864</c:v>
                </c:pt>
                <c:pt idx="7">
                  <c:v>79.900000000000006</c:v>
                </c:pt>
                <c:pt idx="8">
                  <c:v>77.900000000000006</c:v>
                </c:pt>
                <c:pt idx="9">
                  <c:v>68.8</c:v>
                </c:pt>
                <c:pt idx="10">
                  <c:v>68.3</c:v>
                </c:pt>
                <c:pt idx="11">
                  <c:v>66.8</c:v>
                </c:pt>
                <c:pt idx="12" formatCode="0.0">
                  <c:v>66.463414634146417</c:v>
                </c:pt>
                <c:pt idx="13" formatCode="0.0">
                  <c:v>62.877614252517382</c:v>
                </c:pt>
                <c:pt idx="14" formatCode="0.0">
                  <c:v>61.811242629310463</c:v>
                </c:pt>
                <c:pt idx="15" formatCode="0.0">
                  <c:v>60.4875225547271</c:v>
                </c:pt>
                <c:pt idx="16">
                  <c:v>57.2</c:v>
                </c:pt>
                <c:pt idx="17" formatCode="0.0">
                  <c:v>44.526491779785843</c:v>
                </c:pt>
                <c:pt idx="18" formatCode="0.0">
                  <c:v>41.175264075479426</c:v>
                </c:pt>
                <c:pt idx="19">
                  <c:v>31.400000000000009</c:v>
                </c:pt>
                <c:pt idx="20" formatCode="0.0">
                  <c:v>30.2</c:v>
                </c:pt>
                <c:pt idx="21" formatCode="0.0">
                  <c:v>30</c:v>
                </c:pt>
                <c:pt idx="22" formatCode="0.0">
                  <c:v>27.872206484104499</c:v>
                </c:pt>
                <c:pt idx="23" formatCode="0.0">
                  <c:v>27.385330191795273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01288"/>
        <c:axId val="167298544"/>
      </c:barChart>
      <c:catAx>
        <c:axId val="167301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298544"/>
        <c:crosses val="autoZero"/>
        <c:auto val="1"/>
        <c:lblAlgn val="ctr"/>
        <c:lblOffset val="100"/>
        <c:noMultiLvlLbl val="0"/>
      </c:catAx>
      <c:valAx>
        <c:axId val="16729854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67301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</a:t>
            </a:r>
            <a:r>
              <a:rPr lang="en-US" baseline="0"/>
              <a:t> Percent Minority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98936"/>
        <c:axId val="167297368"/>
      </c:barChart>
      <c:catAx>
        <c:axId val="167298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97368"/>
        <c:crosses val="autoZero"/>
        <c:auto val="1"/>
        <c:lblAlgn val="ctr"/>
        <c:lblOffset val="100"/>
        <c:noMultiLvlLbl val="0"/>
      </c:catAx>
      <c:valAx>
        <c:axId val="1672973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7298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2010 </a:t>
            </a:r>
            <a:r>
              <a:rPr lang="en-US" dirty="0" smtClean="0"/>
              <a:t>Median </a:t>
            </a:r>
            <a:r>
              <a:rPr lang="en-US" dirty="0"/>
              <a:t>Household Income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'HH Income'!$A$2:$A$25</c:f>
              <c:strCache>
                <c:ptCount val="24"/>
                <c:pt idx="0">
                  <c:v>Alpharretta</c:v>
                </c:pt>
                <c:pt idx="1">
                  <c:v>Dunwoody</c:v>
                </c:pt>
                <c:pt idx="2">
                  <c:v>Decatur</c:v>
                </c:pt>
                <c:pt idx="3">
                  <c:v>Chattahoochee Hills</c:v>
                </c:pt>
                <c:pt idx="4">
                  <c:v>Sandy Springs</c:v>
                </c:pt>
                <c:pt idx="5">
                  <c:v>Smyrna</c:v>
                </c:pt>
                <c:pt idx="6">
                  <c:v>Fairburn</c:v>
                </c:pt>
                <c:pt idx="7">
                  <c:v>Douglasville</c:v>
                </c:pt>
                <c:pt idx="8">
                  <c:v>Stone Mountain</c:v>
                </c:pt>
                <c:pt idx="9">
                  <c:v>Chamblee</c:v>
                </c:pt>
                <c:pt idx="10">
                  <c:v>Morrow</c:v>
                </c:pt>
                <c:pt idx="11">
                  <c:v>Atlanta</c:v>
                </c:pt>
                <c:pt idx="12">
                  <c:v>Austell</c:v>
                </c:pt>
                <c:pt idx="13">
                  <c:v>East Point</c:v>
                </c:pt>
                <c:pt idx="14">
                  <c:v>Doraville</c:v>
                </c:pt>
                <c:pt idx="15">
                  <c:v>Union City</c:v>
                </c:pt>
                <c:pt idx="16">
                  <c:v>Lake City</c:v>
                </c:pt>
                <c:pt idx="17">
                  <c:v>Riverdale</c:v>
                </c:pt>
                <c:pt idx="18">
                  <c:v>Hapeville</c:v>
                </c:pt>
                <c:pt idx="19">
                  <c:v>Palmetto</c:v>
                </c:pt>
                <c:pt idx="20">
                  <c:v>Clarkston</c:v>
                </c:pt>
                <c:pt idx="21">
                  <c:v>Forest Park</c:v>
                </c:pt>
                <c:pt idx="22">
                  <c:v>College Park</c:v>
                </c:pt>
                <c:pt idx="23">
                  <c:v>Lithonia</c:v>
                </c:pt>
              </c:strCache>
            </c:strRef>
          </c:cat>
          <c:val>
            <c:numRef>
              <c:f>'HH Income'!$B$2:$B$25</c:f>
              <c:numCache>
                <c:formatCode>_(* #,##0_);_(* \(#,##0\);_(* "-"??_);_(@_)</c:formatCode>
                <c:ptCount val="24"/>
                <c:pt idx="0">
                  <c:v>90450</c:v>
                </c:pt>
                <c:pt idx="1">
                  <c:v>76809</c:v>
                </c:pt>
                <c:pt idx="2">
                  <c:v>71050</c:v>
                </c:pt>
                <c:pt idx="3">
                  <c:v>68355</c:v>
                </c:pt>
                <c:pt idx="4">
                  <c:v>67260</c:v>
                </c:pt>
                <c:pt idx="5">
                  <c:v>54603</c:v>
                </c:pt>
                <c:pt idx="6">
                  <c:v>52449</c:v>
                </c:pt>
                <c:pt idx="7">
                  <c:v>47596</c:v>
                </c:pt>
                <c:pt idx="8">
                  <c:v>47056</c:v>
                </c:pt>
                <c:pt idx="9">
                  <c:v>45906</c:v>
                </c:pt>
                <c:pt idx="10">
                  <c:v>45482</c:v>
                </c:pt>
                <c:pt idx="11">
                  <c:v>45171</c:v>
                </c:pt>
                <c:pt idx="12">
                  <c:v>44583</c:v>
                </c:pt>
                <c:pt idx="13">
                  <c:v>42050</c:v>
                </c:pt>
                <c:pt idx="14">
                  <c:v>39828</c:v>
                </c:pt>
                <c:pt idx="15">
                  <c:v>38409</c:v>
                </c:pt>
                <c:pt idx="16">
                  <c:v>37035</c:v>
                </c:pt>
                <c:pt idx="17">
                  <c:v>36583</c:v>
                </c:pt>
                <c:pt idx="18">
                  <c:v>34167</c:v>
                </c:pt>
                <c:pt idx="19">
                  <c:v>33372</c:v>
                </c:pt>
                <c:pt idx="20">
                  <c:v>31741</c:v>
                </c:pt>
                <c:pt idx="21">
                  <c:v>30987</c:v>
                </c:pt>
                <c:pt idx="22">
                  <c:v>30220</c:v>
                </c:pt>
                <c:pt idx="23">
                  <c:v>26410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00504"/>
        <c:axId val="167295408"/>
      </c:barChart>
      <c:catAx>
        <c:axId val="167300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295408"/>
        <c:crosses val="autoZero"/>
        <c:auto val="1"/>
        <c:lblAlgn val="ctr"/>
        <c:lblOffset val="100"/>
        <c:noMultiLvlLbl val="0"/>
      </c:catAx>
      <c:valAx>
        <c:axId val="16729540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67300504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</a:t>
            </a:r>
            <a:r>
              <a:rPr lang="en-US" baseline="0"/>
              <a:t> Percent Minority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95800"/>
        <c:axId val="167296192"/>
      </c:barChart>
      <c:catAx>
        <c:axId val="167295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96192"/>
        <c:crosses val="autoZero"/>
        <c:auto val="1"/>
        <c:lblAlgn val="ctr"/>
        <c:lblOffset val="100"/>
        <c:noMultiLvlLbl val="0"/>
      </c:catAx>
      <c:valAx>
        <c:axId val="167296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7295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</a:t>
            </a:r>
            <a:r>
              <a:rPr lang="en-US" baseline="0"/>
              <a:t> Unemployment Rate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unemployment!$A$2:$A$25</c:f>
              <c:strCache>
                <c:ptCount val="24"/>
                <c:pt idx="0">
                  <c:v>Clarkston</c:v>
                </c:pt>
                <c:pt idx="1">
                  <c:v>Lithonia</c:v>
                </c:pt>
                <c:pt idx="2">
                  <c:v>Lake City</c:v>
                </c:pt>
                <c:pt idx="3">
                  <c:v>College Park</c:v>
                </c:pt>
                <c:pt idx="4">
                  <c:v>Forest Park</c:v>
                </c:pt>
                <c:pt idx="5">
                  <c:v>Stone Mountain</c:v>
                </c:pt>
                <c:pt idx="6">
                  <c:v>Palmetto</c:v>
                </c:pt>
                <c:pt idx="7">
                  <c:v>Riverdale</c:v>
                </c:pt>
                <c:pt idx="8">
                  <c:v>East Point</c:v>
                </c:pt>
                <c:pt idx="9">
                  <c:v>Morrow</c:v>
                </c:pt>
                <c:pt idx="10">
                  <c:v>Fairburn</c:v>
                </c:pt>
                <c:pt idx="11">
                  <c:v>Austell</c:v>
                </c:pt>
                <c:pt idx="12">
                  <c:v>Union City</c:v>
                </c:pt>
                <c:pt idx="13">
                  <c:v>Hapeville</c:v>
                </c:pt>
                <c:pt idx="14">
                  <c:v>Atlanta</c:v>
                </c:pt>
                <c:pt idx="15">
                  <c:v>Douglasville</c:v>
                </c:pt>
                <c:pt idx="16">
                  <c:v>Doraville</c:v>
                </c:pt>
                <c:pt idx="17">
                  <c:v>Chattahoochee Hills</c:v>
                </c:pt>
                <c:pt idx="18">
                  <c:v>Decatur</c:v>
                </c:pt>
                <c:pt idx="19">
                  <c:v>Smyrna</c:v>
                </c:pt>
                <c:pt idx="20">
                  <c:v>Dunwoody</c:v>
                </c:pt>
                <c:pt idx="21">
                  <c:v>Alpharretta</c:v>
                </c:pt>
                <c:pt idx="22">
                  <c:v>Chamblee</c:v>
                </c:pt>
                <c:pt idx="23">
                  <c:v>Sandy Springs</c:v>
                </c:pt>
              </c:strCache>
            </c:strRef>
          </c:cat>
          <c:val>
            <c:numRef>
              <c:f>unemployment!$B$2:$B$25</c:f>
              <c:numCache>
                <c:formatCode>General</c:formatCode>
                <c:ptCount val="24"/>
                <c:pt idx="0">
                  <c:v>23.8</c:v>
                </c:pt>
                <c:pt idx="1">
                  <c:v>19.399999999999999</c:v>
                </c:pt>
                <c:pt idx="2">
                  <c:v>17.2</c:v>
                </c:pt>
                <c:pt idx="3">
                  <c:v>16.100000000000001</c:v>
                </c:pt>
                <c:pt idx="4">
                  <c:v>15.9</c:v>
                </c:pt>
                <c:pt idx="5">
                  <c:v>15.6</c:v>
                </c:pt>
                <c:pt idx="6">
                  <c:v>14.4</c:v>
                </c:pt>
                <c:pt idx="7">
                  <c:v>14.2</c:v>
                </c:pt>
                <c:pt idx="8">
                  <c:v>13.7</c:v>
                </c:pt>
                <c:pt idx="9">
                  <c:v>12.6</c:v>
                </c:pt>
                <c:pt idx="10">
                  <c:v>12.4</c:v>
                </c:pt>
                <c:pt idx="11">
                  <c:v>11.9</c:v>
                </c:pt>
                <c:pt idx="12">
                  <c:v>11.7</c:v>
                </c:pt>
                <c:pt idx="13" formatCode="0.0">
                  <c:v>10</c:v>
                </c:pt>
                <c:pt idx="14">
                  <c:v>9.9</c:v>
                </c:pt>
                <c:pt idx="15">
                  <c:v>9.1</c:v>
                </c:pt>
                <c:pt idx="16">
                  <c:v>8.8000000000000007</c:v>
                </c:pt>
                <c:pt idx="17">
                  <c:v>8.1</c:v>
                </c:pt>
                <c:pt idx="18">
                  <c:v>8.1</c:v>
                </c:pt>
                <c:pt idx="19">
                  <c:v>7.2</c:v>
                </c:pt>
                <c:pt idx="20">
                  <c:v>5.3</c:v>
                </c:pt>
                <c:pt idx="21">
                  <c:v>4.7</c:v>
                </c:pt>
                <c:pt idx="22">
                  <c:v>4.5999999999999996</c:v>
                </c:pt>
                <c:pt idx="23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56328"/>
        <c:axId val="166755544"/>
      </c:barChart>
      <c:catAx>
        <c:axId val="166756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755544"/>
        <c:crosses val="autoZero"/>
        <c:auto val="1"/>
        <c:lblAlgn val="ctr"/>
        <c:lblOffset val="100"/>
        <c:noMultiLvlLbl val="0"/>
      </c:catAx>
      <c:valAx>
        <c:axId val="166755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756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0.97134</cdr:x>
      <cdr:y>0.29246</cdr:y>
    </cdr:from>
    <cdr:to>
      <cdr:x>1</cdr:x>
      <cdr:y>0.55118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6" y="1238249"/>
          <a:ext cx="180975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0.97134</cdr:x>
      <cdr:y>0.29246</cdr:y>
    </cdr:from>
    <cdr:to>
      <cdr:x>1</cdr:x>
      <cdr:y>0.55118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6" y="1238249"/>
          <a:ext cx="180975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0.97134</cdr:x>
      <cdr:y>0.29246</cdr:y>
    </cdr:from>
    <cdr:to>
      <cdr:x>1</cdr:x>
      <cdr:y>0.55118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6" y="1238249"/>
          <a:ext cx="180975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0.97134</cdr:x>
      <cdr:y>0.29246</cdr:y>
    </cdr:from>
    <cdr:to>
      <cdr:x>1</cdr:x>
      <cdr:y>0.55118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62676" y="1238249"/>
          <a:ext cx="180975" cy="1095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6511-4CD0-44AC-91DE-B64AB6747C9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B911-6C9C-4622-8730-FB4897C95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deporsche.wordpress.com/tag/hartsfield-jackson-atlanta-international-airport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icc.com/history.asp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erdam.nl/zuidas/english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erdam.nl/zuidas/english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do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wairport.com/development/index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ascolinastexas.com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phischamber.com/Economic-Development/Aerotropolis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--Aerotropolis</a:t>
            </a:r>
            <a:r>
              <a:rPr lang="en-US" baseline="0" dirty="0" smtClean="0"/>
              <a:t> is focused on role of airport in surrounding region:  a mutually beneficial strategy for airport and impacted region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-–For an airport city,  planning typically limited to airport property, but coordination and regional planning with property owners/jurisdictions that </a:t>
            </a:r>
          </a:p>
          <a:p>
            <a:r>
              <a:rPr lang="en-US" dirty="0" smtClean="0"/>
              <a:t>are adjacent to the airport will drive the highest and best</a:t>
            </a:r>
            <a:r>
              <a:rPr lang="en-US" baseline="0" dirty="0" smtClean="0"/>
              <a:t> </a:t>
            </a:r>
            <a:r>
              <a:rPr lang="en-US" dirty="0" smtClean="0"/>
              <a:t>use model</a:t>
            </a:r>
          </a:p>
          <a:p>
            <a:endParaRPr lang="en-US" dirty="0" smtClean="0"/>
          </a:p>
          <a:p>
            <a:r>
              <a:rPr lang="en-US" dirty="0" smtClean="0"/>
              <a:t>--Focus on Atlanta</a:t>
            </a:r>
            <a:r>
              <a:rPr lang="en-US" baseline="0" dirty="0" smtClean="0"/>
              <a:t> is an INFILL DEVELOPMENT airport area; different than some other regions, especially internationally, but should provide ideas for other airports.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– Development potential can be limited by existing regional plans and intergovernmental agreements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--World’s Largest airport by passenger traffic since 1998 serving ~89 million passengers annually.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 smtClean="0"/>
              <a:t>--Located 7 miles south</a:t>
            </a:r>
            <a:r>
              <a:rPr lang="en-US" baseline="0" dirty="0" smtClean="0"/>
              <a:t> of the Atlanta Central Business District; but in reality the</a:t>
            </a:r>
            <a:r>
              <a:rPr lang="en-US" dirty="0" smtClean="0"/>
              <a:t> metro region’s true business center has been shifting to the north.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--The area around the airport </a:t>
            </a:r>
            <a:r>
              <a:rPr lang="en-US" dirty="0" smtClean="0"/>
              <a:t>is the immediate</a:t>
            </a:r>
            <a:r>
              <a:rPr lang="en-US" baseline="0" dirty="0" smtClean="0"/>
              <a:t> gateway to the metro region from the airport, yet not easy to fly into or out of, particularly when compared to other world-class cities.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--This area is disproportionately characterized by ex</a:t>
            </a:r>
            <a:r>
              <a:rPr lang="en-US" dirty="0" smtClean="0"/>
              <a:t>treme road congestion, dead shopping centers, vacant industrial properties, and run down neighborhoods.</a:t>
            </a:r>
          </a:p>
          <a:p>
            <a:endParaRPr lang="en-US" dirty="0" smtClean="0"/>
          </a:p>
          <a:p>
            <a:r>
              <a:rPr lang="en-US" baseline="0" dirty="0" smtClean="0"/>
              <a:t>--It doesn’t have to be that way, and in fact, we have an opportunity to turn that around if we get serious about a regional development strategy centered on the airport.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Hartsfield-Jackson is the largest employer in the state of Georgia. There are over 58,000 airline, ground transportation, concessionaire, security, federal government, City of Atlanta and Airport tenant employees. Hartsfield-Jackson has a direct economic impact of more than about $32.5 billion for the metro Atlanta area economy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(H-JAIA, 2013).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This Map shows just a 20 mile radius.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--Northern communities like Sandy Springs and Perimeter DEPEND on H-JAIA , and have thrived off of it. Where would they be without the airport?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--Yet the communities immediately adjacent and further south appear to come up with the short end of the stick:  these are the Southern Crescent and they have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--Next 3 slides partially convey what we all know intuitively:  there is significant inequality between the Northern and Southern Crescent of the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Southern Crescent is basically a majority minority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2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Median household</a:t>
            </a:r>
            <a:r>
              <a:rPr lang="en-US" baseline="0" dirty="0" smtClean="0"/>
              <a:t> income of southern crescent is significantly lower than northern.  </a:t>
            </a:r>
            <a:r>
              <a:rPr lang="en-US" baseline="0" dirty="0" err="1" smtClean="0">
                <a:solidFill>
                  <a:srgbClr val="FF0000"/>
                </a:solidFill>
              </a:rPr>
              <a:t>Chatt</a:t>
            </a:r>
            <a:r>
              <a:rPr lang="en-US" baseline="0" dirty="0" smtClean="0">
                <a:solidFill>
                  <a:srgbClr val="FF0000"/>
                </a:solidFill>
              </a:rPr>
              <a:t> Hills is an outlier but has less than 3000 people, whereas Alpharetta, Dunwoody, Decatur and Sandy Springs ranges from about 50,000 to 90,000.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Southern</a:t>
            </a:r>
            <a:r>
              <a:rPr lang="en-US" baseline="0" dirty="0" smtClean="0"/>
              <a:t> Crescent’s cities unemployment rates tend to be significantly higher than the Northern Crescent.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2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H-JAIA’s Automated People Mover,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SkyTrain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began operation, transporting visitors from the airport to the GICC, this hotel opened in 2010.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decision to build a $100 million complex on the grounds of the former Ford assembly plant in Hapeville is not only a glitzy marketing move for the German carmaker, it is also an endorsement of the city and state.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--Construction broke 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December 2012; expected completion mid-2014.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Porsche's North American Headquarters will move from Sandy Springs.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--The new complex will be comprised of modern office facilities for a workforce that will eventually number 400 employees, including a Technical Service and Training Center, as well as a leading-edge Customer Experience Center that will feature a handling road course to show-off the capabilities of Porsche’s industry-leading vehicles.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http://www.gicc.com/history.asp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http://dedeporsche.wordpress.com/tag/hartsfield-jackson-atlanta-international-airport/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7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cities, 2 counties, 3 chambers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7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6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4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--The</a:t>
            </a:r>
            <a:r>
              <a:rPr lang="en-US" baseline="0" dirty="0" smtClean="0"/>
              <a:t> private sector has already started to respond to the attention to the airport area and the Airport Area Task Force.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--Airport East and West CIDs are in the works, with the CCPIA having a new website up, and in conversations, </a:t>
            </a:r>
            <a:r>
              <a:rPr lang="en-US" i="1" baseline="0" dirty="0" smtClean="0"/>
              <a:t>as we speak</a:t>
            </a:r>
            <a:r>
              <a:rPr lang="en-US" i="0" baseline="0" dirty="0" smtClean="0"/>
              <a:t>, to get a CID appointment with the state legislature this month.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--There have been over 15 news stories related to this development in the past month.   </a:t>
            </a:r>
          </a:p>
          <a:p>
            <a:endParaRPr lang="en-US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--We need to ACT NOW to formalize partnerships and be holistic in aerotropolis planning, or else these communities might be subject to competing with each other rather than complimenting one another.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www.ccpia.org</a:t>
            </a:r>
            <a:endParaRPr lang="en-US" dirty="0" smtClean="0"/>
          </a:p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Aerotropolis: The Way We'll Live Next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(2011)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Zuidas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their target development area,  is only six minutes away from Schiphol International Airport. The city is designed to be the prime location for global companies and business development.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450 companies, many of them leading names, are already established here. They include Google,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AkzoNobel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ABN AMRO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has a total capacity of up to 13.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 square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real estate, including existing properties and those that are under construction or in the pipeline. Much of this potential will be realized in the coming years. Around 2040,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reach completion, in line with the 2009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Vision Document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between 8,000 and 9,000 housing units,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due to become Amsterdam's second most prominent residential location.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present, over 600 apartments have been completed with a total living area of 300,000 square feet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hlinkClick r:id="rId3"/>
              </a:rPr>
              <a:t>http://www.amsterdam.nl/zuidas/english/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Zuidas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their target development area,  is only six minutes away from Schiphol International Airport. The city is designed to be the prime location for global companies and business development.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450 companies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many of them leading names, are already established here. They include Google,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AkzoNobel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ABN AMRO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has a total capacity of up to 13.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 square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real estate, including existing properties and those that are under construction or in the pipeline. Much of this potential will be realized in the coming years. Around 2040,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reach completion, in line with the 2009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Vision Document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between 8,000 and 9,000 housing units,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due to become Amsterdam's second most prominent residential location.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present, over 600 apartments have been completed with a total living area of 300,000 square feet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hlinkClick r:id="rId3"/>
              </a:rPr>
              <a:t>http://www.amsterdam.nl/zuidas/english/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--Air City</a:t>
            </a:r>
            <a:r>
              <a:rPr lang="en-US" baseline="0" dirty="0" smtClean="0"/>
              <a:t> is being d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eveloped as South Korea’s </a:t>
            </a:r>
            <a:r>
              <a:rPr lang="en-US" sz="1100" b="0" i="1" u="none" strike="noStrike" kern="1200" baseline="0" dirty="0" smtClean="0">
                <a:solidFill>
                  <a:schemeClr val="tx1"/>
                </a:solidFill>
              </a:rPr>
              <a:t>New </a:t>
            </a:r>
            <a:r>
              <a:rPr lang="en-US" sz="1100" b="0" i="1" u="none" strike="noStrike" kern="1200" baseline="0" dirty="0" err="1" smtClean="0">
                <a:solidFill>
                  <a:schemeClr val="tx1"/>
                </a:solidFill>
              </a:rPr>
              <a:t>Songdo</a:t>
            </a:r>
            <a:r>
              <a:rPr lang="en-US" sz="1100" b="0" i="1" u="none" strike="noStrike" kern="1200" baseline="0" dirty="0" smtClean="0">
                <a:solidFill>
                  <a:schemeClr val="tx1"/>
                </a:solidFill>
              </a:rPr>
              <a:t> City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, 40 miles from Seoul.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--Joint venture between a NYC-based developer, Gale International and South Korea’s largest steel producer at around $30 billion.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--Designated as an International Free Economic Zone. 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--Plans for 100 million square feet development, consisting of a commercial, residential, retail, hospitality, and public space blend. (</a:t>
            </a:r>
            <a:r>
              <a:rPr lang="en-US" sz="1100" b="0" i="0" u="none" strike="noStrike" kern="1200" baseline="0" dirty="0" err="1" smtClean="0">
                <a:solidFill>
                  <a:schemeClr val="tx1"/>
                </a:solidFill>
              </a:rPr>
              <a:t>Songdo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 IBD, 2011). 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http://www.songdo.com/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DFW officials envision an aerotropolis around 3 new rail stations that will connect the airport to Dallas &amp; Fort Worth when they open in the next 3 years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(DFW Airport Board, 2012).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nation's largest industrial landlords hold more than 500,000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around airport. Cargo volume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immense.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--Airport owns a land mass larger than Manhattan, has zoned 6,000 acres for industrial parks, retail &amp; restaurants, hotels &amp; entertainment to be developed over 20 yrs</a:t>
            </a:r>
            <a:r>
              <a:rPr lang="en-US" dirty="0"/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--About 1,000 acres already developed, incl. hotel, golf course, cargo &amp; commerce park. (DFW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Airport Board, 2012).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--Low Colinas is a 12,000-acre, DFW airport-linked community has 22.3 million sq. ft. of Class A office space, 8.5 million sq. ft. of light industry, 1.3 million sq. ft. of retail, over 14,000 single-and multi-family residences, 3,800 luxury and business-class hotel rooms, 75 restaurants, and 2 golf courses</a:t>
            </a:r>
            <a:r>
              <a:rPr lang="en-US" sz="1200" baseline="0" dirty="0" smtClean="0"/>
              <a:t> (Kasarda, 2008).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http://www.dfwairport.com/development/index.php</a:t>
            </a:r>
            <a:r>
              <a:rPr lang="en-US" baseline="0" dirty="0" smtClean="0"/>
              <a:t> and </a:t>
            </a:r>
            <a:r>
              <a:rPr lang="en-US" dirty="0" smtClean="0">
                <a:hlinkClick r:id="rId4"/>
              </a:rPr>
              <a:t>http://www.lascolinastexas.com/</a:t>
            </a:r>
            <a:endParaRPr lang="en-US" sz="1200" dirty="0" smtClean="0"/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3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--Memphis now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itself as "America's Aerotropolis,“ and takes a regional approach to development around the airport. </a:t>
            </a:r>
          </a:p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--An </a:t>
            </a:r>
            <a:r>
              <a:rPr lang="en-US" dirty="0" smtClean="0"/>
              <a:t>Aerotropolis </a:t>
            </a:r>
            <a:r>
              <a:rPr lang="en-US" dirty="0"/>
              <a:t>Steering Committee </a:t>
            </a:r>
            <a:r>
              <a:rPr lang="en-US" dirty="0" smtClean="0"/>
              <a:t>was formed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2006 </a:t>
            </a:r>
            <a:r>
              <a:rPr lang="en-US" dirty="0" smtClean="0"/>
              <a:t>by </a:t>
            </a:r>
            <a:r>
              <a:rPr lang="en-US" dirty="0"/>
              <a:t>the Greater Memphis Chamber to capitalize on the region’s logistics assets and initiate revitalization efforts of the neighborhoods bordering the </a:t>
            </a:r>
            <a:r>
              <a:rPr lang="en-US" dirty="0" smtClean="0"/>
              <a:t>airport. </a:t>
            </a:r>
          </a:p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r>
              <a:rPr lang="en-US" dirty="0" smtClean="0"/>
              <a:t>--</a:t>
            </a:r>
            <a:r>
              <a:rPr lang="en-US" baseline="0" dirty="0" smtClean="0"/>
              <a:t>As an arm of the Greater Memphis Chamber, the f</a:t>
            </a:r>
            <a:r>
              <a:rPr lang="en-US" dirty="0" smtClean="0"/>
              <a:t>ocus is on infrastructure improvements,</a:t>
            </a:r>
            <a:r>
              <a:rPr lang="en-US" baseline="0" dirty="0" smtClean="0"/>
              <a:t> job creation, and </a:t>
            </a:r>
            <a:r>
              <a:rPr lang="en-US" dirty="0" smtClean="0"/>
              <a:t>creating positive first and last impressions of Memphis on visitors arriving by air.</a:t>
            </a:r>
          </a:p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>
              <a:spcAft>
                <a:spcPts val="400"/>
              </a:spcAft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://www.memphischamber.com/Economic-Development/Aerotropolis.aspx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--Pictures are from websites of Indianapolis, Denver and Detroit </a:t>
            </a:r>
            <a:r>
              <a:rPr lang="en-US" dirty="0" err="1" smtClean="0"/>
              <a:t>Aerotropolis</a:t>
            </a:r>
            <a:r>
              <a:rPr lang="en-US" baseline="0" dirty="0" smtClean="0"/>
              <a:t> Organizations.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7B911-6C9C-4622-8730-FB4897C958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52600"/>
            <a:ext cx="91440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0"/>
            <a:ext cx="8458200" cy="10668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458200" cy="2438400"/>
          </a:xfrm>
          <a:solidFill>
            <a:schemeClr val="bg1"/>
          </a:solidFill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3193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33400" y="0"/>
            <a:ext cx="31750" cy="6858000"/>
          </a:xfrm>
          <a:prstGeom prst="line">
            <a:avLst/>
          </a:prstGeom>
          <a:noFill/>
          <a:ln w="190500">
            <a:solidFill>
              <a:srgbClr val="E0AA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42938" y="2895600"/>
            <a:ext cx="8501062" cy="0"/>
          </a:xfrm>
          <a:prstGeom prst="line">
            <a:avLst/>
          </a:prstGeom>
          <a:noFill/>
          <a:ln w="63500">
            <a:solidFill>
              <a:srgbClr val="E0AA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0AA0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3193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057400"/>
            <a:ext cx="9182100" cy="350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33400" y="0"/>
            <a:ext cx="31750" cy="6858000"/>
          </a:xfrm>
          <a:prstGeom prst="line">
            <a:avLst/>
          </a:prstGeom>
          <a:noFill/>
          <a:ln w="190500">
            <a:solidFill>
              <a:srgbClr val="E0AA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42938" y="2651125"/>
            <a:ext cx="8501062" cy="0"/>
          </a:xfrm>
          <a:prstGeom prst="line">
            <a:avLst/>
          </a:prstGeom>
          <a:noFill/>
          <a:ln w="63500">
            <a:solidFill>
              <a:srgbClr val="E0AA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0AA0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3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0AA0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0AA0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E0AA0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E0AA0F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rgbClr val="E0AA0F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4" descr="C:\Users\Main User\Pictures\SCaRPLogl_May2011\scarpyellow_hollow_whiteyellowletter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48400"/>
            <a:ext cx="10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14FB-ACFA-4357-A56F-71DBE800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Aerotropolis Planning for </a:t>
            </a:r>
            <a:br>
              <a:rPr lang="en-US" sz="3600" b="1" dirty="0" smtClean="0"/>
            </a:br>
            <a:r>
              <a:rPr lang="en-US" sz="3600" b="1" dirty="0" smtClean="0"/>
              <a:t>Atlanta’s Southern Crescent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458200" cy="2514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 1, 2013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Nancey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Green Leigh, PhD, FAICP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 and PhD Program Director 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City &amp; Regional Planning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Georgia Institute of Technology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ngleigh@coa.gatech.edu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Regions in Early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Hong Kong</a:t>
            </a:r>
          </a:p>
          <a:p>
            <a:pPr algn="just"/>
            <a:r>
              <a:rPr lang="en-US" dirty="0" smtClean="0"/>
              <a:t>Frankfurt </a:t>
            </a:r>
          </a:p>
          <a:p>
            <a:pPr algn="just"/>
            <a:r>
              <a:rPr lang="en-US" dirty="0" smtClean="0"/>
              <a:t>Indianapolis</a:t>
            </a:r>
          </a:p>
          <a:p>
            <a:pPr algn="just"/>
            <a:r>
              <a:rPr lang="en-US" dirty="0" smtClean="0"/>
              <a:t>Denver</a:t>
            </a:r>
          </a:p>
          <a:p>
            <a:pPr algn="just"/>
            <a:r>
              <a:rPr lang="en-US" dirty="0" smtClean="0"/>
              <a:t>Detroit</a:t>
            </a:r>
          </a:p>
          <a:p>
            <a:pPr algn="just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90484"/>
            <a:ext cx="2464476" cy="211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71387"/>
            <a:ext cx="2807042" cy="2035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3497"/>
            <a:ext cx="2388276" cy="24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Atlanta’s Current </a:t>
            </a:r>
            <a:br>
              <a:rPr lang="en-US" dirty="0" smtClean="0"/>
            </a:br>
            <a:r>
              <a:rPr lang="en-US" dirty="0" smtClean="0"/>
              <a:t>Airport Area Conditions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62400" cy="3200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6" y="2276475"/>
            <a:ext cx="4225724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019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0597"/>
            <a:ext cx="2214244" cy="3459162"/>
          </a:xfrm>
        </p:spPr>
        <p:txBody>
          <a:bodyPr/>
          <a:lstStyle/>
          <a:p>
            <a:r>
              <a:rPr lang="en-US" dirty="0" smtClean="0"/>
              <a:t>H-JAIA</a:t>
            </a:r>
            <a:br>
              <a:rPr lang="en-US" dirty="0" smtClean="0"/>
            </a:br>
            <a:r>
              <a:rPr lang="en-US" dirty="0" smtClean="0"/>
              <a:t>Role Within Metro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</a:t>
            </a:r>
            <a:r>
              <a:rPr lang="en-US" dirty="0" err="1" smtClean="0"/>
              <a:t>vs</a:t>
            </a:r>
            <a:r>
              <a:rPr lang="en-US" dirty="0" smtClean="0"/>
              <a:t> Northern Crescent</a:t>
            </a:r>
            <a:endParaRPr lang="en-US" dirty="0"/>
          </a:p>
        </p:txBody>
      </p:sp>
      <p:graphicFrame>
        <p:nvGraphicFramePr>
          <p:cNvPr id="4" name="Chart 3" descr="Percentage of total 2010 non-white population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086995"/>
              </p:ext>
            </p:extLst>
          </p:nvPr>
        </p:nvGraphicFramePr>
        <p:xfrm>
          <a:off x="533400" y="1295400"/>
          <a:ext cx="716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 descr="Percentage of total 2010 non-white population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029545"/>
              </p:ext>
            </p:extLst>
          </p:nvPr>
        </p:nvGraphicFramePr>
        <p:xfrm>
          <a:off x="457200" y="1828800"/>
          <a:ext cx="6781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5" cstate="print"/>
          <a:srcRect l="46073" t="32880" r="45665" b="38814"/>
          <a:stretch/>
        </p:blipFill>
        <p:spPr bwMode="auto">
          <a:xfrm>
            <a:off x="7086600" y="1828800"/>
            <a:ext cx="16002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</a:t>
            </a:r>
            <a:r>
              <a:rPr lang="en-US" dirty="0" err="1" smtClean="0"/>
              <a:t>vs</a:t>
            </a:r>
            <a:r>
              <a:rPr lang="en-US" dirty="0" smtClean="0"/>
              <a:t> Northern Crescent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46073" t="32880" r="45665" b="38814"/>
          <a:stretch/>
        </p:blipFill>
        <p:spPr bwMode="auto">
          <a:xfrm>
            <a:off x="7086600" y="1828800"/>
            <a:ext cx="16002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Chart 3" descr="Percentage of total 2010 non-white population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694130"/>
              </p:ext>
            </p:extLst>
          </p:nvPr>
        </p:nvGraphicFramePr>
        <p:xfrm>
          <a:off x="533400" y="1295400"/>
          <a:ext cx="716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50990"/>
              </p:ext>
            </p:extLst>
          </p:nvPr>
        </p:nvGraphicFramePr>
        <p:xfrm>
          <a:off x="457200" y="18288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</a:t>
            </a:r>
            <a:r>
              <a:rPr lang="en-US" dirty="0" err="1" smtClean="0"/>
              <a:t>vs</a:t>
            </a:r>
            <a:r>
              <a:rPr lang="en-US" dirty="0" smtClean="0"/>
              <a:t> Northern Crescent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46073" t="32880" r="45665" b="38814"/>
          <a:stretch/>
        </p:blipFill>
        <p:spPr bwMode="auto">
          <a:xfrm>
            <a:off x="7086600" y="1828800"/>
            <a:ext cx="16002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Chart 3" descr="Percentage of total 2010 non-white population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676290"/>
              </p:ext>
            </p:extLst>
          </p:nvPr>
        </p:nvGraphicFramePr>
        <p:xfrm>
          <a:off x="533400" y="1295400"/>
          <a:ext cx="716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898166"/>
              </p:ext>
            </p:extLst>
          </p:nvPr>
        </p:nvGraphicFramePr>
        <p:xfrm>
          <a:off x="457200" y="18288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Projects</a:t>
            </a:r>
            <a:endParaRPr lang="en-US" dirty="0"/>
          </a:p>
        </p:txBody>
      </p:sp>
      <p:pic>
        <p:nvPicPr>
          <p:cNvPr id="5" name="Content Placeholder 4" descr="GICC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544" r="13131"/>
          <a:stretch/>
        </p:blipFill>
        <p:spPr>
          <a:xfrm>
            <a:off x="533400" y="2412571"/>
            <a:ext cx="3810000" cy="26019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4" descr="porsche.jpg"/>
          <p:cNvPicPr>
            <a:picLocks noChangeAspect="1"/>
          </p:cNvPicPr>
          <p:nvPr/>
        </p:nvPicPr>
        <p:blipFill rotWithShape="1">
          <a:blip r:embed="rId4" cstate="print"/>
          <a:srcRect l="4299"/>
          <a:stretch/>
        </p:blipFill>
        <p:spPr>
          <a:xfrm>
            <a:off x="4648200" y="2412571"/>
            <a:ext cx="3962400" cy="256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Round Jurisdictions for 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Hartsfield-Jackson International Airport</a:t>
            </a:r>
          </a:p>
          <a:p>
            <a:r>
              <a:rPr lang="en-US" dirty="0" smtClean="0"/>
              <a:t>Fulton County</a:t>
            </a:r>
          </a:p>
          <a:p>
            <a:r>
              <a:rPr lang="en-US" dirty="0" smtClean="0"/>
              <a:t>Clayton County</a:t>
            </a:r>
          </a:p>
          <a:p>
            <a:r>
              <a:rPr lang="en-US" dirty="0" smtClean="0"/>
              <a:t>Department of Aviation</a:t>
            </a:r>
          </a:p>
          <a:p>
            <a:r>
              <a:rPr lang="en-US" dirty="0" smtClean="0"/>
              <a:t>FAA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Atlanta</a:t>
            </a:r>
          </a:p>
          <a:p>
            <a:r>
              <a:rPr lang="en-US" dirty="0" smtClean="0"/>
              <a:t>College Park</a:t>
            </a:r>
          </a:p>
          <a:p>
            <a:r>
              <a:rPr lang="en-US" dirty="0" smtClean="0"/>
              <a:t>East Point</a:t>
            </a:r>
          </a:p>
          <a:p>
            <a:r>
              <a:rPr lang="en-US" dirty="0" smtClean="0"/>
              <a:t>Forest Park</a:t>
            </a:r>
          </a:p>
          <a:p>
            <a:r>
              <a:rPr lang="en-US" dirty="0" smtClean="0"/>
              <a:t>Hapeville</a:t>
            </a:r>
          </a:p>
          <a:p>
            <a:r>
              <a:rPr lang="en-US" dirty="0" smtClean="0"/>
              <a:t>Lake City</a:t>
            </a:r>
          </a:p>
          <a:p>
            <a:r>
              <a:rPr lang="en-US" dirty="0" smtClean="0"/>
              <a:t>Morrow</a:t>
            </a:r>
          </a:p>
          <a:p>
            <a:r>
              <a:rPr lang="en-US" dirty="0" smtClean="0"/>
              <a:t>Fairburn</a:t>
            </a:r>
          </a:p>
          <a:p>
            <a:r>
              <a:rPr lang="en-US" dirty="0" smtClean="0"/>
              <a:t>Riverdale</a:t>
            </a:r>
          </a:p>
          <a:p>
            <a:r>
              <a:rPr lang="en-US" dirty="0" smtClean="0"/>
              <a:t>Union City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Partners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Delta Airlines </a:t>
            </a:r>
          </a:p>
          <a:p>
            <a:r>
              <a:rPr lang="en-US" dirty="0" smtClean="0"/>
              <a:t>Coke</a:t>
            </a:r>
            <a:endParaRPr lang="en-US" dirty="0"/>
          </a:p>
          <a:p>
            <a:r>
              <a:rPr lang="en-US" dirty="0" smtClean="0"/>
              <a:t>Chic-</a:t>
            </a:r>
            <a:r>
              <a:rPr lang="en-US" dirty="0" err="1" smtClean="0"/>
              <a:t>Fil</a:t>
            </a:r>
            <a:r>
              <a:rPr lang="en-US" dirty="0" smtClean="0"/>
              <a:t>-A</a:t>
            </a:r>
            <a:endParaRPr lang="en-US" dirty="0"/>
          </a:p>
          <a:p>
            <a:r>
              <a:rPr lang="en-US" dirty="0"/>
              <a:t>CNN</a:t>
            </a:r>
          </a:p>
          <a:p>
            <a:r>
              <a:rPr lang="en-US" dirty="0"/>
              <a:t>Porsche</a:t>
            </a:r>
          </a:p>
          <a:p>
            <a:r>
              <a:rPr lang="en-US" dirty="0"/>
              <a:t>UPS</a:t>
            </a:r>
          </a:p>
          <a:p>
            <a:r>
              <a:rPr lang="en-US" dirty="0"/>
              <a:t>FedEx</a:t>
            </a:r>
          </a:p>
          <a:p>
            <a:r>
              <a:rPr lang="en-US" dirty="0"/>
              <a:t>Many others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H-JAIA</a:t>
            </a:r>
            <a:endParaRPr lang="en-US" dirty="0"/>
          </a:p>
          <a:p>
            <a:r>
              <a:rPr lang="en-US" dirty="0"/>
              <a:t>Georgia Power</a:t>
            </a:r>
          </a:p>
          <a:p>
            <a:r>
              <a:rPr lang="en-US" dirty="0"/>
              <a:t>ARC</a:t>
            </a:r>
          </a:p>
          <a:p>
            <a:r>
              <a:rPr lang="en-US" dirty="0"/>
              <a:t>Chambers of Commerce</a:t>
            </a:r>
          </a:p>
          <a:p>
            <a:r>
              <a:rPr lang="en-US" dirty="0" smtClean="0"/>
              <a:t>Research Universities</a:t>
            </a:r>
            <a:endParaRPr lang="en-US" dirty="0"/>
          </a:p>
          <a:p>
            <a:r>
              <a:rPr lang="en-US" dirty="0"/>
              <a:t>GA Economic </a:t>
            </a:r>
            <a:r>
              <a:rPr lang="en-US" dirty="0" smtClean="0"/>
              <a:t>Dev. Dept.</a:t>
            </a:r>
            <a:endParaRPr lang="en-US" dirty="0"/>
          </a:p>
          <a:p>
            <a:r>
              <a:rPr lang="en-US" dirty="0"/>
              <a:t>Invest Atlanta</a:t>
            </a:r>
          </a:p>
          <a:p>
            <a:r>
              <a:rPr lang="en-US" dirty="0"/>
              <a:t>Many others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Planners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Coordination</a:t>
            </a:r>
          </a:p>
          <a:p>
            <a:pPr lvl="1"/>
            <a:r>
              <a:rPr lang="en-US" sz="1800" dirty="0" smtClean="0"/>
              <a:t>Joint planning between </a:t>
            </a:r>
            <a:r>
              <a:rPr lang="en-US" sz="1800" dirty="0"/>
              <a:t>jurisdictions and other organizations around the </a:t>
            </a:r>
            <a:r>
              <a:rPr lang="en-US" sz="1800" dirty="0" smtClean="0"/>
              <a:t>airport.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and Redevelopment</a:t>
            </a:r>
          </a:p>
          <a:p>
            <a:pPr lvl="1"/>
            <a:r>
              <a:rPr lang="en-US" sz="1800" dirty="0"/>
              <a:t>Prospects for </a:t>
            </a:r>
            <a:r>
              <a:rPr lang="en-US" sz="1800" dirty="0" smtClean="0"/>
              <a:t>infill redevelopment require </a:t>
            </a:r>
            <a:r>
              <a:rPr lang="en-US" sz="1800" dirty="0"/>
              <a:t>substantial coordination </a:t>
            </a:r>
            <a:r>
              <a:rPr lang="en-US" sz="1800" dirty="0" smtClean="0"/>
              <a:t>and policy.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Transit and Transportation </a:t>
            </a:r>
          </a:p>
          <a:p>
            <a:pPr lvl="1"/>
            <a:r>
              <a:rPr lang="en-US" sz="1800" dirty="0" smtClean="0"/>
              <a:t>Lack </a:t>
            </a:r>
            <a:r>
              <a:rPr lang="en-US" sz="1800" dirty="0"/>
              <a:t>of transit access from the airport to </a:t>
            </a:r>
            <a:r>
              <a:rPr lang="en-US" sz="1800" dirty="0" smtClean="0"/>
              <a:t>hotels</a:t>
            </a:r>
            <a:r>
              <a:rPr lang="en-US" sz="1800" dirty="0"/>
              <a:t>, restaurants, and </a:t>
            </a:r>
            <a:r>
              <a:rPr lang="en-US" sz="1800" dirty="0" smtClean="0"/>
              <a:t>downtowns.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Aesthetic Improvements</a:t>
            </a:r>
          </a:p>
          <a:p>
            <a:pPr lvl="1"/>
            <a:r>
              <a:rPr lang="en-US" sz="1900" dirty="0" smtClean="0"/>
              <a:t>Improve pedestrian experience, landscaping, way finding, gateway signage.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Aerotropolis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Kasarda</a:t>
            </a:r>
            <a:r>
              <a:rPr lang="en-US" dirty="0" smtClean="0"/>
              <a:t>, UNC professor, popularized term: </a:t>
            </a:r>
          </a:p>
          <a:p>
            <a:pPr lvl="1"/>
            <a:r>
              <a:rPr lang="en-US" dirty="0" smtClean="0"/>
              <a:t>recognizes in addition to traditional aviation services, major airports develop significant non-aeronautical commercial facilities, service and revenues.</a:t>
            </a:r>
          </a:p>
          <a:p>
            <a:r>
              <a:rPr lang="en-US" dirty="0" smtClean="0"/>
              <a:t>Spin-off from “megalopolis</a:t>
            </a:r>
            <a:r>
              <a:rPr lang="en-US" dirty="0"/>
              <a:t>” </a:t>
            </a:r>
            <a:endParaRPr lang="en-US" dirty="0" smtClean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and densely populated urban </a:t>
            </a:r>
            <a:r>
              <a:rPr lang="en-US" dirty="0" smtClean="0"/>
              <a:t>area that can include multiple independent </a:t>
            </a:r>
            <a:r>
              <a:rPr lang="en-US" dirty="0"/>
              <a:t>administrative </a:t>
            </a:r>
            <a:r>
              <a:rPr lang="en-US" dirty="0" smtClean="0"/>
              <a:t>districts</a:t>
            </a:r>
            <a:endParaRPr lang="en-US" dirty="0"/>
          </a:p>
          <a:p>
            <a:pPr lvl="1"/>
            <a:r>
              <a:rPr lang="en-US" dirty="0" smtClean="0"/>
              <a:t>airports are increasingly the eye of multi-functional urban centers and global corporate destinations. </a:t>
            </a:r>
          </a:p>
          <a:p>
            <a:r>
              <a:rPr lang="en-US" dirty="0" smtClean="0"/>
              <a:t>“Aerotropolis</a:t>
            </a:r>
            <a:r>
              <a:rPr lang="en-US" dirty="0"/>
              <a:t>” and </a:t>
            </a:r>
            <a:r>
              <a:rPr lang="en-US" dirty="0" smtClean="0"/>
              <a:t>“airport city</a:t>
            </a:r>
            <a:r>
              <a:rPr lang="en-US" dirty="0"/>
              <a:t>” are </a:t>
            </a:r>
            <a:r>
              <a:rPr lang="en-US" dirty="0" smtClean="0"/>
              <a:t>used interchangeably, but </a:t>
            </a:r>
            <a:r>
              <a:rPr lang="en-US" b="1" dirty="0" smtClean="0"/>
              <a:t>aerotropolis is more appropriate for Southern Crescent of Atlanta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Developing Aerotropolis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Comprehensive Transportation Plan (CTP)</a:t>
            </a:r>
          </a:p>
          <a:p>
            <a:r>
              <a:rPr lang="en-US" dirty="0" smtClean="0"/>
              <a:t>Regional Transportation Plan (RTP)</a:t>
            </a:r>
          </a:p>
          <a:p>
            <a:r>
              <a:rPr lang="en-US" dirty="0" smtClean="0"/>
              <a:t>Enterprise and Opportunity Zones</a:t>
            </a:r>
          </a:p>
          <a:p>
            <a:r>
              <a:rPr lang="en-US" dirty="0" smtClean="0"/>
              <a:t>Community Improvement District (CID)</a:t>
            </a:r>
          </a:p>
          <a:p>
            <a:r>
              <a:rPr lang="en-US" dirty="0" smtClean="0"/>
              <a:t>Livable Centers Initiative (LCI)</a:t>
            </a:r>
          </a:p>
          <a:p>
            <a:r>
              <a:rPr lang="en-US" dirty="0" smtClean="0"/>
              <a:t>Urban Land Institute Technical Assistance Program (ULI-TAP)</a:t>
            </a:r>
          </a:p>
          <a:p>
            <a:r>
              <a:rPr lang="en-US" dirty="0" smtClean="0"/>
              <a:t>Partner with universities for research.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CID Development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7" y="1676400"/>
            <a:ext cx="4936938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55" y="1676400"/>
            <a:ext cx="3045046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525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149">
            <a:off x="526602" y="1611444"/>
            <a:ext cx="8232035" cy="319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319" y="3352800"/>
            <a:ext cx="8534881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E0AA0F"/>
                </a:solidFill>
              </a:rPr>
              <a:t>Without planning, will there be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E0AA0F"/>
                </a:solidFill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E0AA0F"/>
                </a:solidFill>
              </a:rPr>
            </a:b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E0AA0F"/>
                </a:solidFill>
              </a:rPr>
              <a:t>take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E0AA0F"/>
                </a:solidFill>
              </a:rPr>
              <a:t>off?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E0AA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Crescent Needs an </a:t>
            </a:r>
            <a:r>
              <a:rPr lang="en-US" dirty="0" err="1" smtClean="0"/>
              <a:t>Aerotropolis</a:t>
            </a:r>
            <a:r>
              <a:rPr lang="en-US" dirty="0" smtClean="0"/>
              <a:t>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8100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A </a:t>
            </a:r>
            <a:r>
              <a:rPr lang="en-US" sz="2600" dirty="0"/>
              <a:t>new urban form placing airports in the center </a:t>
            </a:r>
            <a:r>
              <a:rPr lang="en-US" sz="2600" dirty="0" smtClean="0"/>
              <a:t>of urban regions growing </a:t>
            </a:r>
            <a:r>
              <a:rPr lang="en-US" sz="2600" dirty="0"/>
              <a:t>around them, connecting workers, suppliers, executives, and goods to the global </a:t>
            </a:r>
            <a:r>
              <a:rPr lang="en-US" sz="2600" dirty="0" smtClean="0"/>
              <a:t>marketplace is happening  both organically and strategically across the globe.</a:t>
            </a:r>
            <a:endParaRPr lang="en-US" sz="2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48627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Schiphol, Amsterdam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2382" b="2382"/>
          <a:stretch/>
        </p:blipFill>
        <p:spPr bwMode="auto">
          <a:xfrm>
            <a:off x="4528538" y="2057946"/>
            <a:ext cx="4158262" cy="358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7" y="2057946"/>
            <a:ext cx="3877953" cy="35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Companies at </a:t>
            </a:r>
            <a:r>
              <a:rPr lang="en-US" dirty="0" err="1" smtClean="0"/>
              <a:t>Zuidas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1716988"/>
            <a:ext cx="327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Deloitte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APX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Infosys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Suzlon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JCDecaux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ABN AMRO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American Express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Mitsubish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JP </a:t>
            </a:r>
            <a:r>
              <a:rPr lang="en-US" sz="2200" dirty="0" err="1" smtClean="0">
                <a:solidFill>
                  <a:schemeClr val="bg1"/>
                </a:solidFill>
              </a:rPr>
              <a:t>Mordan</a:t>
            </a:r>
            <a:r>
              <a:rPr lang="en-US" sz="2200" dirty="0" smtClean="0">
                <a:solidFill>
                  <a:schemeClr val="bg1"/>
                </a:solidFill>
              </a:rPr>
              <a:t> 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TD Waterhouse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701599"/>
            <a:ext cx="3276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Loyens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Loeff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Blinck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Baker &amp; McKenzie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YACHT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The Boston Consulting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Michael Page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Mead Johnson Nutritionals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Simmons &amp; Simmons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Incheon, South Korea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5834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057400"/>
            <a:ext cx="3657599" cy="37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Dallas-Fort Worth &amp; Las Colinas</a:t>
            </a:r>
            <a:endParaRPr lang="en-US" dirty="0"/>
          </a:p>
        </p:txBody>
      </p:sp>
      <p:pic>
        <p:nvPicPr>
          <p:cNvPr id="7172" name="Picture 4" descr="http://hotelguides.com/maps/texas/map-fort-worth-tx-dfw-airport-hot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51694" cy="32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las_colinas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62200"/>
            <a:ext cx="4146121" cy="30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 cstate="print"/>
          <a:srcRect l="18750" t="7692" r="19071" b="14616"/>
          <a:stretch/>
        </p:blipFill>
        <p:spPr bwMode="auto">
          <a:xfrm>
            <a:off x="3962400" y="1981199"/>
            <a:ext cx="4800600" cy="3757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9947"/>
            <a:ext cx="2133600" cy="365125"/>
          </a:xfrm>
        </p:spPr>
        <p:txBody>
          <a:bodyPr/>
          <a:lstStyle/>
          <a:p>
            <a:fld id="{0EA114FB-ACFA-4357-A56F-71DBE8002D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Memphis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09274"/>
            <a:ext cx="3396467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E0AA0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Selected Memphis Aerotropolis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400" dirty="0" smtClean="0"/>
              <a:t>Upgrade surroundings </a:t>
            </a:r>
            <a:r>
              <a:rPr lang="en-US" sz="4400" dirty="0"/>
              <a:t>to </a:t>
            </a:r>
            <a:r>
              <a:rPr lang="en-US" sz="4400" b="1" dirty="0" smtClean="0">
                <a:solidFill>
                  <a:srgbClr val="E0AA0F"/>
                </a:solidFill>
              </a:rPr>
              <a:t>clustered commercial campuses </a:t>
            </a:r>
            <a:r>
              <a:rPr lang="en-US" sz="4400" dirty="0"/>
              <a:t>with logistics, manufacturing, and cargo </a:t>
            </a:r>
            <a:r>
              <a:rPr lang="en-US" sz="4400" dirty="0" smtClean="0"/>
              <a:t>handling physically </a:t>
            </a:r>
            <a:r>
              <a:rPr lang="en-US" sz="4400" b="1" dirty="0">
                <a:solidFill>
                  <a:srgbClr val="E0AA0F"/>
                </a:solidFill>
              </a:rPr>
              <a:t>separated</a:t>
            </a:r>
            <a:r>
              <a:rPr lang="en-US" sz="4400" dirty="0">
                <a:solidFill>
                  <a:srgbClr val="E0AA0F"/>
                </a:solidFill>
              </a:rPr>
              <a:t> </a:t>
            </a:r>
            <a:r>
              <a:rPr lang="en-US" sz="4400" b="1" dirty="0">
                <a:solidFill>
                  <a:srgbClr val="E0AA0F"/>
                </a:solidFill>
              </a:rPr>
              <a:t>from </a:t>
            </a:r>
            <a:r>
              <a:rPr lang="en-US" sz="4400" b="1" dirty="0" smtClean="0">
                <a:solidFill>
                  <a:srgbClr val="E0AA0F"/>
                </a:solidFill>
              </a:rPr>
              <a:t>business </a:t>
            </a:r>
            <a:r>
              <a:rPr lang="en-US" sz="4400" b="1" dirty="0">
                <a:solidFill>
                  <a:srgbClr val="E0AA0F"/>
                </a:solidFill>
              </a:rPr>
              <a:t>and leisure </a:t>
            </a:r>
            <a:r>
              <a:rPr lang="en-US" sz="4400" dirty="0"/>
              <a:t>travelers.</a:t>
            </a:r>
          </a:p>
          <a:p>
            <a:r>
              <a:rPr lang="en-US" sz="4400" dirty="0" smtClean="0"/>
              <a:t>Airport </a:t>
            </a:r>
            <a:r>
              <a:rPr lang="en-US" sz="4400" dirty="0"/>
              <a:t>area </a:t>
            </a:r>
            <a:r>
              <a:rPr lang="en-US" sz="4400" b="1" dirty="0">
                <a:solidFill>
                  <a:srgbClr val="E0AA0F"/>
                </a:solidFill>
              </a:rPr>
              <a:t>zoning</a:t>
            </a:r>
            <a:r>
              <a:rPr lang="en-US" sz="4400" dirty="0">
                <a:solidFill>
                  <a:srgbClr val="E0AA0F"/>
                </a:solidFill>
              </a:rPr>
              <a:t> </a:t>
            </a:r>
            <a:r>
              <a:rPr lang="en-US" sz="4400" dirty="0" smtClean="0"/>
              <a:t>to </a:t>
            </a:r>
            <a:r>
              <a:rPr lang="en-US" sz="4400" dirty="0"/>
              <a:t>encourage </a:t>
            </a:r>
            <a:r>
              <a:rPr lang="en-US" sz="4400" dirty="0" smtClean="0"/>
              <a:t>location </a:t>
            </a:r>
            <a:r>
              <a:rPr lang="en-US" sz="4400" dirty="0"/>
              <a:t>of </a:t>
            </a:r>
            <a:r>
              <a:rPr lang="en-US" sz="4400" dirty="0" smtClean="0"/>
              <a:t>airport oriented</a:t>
            </a:r>
            <a:r>
              <a:rPr lang="en-US" sz="4400" dirty="0"/>
              <a:t> </a:t>
            </a:r>
            <a:r>
              <a:rPr lang="en-US" sz="4400" dirty="0" smtClean="0"/>
              <a:t>firms </a:t>
            </a:r>
            <a:r>
              <a:rPr lang="en-US" sz="4400" dirty="0"/>
              <a:t>and industries </a:t>
            </a:r>
            <a:r>
              <a:rPr lang="en-US" sz="4400" dirty="0" smtClean="0"/>
              <a:t>and address aesthetic </a:t>
            </a:r>
            <a:r>
              <a:rPr lang="en-US" sz="4400" dirty="0"/>
              <a:t>and social </a:t>
            </a:r>
            <a:r>
              <a:rPr lang="en-US" sz="4400" dirty="0" smtClean="0"/>
              <a:t>problems. </a:t>
            </a:r>
          </a:p>
          <a:p>
            <a:r>
              <a:rPr lang="en-US" sz="4400" dirty="0" smtClean="0"/>
              <a:t>Plan </a:t>
            </a:r>
            <a:r>
              <a:rPr lang="en-US" sz="4400" dirty="0"/>
              <a:t>for </a:t>
            </a:r>
            <a:r>
              <a:rPr lang="en-US" sz="4400" dirty="0" smtClean="0"/>
              <a:t>additional </a:t>
            </a:r>
            <a:r>
              <a:rPr lang="en-US" sz="4400" dirty="0"/>
              <a:t>close-in </a:t>
            </a:r>
            <a:r>
              <a:rPr lang="en-US" sz="4400" dirty="0" smtClean="0"/>
              <a:t>core logistics </a:t>
            </a:r>
            <a:r>
              <a:rPr lang="en-US" sz="4400" dirty="0"/>
              <a:t>space by </a:t>
            </a:r>
            <a:r>
              <a:rPr lang="en-US" sz="4400" b="1" dirty="0" smtClean="0">
                <a:solidFill>
                  <a:srgbClr val="E0AA0F"/>
                </a:solidFill>
              </a:rPr>
              <a:t>land banking</a:t>
            </a:r>
            <a:r>
              <a:rPr lang="en-US" sz="4400" b="1" dirty="0" smtClean="0"/>
              <a:t>. </a:t>
            </a:r>
          </a:p>
          <a:p>
            <a:r>
              <a:rPr lang="en-US" sz="4400" b="1" dirty="0" smtClean="0">
                <a:solidFill>
                  <a:srgbClr val="E0AA0F"/>
                </a:solidFill>
              </a:rPr>
              <a:t>Consolidate airport </a:t>
            </a:r>
            <a:r>
              <a:rPr lang="en-US" sz="4400" b="1" dirty="0">
                <a:solidFill>
                  <a:srgbClr val="E0AA0F"/>
                </a:solidFill>
              </a:rPr>
              <a:t>area hotels </a:t>
            </a:r>
            <a:r>
              <a:rPr lang="en-US" sz="4400" b="1" dirty="0" smtClean="0">
                <a:solidFill>
                  <a:srgbClr val="E0AA0F"/>
                </a:solidFill>
              </a:rPr>
              <a:t>into </a:t>
            </a:r>
            <a:r>
              <a:rPr lang="en-US" sz="4400" b="1" dirty="0">
                <a:solidFill>
                  <a:srgbClr val="E0AA0F"/>
                </a:solidFill>
              </a:rPr>
              <a:t>cohesive </a:t>
            </a:r>
            <a:r>
              <a:rPr lang="en-US" sz="4400" b="1" dirty="0" smtClean="0">
                <a:solidFill>
                  <a:srgbClr val="E0AA0F"/>
                </a:solidFill>
              </a:rPr>
              <a:t>zones </a:t>
            </a:r>
            <a:r>
              <a:rPr lang="en-US" sz="4400" dirty="0" smtClean="0"/>
              <a:t>with </a:t>
            </a:r>
            <a:r>
              <a:rPr lang="en-US" sz="4400" dirty="0"/>
              <a:t>ready access to adjacent entertainment areas and </a:t>
            </a:r>
            <a:r>
              <a:rPr lang="en-US" sz="4400" dirty="0" smtClean="0"/>
              <a:t>transit.</a:t>
            </a:r>
            <a:r>
              <a:rPr lang="en-US" sz="4400" dirty="0"/>
              <a:t> 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E0AA0F"/>
                </a:solidFill>
              </a:rPr>
              <a:t>Local governments work </a:t>
            </a:r>
            <a:r>
              <a:rPr lang="en-US" sz="4400" b="1" dirty="0">
                <a:solidFill>
                  <a:srgbClr val="E0AA0F"/>
                </a:solidFill>
              </a:rPr>
              <a:t>together as </a:t>
            </a:r>
            <a:r>
              <a:rPr lang="en-US" sz="4400" b="1" dirty="0" smtClean="0">
                <a:solidFill>
                  <a:srgbClr val="E0AA0F"/>
                </a:solidFill>
              </a:rPr>
              <a:t>single entity </a:t>
            </a:r>
            <a:r>
              <a:rPr lang="en-US" sz="4400" dirty="0" smtClean="0"/>
              <a:t>because </a:t>
            </a:r>
            <a:r>
              <a:rPr lang="en-US" sz="4400" i="1" dirty="0" err="1" smtClean="0"/>
              <a:t>Aerotropolis</a:t>
            </a:r>
            <a:r>
              <a:rPr lang="en-US" sz="4400" i="1" dirty="0" smtClean="0"/>
              <a:t> </a:t>
            </a:r>
            <a:r>
              <a:rPr lang="en-US" sz="4400" i="1" dirty="0"/>
              <a:t>is a single integrated </a:t>
            </a:r>
            <a:r>
              <a:rPr lang="en-US" sz="4400" i="1" dirty="0" smtClean="0"/>
              <a:t>market economy</a:t>
            </a:r>
            <a:r>
              <a:rPr lang="en-US" sz="4400" dirty="0" smtClean="0"/>
              <a:t>,</a:t>
            </a:r>
          </a:p>
          <a:p>
            <a:pPr lvl="1"/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E0AA0F"/>
                </a:solidFill>
              </a:rPr>
              <a:t>prevent </a:t>
            </a:r>
            <a:r>
              <a:rPr lang="en-US" sz="3800" b="1" dirty="0">
                <a:solidFill>
                  <a:srgbClr val="E0AA0F"/>
                </a:solidFill>
              </a:rPr>
              <a:t>companies </a:t>
            </a:r>
            <a:r>
              <a:rPr lang="en-US" sz="3800" b="1" dirty="0" smtClean="0">
                <a:solidFill>
                  <a:srgbClr val="E0AA0F"/>
                </a:solidFill>
              </a:rPr>
              <a:t>from </a:t>
            </a:r>
            <a:r>
              <a:rPr lang="en-US" sz="3800" b="1" dirty="0">
                <a:solidFill>
                  <a:srgbClr val="E0AA0F"/>
                </a:solidFill>
              </a:rPr>
              <a:t>playing jurisdictions off one another </a:t>
            </a:r>
            <a:r>
              <a:rPr lang="en-US" sz="3800" dirty="0" smtClean="0"/>
              <a:t>to detriment </a:t>
            </a:r>
            <a:r>
              <a:rPr lang="en-US" sz="3800" dirty="0"/>
              <a:t>of their tax bases and their residents.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A114FB-ACFA-4357-A56F-71DBE8002D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R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SCARP template</Template>
  <TotalTime>1463</TotalTime>
  <Words>1885</Words>
  <Application>Microsoft Office PowerPoint</Application>
  <PresentationFormat>On-screen Show (4:3)</PresentationFormat>
  <Paragraphs>261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SCARP template</vt:lpstr>
      <vt:lpstr> Aerotropolis Planning for  Atlanta’s Southern Crescent</vt:lpstr>
      <vt:lpstr>Aerotropolis Concept</vt:lpstr>
      <vt:lpstr>Southern Crescent Needs an Aerotropolis Strategy</vt:lpstr>
      <vt:lpstr>Schiphol, Amsterdam</vt:lpstr>
      <vt:lpstr>Companies at Zuidas</vt:lpstr>
      <vt:lpstr>Incheon, South Korea</vt:lpstr>
      <vt:lpstr>Dallas-Fort Worth &amp; Las Colinas</vt:lpstr>
      <vt:lpstr>Memphis</vt:lpstr>
      <vt:lpstr>Selected Memphis Aerotropolis Goals</vt:lpstr>
      <vt:lpstr>Other Regions in Early Stages</vt:lpstr>
      <vt:lpstr>Atlanta’s Current  Airport Area Conditions</vt:lpstr>
      <vt:lpstr>H-JAIA Role Within Metro Region</vt:lpstr>
      <vt:lpstr>Southern vs Northern Crescent</vt:lpstr>
      <vt:lpstr>Southern vs Northern Crescent</vt:lpstr>
      <vt:lpstr>Southern vs Northern Crescent</vt:lpstr>
      <vt:lpstr>Catalyst Projects</vt:lpstr>
      <vt:lpstr>First Round Jurisdictions for SCA</vt:lpstr>
      <vt:lpstr>Key Partners</vt:lpstr>
      <vt:lpstr>Issues for Planners</vt:lpstr>
      <vt:lpstr>Tools for Developing Aerotropolis Plan</vt:lpstr>
      <vt:lpstr>CID Development Underway</vt:lpstr>
      <vt:lpstr>Without planning, will there be  take off?</vt:lpstr>
    </vt:vector>
  </TitlesOfParts>
  <Company>Beta Theta 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Aerotopolis</dc:title>
  <dc:creator>Garrett Hyer</dc:creator>
  <cp:lastModifiedBy>Garrett Hyer</cp:lastModifiedBy>
  <cp:revision>163</cp:revision>
  <dcterms:created xsi:type="dcterms:W3CDTF">2012-06-15T04:06:50Z</dcterms:created>
  <dcterms:modified xsi:type="dcterms:W3CDTF">2013-05-01T06:05:03Z</dcterms:modified>
</cp:coreProperties>
</file>