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0" r:id="rId1"/>
    <p:sldMasterId id="2147483683" r:id="rId2"/>
    <p:sldMasterId id="2147483660" r:id="rId3"/>
  </p:sldMasterIdLst>
  <p:notesMasterIdLst>
    <p:notesMasterId r:id="rId20"/>
  </p:notesMasterIdLst>
  <p:sldIdLst>
    <p:sldId id="256" r:id="rId4"/>
    <p:sldId id="258" r:id="rId5"/>
    <p:sldId id="257" r:id="rId6"/>
    <p:sldId id="259" r:id="rId7"/>
    <p:sldId id="270" r:id="rId8"/>
    <p:sldId id="260" r:id="rId9"/>
    <p:sldId id="261" r:id="rId10"/>
    <p:sldId id="262" r:id="rId11"/>
    <p:sldId id="277" r:id="rId12"/>
    <p:sldId id="278" r:id="rId13"/>
    <p:sldId id="273" r:id="rId14"/>
    <p:sldId id="272" r:id="rId15"/>
    <p:sldId id="275" r:id="rId16"/>
    <p:sldId id="267" r:id="rId17"/>
    <p:sldId id="268" r:id="rId18"/>
    <p:sldId id="279" r:id="rId19"/>
  </p:sldIdLst>
  <p:sldSz cx="9144000" cy="6858000" type="screen4x3"/>
  <p:notesSz cx="6858000" cy="9144000"/>
  <p:embeddedFontLst>
    <p:embeddedFont>
      <p:font typeface="Bahnschrift" panose="020B0502040204020203" pitchFamily="34" charset="0"/>
      <p:regular r:id="rId21"/>
      <p:bold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Roboto" panose="02000000000000000000" pitchFamily="2" charset="0"/>
      <p:regular r:id="rId29"/>
      <p:bold r:id="rId30"/>
      <p:italic r:id="rId31"/>
      <p:boldItalic r:id="rId32"/>
    </p:embeddedFont>
    <p:embeddedFont>
      <p:font typeface="Roboto Condensed Light" panose="02000000000000000000" pitchFamily="2"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18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62FDC-1EB9-5EA6-9205-A6B7AA3EC019}" name="Raven, Roxanne L" initials="RL" userId="S::rraven3@gatech.edu::27f060d5-0f7a-4106-9b56-d90235229f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262626"/>
    <a:srgbClr val="857437"/>
    <a:srgbClr val="A7934B"/>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375FBF-9B89-425E-AC80-5419436CB426}" v="452" dt="2022-04-20T01:06:03.970"/>
    <p1510:client id="{82806407-4067-3E24-9055-741360BB1C66}" v="1" dt="2022-04-19T21:57:22.107"/>
    <p1510:client id="{955C1AE6-0A84-E403-04FB-BF4D79EA47FC}" v="11" dt="2022-04-19T21:55:43.121"/>
    <p1510:client id="{C390FFE6-7320-BC87-6295-ADAF3FF0F1CF}" v="16" dt="2022-04-19T21:51:20.634"/>
    <p1510:client id="{FE68268D-9F4A-AC43-9462-39E1420C106C}" v="231" dt="2022-04-19T22:30:27.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98" autoAdjust="0"/>
  </p:normalViewPr>
  <p:slideViewPr>
    <p:cSldViewPr snapToGrid="0">
      <p:cViewPr varScale="1">
        <p:scale>
          <a:sx n="88" d="100"/>
          <a:sy n="88" d="100"/>
        </p:scale>
        <p:origin x="2274" y="78"/>
      </p:cViewPr>
      <p:guideLst>
        <p:guide orient="horz" pos="773"/>
        <p:guide pos="1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microsoft.com/office/2018/10/relationships/authors" Target="authors.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8D54D-3333-48BE-B26C-B447432C6C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9B969BA-6373-4D59-9326-0866F7ADFA03}">
      <dgm:prSet phldrT="[Text]" phldr="0"/>
      <dgm:spPr/>
      <dgm:t>
        <a:bodyPr/>
        <a:lstStyle/>
        <a:p>
          <a:pPr rtl="0"/>
          <a:r>
            <a:rPr lang="en-US">
              <a:latin typeface="Arial" panose="020B0604020202020204"/>
            </a:rPr>
            <a:t>Find </a:t>
          </a:r>
          <a:r>
            <a:rPr lang="en-US">
              <a:latin typeface="Bahnschrift" panose="020B0502040204020203" pitchFamily="34" charset="0"/>
            </a:rPr>
            <a:t>Data</a:t>
          </a:r>
        </a:p>
      </dgm:t>
    </dgm:pt>
    <dgm:pt modelId="{2A4B248C-954C-4677-9BC6-62340A87FCDA}" type="parTrans" cxnId="{393242C2-4397-4E0C-B201-EA3370C24911}">
      <dgm:prSet/>
      <dgm:spPr/>
      <dgm:t>
        <a:bodyPr/>
        <a:lstStyle/>
        <a:p>
          <a:endParaRPr lang="en-US"/>
        </a:p>
      </dgm:t>
    </dgm:pt>
    <dgm:pt modelId="{902A9C25-87DD-42EF-8F27-0B8F78DB01FF}" type="sibTrans" cxnId="{393242C2-4397-4E0C-B201-EA3370C24911}">
      <dgm:prSet/>
      <dgm:spPr/>
      <dgm:t>
        <a:bodyPr/>
        <a:lstStyle/>
        <a:p>
          <a:endParaRPr lang="en-US"/>
        </a:p>
      </dgm:t>
    </dgm:pt>
    <dgm:pt modelId="{65A5E61A-A37E-4267-B698-D89FBB6BE34B}">
      <dgm:prSet phldrT="[Text]" phldr="0"/>
      <dgm:spPr/>
      <dgm:t>
        <a:bodyPr/>
        <a:lstStyle/>
        <a:p>
          <a:pPr rtl="0"/>
          <a:r>
            <a:rPr lang="en-US" dirty="0">
              <a:latin typeface="Roboto" panose="02000000000000000000" pitchFamily="2" charset="0"/>
              <a:ea typeface="Roboto" panose="02000000000000000000" pitchFamily="2" charset="0"/>
            </a:rPr>
            <a:t>Literature Review</a:t>
          </a:r>
        </a:p>
      </dgm:t>
    </dgm:pt>
    <dgm:pt modelId="{85C7B0D0-A41D-420D-BA45-6C11CEEBBBC2}" type="parTrans" cxnId="{33831802-4F8E-440E-A6B4-4FBB68E2ABF2}">
      <dgm:prSet/>
      <dgm:spPr/>
      <dgm:t>
        <a:bodyPr/>
        <a:lstStyle/>
        <a:p>
          <a:endParaRPr lang="en-US"/>
        </a:p>
      </dgm:t>
    </dgm:pt>
    <dgm:pt modelId="{F4BEBA69-D71D-4B8E-AE18-02D26E2BE470}" type="sibTrans" cxnId="{33831802-4F8E-440E-A6B4-4FBB68E2ABF2}">
      <dgm:prSet/>
      <dgm:spPr/>
      <dgm:t>
        <a:bodyPr/>
        <a:lstStyle/>
        <a:p>
          <a:endParaRPr lang="en-US"/>
        </a:p>
      </dgm:t>
    </dgm:pt>
    <dgm:pt modelId="{1BC8E0F5-54EF-4D79-83B9-9A0B7E7A8418}">
      <dgm:prSet phldrT="[Text]" phldr="0"/>
      <dgm:spPr/>
      <dgm:t>
        <a:bodyPr/>
        <a:lstStyle/>
        <a:p>
          <a:pPr rtl="0"/>
          <a:r>
            <a:rPr lang="en-US" dirty="0">
              <a:latin typeface="Roboto" panose="02000000000000000000" pitchFamily="2" charset="0"/>
              <a:ea typeface="Roboto" panose="02000000000000000000" pitchFamily="2" charset="0"/>
            </a:rPr>
            <a:t>Contacted Census Bureau</a:t>
          </a:r>
        </a:p>
      </dgm:t>
    </dgm:pt>
    <dgm:pt modelId="{67005AAD-24FC-41D6-9785-38A0D9950E0F}" type="parTrans" cxnId="{02403FBD-C359-43C6-907B-237694B15EED}">
      <dgm:prSet/>
      <dgm:spPr/>
      <dgm:t>
        <a:bodyPr/>
        <a:lstStyle/>
        <a:p>
          <a:endParaRPr lang="en-US"/>
        </a:p>
      </dgm:t>
    </dgm:pt>
    <dgm:pt modelId="{3E1B88B9-AE0F-4001-8C09-6394831542F8}" type="sibTrans" cxnId="{02403FBD-C359-43C6-907B-237694B15EED}">
      <dgm:prSet/>
      <dgm:spPr/>
      <dgm:t>
        <a:bodyPr/>
        <a:lstStyle/>
        <a:p>
          <a:endParaRPr lang="en-US"/>
        </a:p>
      </dgm:t>
    </dgm:pt>
    <dgm:pt modelId="{D1959697-8B7D-4062-BB8B-D98B5C740BD6}">
      <dgm:prSet phldrT="[Text]" phldr="0"/>
      <dgm:spPr/>
      <dgm:t>
        <a:bodyPr/>
        <a:lstStyle/>
        <a:p>
          <a:pPr rtl="0"/>
          <a:r>
            <a:rPr lang="en-US">
              <a:latin typeface="Arial" panose="020B0604020202020204"/>
            </a:rPr>
            <a:t>Map </a:t>
          </a:r>
          <a:r>
            <a:rPr lang="en-US">
              <a:latin typeface="Bahnschrift" panose="020B0502040204020203" pitchFamily="34" charset="0"/>
            </a:rPr>
            <a:t>Data</a:t>
          </a:r>
        </a:p>
      </dgm:t>
    </dgm:pt>
    <dgm:pt modelId="{B37DDB86-25F2-451C-8480-5D3825106EF2}" type="parTrans" cxnId="{38FD5E1E-EB98-4E2D-9F88-63629F40446E}">
      <dgm:prSet/>
      <dgm:spPr/>
      <dgm:t>
        <a:bodyPr/>
        <a:lstStyle/>
        <a:p>
          <a:endParaRPr lang="en-US"/>
        </a:p>
      </dgm:t>
    </dgm:pt>
    <dgm:pt modelId="{8A2404DB-4EC5-4227-AE04-C81C21079F2D}" type="sibTrans" cxnId="{38FD5E1E-EB98-4E2D-9F88-63629F40446E}">
      <dgm:prSet/>
      <dgm:spPr/>
      <dgm:t>
        <a:bodyPr/>
        <a:lstStyle/>
        <a:p>
          <a:endParaRPr lang="en-US"/>
        </a:p>
      </dgm:t>
    </dgm:pt>
    <dgm:pt modelId="{02C13FCE-E960-4228-93F5-79B1AAB248C0}">
      <dgm:prSet phldrT="[Text]" phldr="0"/>
      <dgm:spPr/>
      <dgm:t>
        <a:bodyPr/>
        <a:lstStyle/>
        <a:p>
          <a:pPr rtl="0"/>
          <a:r>
            <a:rPr lang="en-US" dirty="0">
              <a:latin typeface="Roboto" panose="02000000000000000000" pitchFamily="2" charset="0"/>
              <a:ea typeface="Roboto" panose="02000000000000000000" pitchFamily="2" charset="0"/>
            </a:rPr>
            <a:t>Joined census data and tables</a:t>
          </a:r>
        </a:p>
      </dgm:t>
    </dgm:pt>
    <dgm:pt modelId="{4FD9F097-4FD0-45D4-8B6E-4EE9D0C77C77}" type="parTrans" cxnId="{D474E7A0-6B33-42AF-84BE-69EA41A851B4}">
      <dgm:prSet/>
      <dgm:spPr/>
      <dgm:t>
        <a:bodyPr/>
        <a:lstStyle/>
        <a:p>
          <a:endParaRPr lang="en-US"/>
        </a:p>
      </dgm:t>
    </dgm:pt>
    <dgm:pt modelId="{9C43A858-FEDC-44EB-9AA7-C5BE304876F0}" type="sibTrans" cxnId="{D474E7A0-6B33-42AF-84BE-69EA41A851B4}">
      <dgm:prSet/>
      <dgm:spPr/>
      <dgm:t>
        <a:bodyPr/>
        <a:lstStyle/>
        <a:p>
          <a:endParaRPr lang="en-US"/>
        </a:p>
      </dgm:t>
    </dgm:pt>
    <dgm:pt modelId="{A1E083CA-C128-4F1B-A79D-B25FA2B424D1}">
      <dgm:prSet phldrT="[Text]" phldr="0"/>
      <dgm:spPr/>
      <dgm:t>
        <a:bodyPr/>
        <a:lstStyle/>
        <a:p>
          <a:pPr rtl="0"/>
          <a:r>
            <a:rPr lang="en-US" dirty="0">
              <a:latin typeface="Roboto" panose="02000000000000000000" pitchFamily="2" charset="0"/>
              <a:ea typeface="Roboto" panose="02000000000000000000" pitchFamily="2" charset="0"/>
            </a:rPr>
            <a:t>Symbolized UPHSS and SHH population percentages using graduate colors</a:t>
          </a:r>
        </a:p>
      </dgm:t>
    </dgm:pt>
    <dgm:pt modelId="{4F751873-EC80-40F8-AD20-B713B7FBD364}" type="parTrans" cxnId="{57D5BD08-DCC4-40FC-985E-B6F5BEAE5E20}">
      <dgm:prSet/>
      <dgm:spPr/>
      <dgm:t>
        <a:bodyPr/>
        <a:lstStyle/>
        <a:p>
          <a:endParaRPr lang="en-US"/>
        </a:p>
      </dgm:t>
    </dgm:pt>
    <dgm:pt modelId="{91C561A9-BD8B-4E32-B39E-D0EE955A0521}" type="sibTrans" cxnId="{57D5BD08-DCC4-40FC-985E-B6F5BEAE5E20}">
      <dgm:prSet/>
      <dgm:spPr/>
      <dgm:t>
        <a:bodyPr/>
        <a:lstStyle/>
        <a:p>
          <a:endParaRPr lang="en-US"/>
        </a:p>
      </dgm:t>
    </dgm:pt>
    <dgm:pt modelId="{0C759AE9-21A0-4868-9840-8093C03C38AC}">
      <dgm:prSet phldrT="[Text]" phldr="0"/>
      <dgm:spPr/>
      <dgm:t>
        <a:bodyPr/>
        <a:lstStyle/>
        <a:p>
          <a:pPr rtl="0"/>
          <a:r>
            <a:rPr lang="en-US" dirty="0">
              <a:latin typeface="Arial" panose="020B0604020202020204"/>
            </a:rPr>
            <a:t>Spatial &amp; </a:t>
          </a:r>
          <a:r>
            <a:rPr lang="en-US" dirty="0">
              <a:latin typeface="Bahnschrift" panose="020B0502040204020203" pitchFamily="34" charset="0"/>
            </a:rPr>
            <a:t>Statistical</a:t>
          </a:r>
          <a:r>
            <a:rPr lang="en-US" dirty="0">
              <a:latin typeface="Arial" panose="020B0604020202020204"/>
            </a:rPr>
            <a:t> Analysis </a:t>
          </a:r>
          <a:endParaRPr lang="en-US" dirty="0"/>
        </a:p>
      </dgm:t>
    </dgm:pt>
    <dgm:pt modelId="{7E947EF2-5D65-4A8B-B36F-E6AB699160CB}" type="parTrans" cxnId="{F813DFC0-B9A4-4CC0-A78E-4D361C5A5110}">
      <dgm:prSet/>
      <dgm:spPr/>
      <dgm:t>
        <a:bodyPr/>
        <a:lstStyle/>
        <a:p>
          <a:endParaRPr lang="en-US"/>
        </a:p>
      </dgm:t>
    </dgm:pt>
    <dgm:pt modelId="{BA77F8AB-DD09-4F07-B284-335E2392B763}" type="sibTrans" cxnId="{F813DFC0-B9A4-4CC0-A78E-4D361C5A5110}">
      <dgm:prSet/>
      <dgm:spPr/>
      <dgm:t>
        <a:bodyPr/>
        <a:lstStyle/>
        <a:p>
          <a:endParaRPr lang="en-US"/>
        </a:p>
      </dgm:t>
    </dgm:pt>
    <dgm:pt modelId="{E41DE655-85A0-4BCA-8A66-8ADB05FE4FFD}">
      <dgm:prSet phldrT="[Text]" phldr="0"/>
      <dgm:spPr/>
      <dgm:t>
        <a:bodyPr/>
        <a:lstStyle/>
        <a:p>
          <a:pPr rtl="0"/>
          <a:r>
            <a:rPr lang="en-US" dirty="0">
              <a:latin typeface="Roboto" panose="02000000000000000000" pitchFamily="2" charset="0"/>
              <a:ea typeface="Roboto" panose="02000000000000000000" pitchFamily="2" charset="0"/>
            </a:rPr>
            <a:t>Utilized 4 spatial joins to determine nearest establishment to each census tract point </a:t>
          </a:r>
        </a:p>
      </dgm:t>
    </dgm:pt>
    <dgm:pt modelId="{45995F17-C2F1-4862-BBC8-6C957177F9AE}" type="parTrans" cxnId="{31656581-1989-4279-AB83-A879327A5475}">
      <dgm:prSet/>
      <dgm:spPr/>
      <dgm:t>
        <a:bodyPr/>
        <a:lstStyle/>
        <a:p>
          <a:endParaRPr lang="en-US"/>
        </a:p>
      </dgm:t>
    </dgm:pt>
    <dgm:pt modelId="{0E6C5E01-421E-4CCD-B455-48E964411C8A}" type="sibTrans" cxnId="{31656581-1989-4279-AB83-A879327A5475}">
      <dgm:prSet/>
      <dgm:spPr/>
      <dgm:t>
        <a:bodyPr/>
        <a:lstStyle/>
        <a:p>
          <a:endParaRPr lang="en-US"/>
        </a:p>
      </dgm:t>
    </dgm:pt>
    <dgm:pt modelId="{FF9BC5DB-DA14-4FF5-AFF9-FF74A72959CA}">
      <dgm:prSet phldrT="[Text]" phldr="0"/>
      <dgm:spPr/>
      <dgm:t>
        <a:bodyPr/>
        <a:lstStyle/>
        <a:p>
          <a:pPr rtl="0"/>
          <a:r>
            <a:rPr lang="en-US" dirty="0">
              <a:latin typeface="Roboto" panose="02000000000000000000" pitchFamily="2" charset="0"/>
              <a:ea typeface="Roboto" panose="02000000000000000000" pitchFamily="2" charset="0"/>
            </a:rPr>
            <a:t>Used summary statistics to analyze distances for each spatial join and sums </a:t>
          </a:r>
        </a:p>
      </dgm:t>
    </dgm:pt>
    <dgm:pt modelId="{254C9093-BEF7-4B80-876B-A5F952536558}" type="parTrans" cxnId="{A305B670-F214-4764-A98B-75DA1D13A620}">
      <dgm:prSet/>
      <dgm:spPr/>
      <dgm:t>
        <a:bodyPr/>
        <a:lstStyle/>
        <a:p>
          <a:endParaRPr lang="en-US"/>
        </a:p>
      </dgm:t>
    </dgm:pt>
    <dgm:pt modelId="{EC037F56-13FF-40D6-83AA-D7D5D1C40929}" type="sibTrans" cxnId="{A305B670-F214-4764-A98B-75DA1D13A620}">
      <dgm:prSet/>
      <dgm:spPr/>
      <dgm:t>
        <a:bodyPr/>
        <a:lstStyle/>
        <a:p>
          <a:endParaRPr lang="en-US"/>
        </a:p>
      </dgm:t>
    </dgm:pt>
    <dgm:pt modelId="{A82151A3-4EEC-4106-9AAE-DA5F9C4FC812}">
      <dgm:prSet phldr="0"/>
      <dgm:spPr/>
      <dgm:t>
        <a:bodyPr/>
        <a:lstStyle/>
        <a:p>
          <a:pPr rtl="0"/>
          <a:r>
            <a:rPr lang="en-US" dirty="0">
              <a:latin typeface="Roboto" panose="02000000000000000000" pitchFamily="2" charset="0"/>
              <a:ea typeface="Roboto" panose="02000000000000000000" pitchFamily="2" charset="0"/>
            </a:rPr>
            <a:t>Geocoded institutional addresses from </a:t>
          </a:r>
          <a:r>
            <a:rPr lang="en-US" dirty="0" err="1">
              <a:latin typeface="Roboto" panose="02000000000000000000" pitchFamily="2" charset="0"/>
              <a:ea typeface="Roboto" panose="02000000000000000000" pitchFamily="2" charset="0"/>
            </a:rPr>
            <a:t>Damron</a:t>
          </a:r>
          <a:r>
            <a:rPr lang="en-US" dirty="0">
              <a:latin typeface="Roboto" panose="02000000000000000000" pitchFamily="2" charset="0"/>
              <a:ea typeface="Roboto" panose="02000000000000000000" pitchFamily="2" charset="0"/>
            </a:rPr>
            <a:t> Guide, GA Voice, Yelp, and other resources</a:t>
          </a:r>
        </a:p>
      </dgm:t>
    </dgm:pt>
    <dgm:pt modelId="{4FBA505E-19A6-4850-9029-F944C563D0F6}" type="parTrans" cxnId="{88300F24-91DE-4208-8AEA-995AC75D7EA4}">
      <dgm:prSet/>
      <dgm:spPr/>
      <dgm:t>
        <a:bodyPr/>
        <a:lstStyle/>
        <a:p>
          <a:endParaRPr lang="en-US"/>
        </a:p>
      </dgm:t>
    </dgm:pt>
    <dgm:pt modelId="{C0997323-C45D-45D4-BDB9-AE944EE01A8F}" type="sibTrans" cxnId="{88300F24-91DE-4208-8AEA-995AC75D7EA4}">
      <dgm:prSet/>
      <dgm:spPr/>
      <dgm:t>
        <a:bodyPr/>
        <a:lstStyle/>
        <a:p>
          <a:endParaRPr lang="en-US"/>
        </a:p>
      </dgm:t>
    </dgm:pt>
    <dgm:pt modelId="{C0545238-F0EF-4AFD-A1B3-518092726247}">
      <dgm:prSet phldr="0"/>
      <dgm:spPr/>
      <dgm:t>
        <a:bodyPr/>
        <a:lstStyle/>
        <a:p>
          <a:pPr rtl="0"/>
          <a:r>
            <a:rPr lang="en-US" dirty="0">
              <a:latin typeface="Roboto" panose="02000000000000000000" pitchFamily="2" charset="0"/>
              <a:ea typeface="Roboto" panose="02000000000000000000" pitchFamily="2" charset="0"/>
            </a:rPr>
            <a:t>Supplemented institutions with additional online repositories</a:t>
          </a:r>
        </a:p>
      </dgm:t>
    </dgm:pt>
    <dgm:pt modelId="{B9EBB265-D0D7-49D2-B743-6CE54157349B}" type="parTrans" cxnId="{00B14D70-12AC-4DA1-8EFB-DDB7E50FDCB5}">
      <dgm:prSet/>
      <dgm:spPr/>
      <dgm:t>
        <a:bodyPr/>
        <a:lstStyle/>
        <a:p>
          <a:endParaRPr lang="en-US"/>
        </a:p>
      </dgm:t>
    </dgm:pt>
    <dgm:pt modelId="{1C05971D-97A1-4B10-BDEF-C2A3FA428607}" type="sibTrans" cxnId="{00B14D70-12AC-4DA1-8EFB-DDB7E50FDCB5}">
      <dgm:prSet/>
      <dgm:spPr/>
      <dgm:t>
        <a:bodyPr/>
        <a:lstStyle/>
        <a:p>
          <a:endParaRPr lang="en-US"/>
        </a:p>
      </dgm:t>
    </dgm:pt>
    <dgm:pt modelId="{4658D15A-A848-40AE-82CA-5D85416B6FDE}">
      <dgm:prSet phldr="0"/>
      <dgm:spPr/>
      <dgm:t>
        <a:bodyPr/>
        <a:lstStyle/>
        <a:p>
          <a:pPr rtl="0"/>
          <a:r>
            <a:rPr lang="en-US" dirty="0">
              <a:latin typeface="Roboto" panose="02000000000000000000" pitchFamily="2" charset="0"/>
              <a:ea typeface="Roboto" panose="02000000000000000000" pitchFamily="2" charset="0"/>
            </a:rPr>
            <a:t>Jurisdictional boundaries for city limits and neighborhoods from ARC</a:t>
          </a:r>
        </a:p>
      </dgm:t>
    </dgm:pt>
    <dgm:pt modelId="{8D644EB8-1645-4E82-AA4B-F39949966694}" type="parTrans" cxnId="{96940D5C-9FB2-4552-983B-B26B96BFE850}">
      <dgm:prSet/>
      <dgm:spPr/>
      <dgm:t>
        <a:bodyPr/>
        <a:lstStyle/>
        <a:p>
          <a:endParaRPr lang="en-US"/>
        </a:p>
      </dgm:t>
    </dgm:pt>
    <dgm:pt modelId="{B8C55F57-F8F1-4AFB-ACBF-726C101ADA26}" type="sibTrans" cxnId="{96940D5C-9FB2-4552-983B-B26B96BFE850}">
      <dgm:prSet/>
      <dgm:spPr/>
      <dgm:t>
        <a:bodyPr/>
        <a:lstStyle/>
        <a:p>
          <a:endParaRPr lang="en-US"/>
        </a:p>
      </dgm:t>
    </dgm:pt>
    <dgm:pt modelId="{B5E48A99-0C04-4E57-B50B-FBAACEDD4485}">
      <dgm:prSet phldr="0"/>
      <dgm:spPr/>
      <dgm:t>
        <a:bodyPr/>
        <a:lstStyle/>
        <a:p>
          <a:pPr rtl="0"/>
          <a:r>
            <a:rPr lang="en-US" dirty="0">
              <a:latin typeface="Roboto" panose="02000000000000000000" pitchFamily="2" charset="0"/>
              <a:ea typeface="Roboto" panose="02000000000000000000" pitchFamily="2" charset="0"/>
            </a:rPr>
            <a:t>Employed table joins to census tract data to symbolize the UPHSS/SHH population normalized by total population</a:t>
          </a:r>
        </a:p>
      </dgm:t>
    </dgm:pt>
    <dgm:pt modelId="{67876B81-6BD1-4C4F-8251-005F4BFFFE9C}" type="parTrans" cxnId="{1A1EC3CB-2E54-400A-ABF0-024F33ACA0B1}">
      <dgm:prSet/>
      <dgm:spPr/>
      <dgm:t>
        <a:bodyPr/>
        <a:lstStyle/>
        <a:p>
          <a:endParaRPr lang="en-US"/>
        </a:p>
      </dgm:t>
    </dgm:pt>
    <dgm:pt modelId="{CBC7E3FE-FDB5-4550-836B-77A22F9C6F7C}" type="sibTrans" cxnId="{1A1EC3CB-2E54-400A-ABF0-024F33ACA0B1}">
      <dgm:prSet/>
      <dgm:spPr/>
      <dgm:t>
        <a:bodyPr/>
        <a:lstStyle/>
        <a:p>
          <a:endParaRPr lang="en-US"/>
        </a:p>
      </dgm:t>
    </dgm:pt>
    <dgm:pt modelId="{CD8F1587-B2B3-4275-8225-288844E357F8}">
      <dgm:prSet phldr="0"/>
      <dgm:spPr/>
      <dgm:t>
        <a:bodyPr/>
        <a:lstStyle/>
        <a:p>
          <a:pPr rtl="0"/>
          <a:r>
            <a:rPr lang="en-US" dirty="0">
              <a:latin typeface="Roboto" panose="02000000000000000000" pitchFamily="2" charset="0"/>
              <a:ea typeface="Roboto" panose="02000000000000000000" pitchFamily="2" charset="0"/>
            </a:rPr>
            <a:t>Created feature class for all LGBTQ establishments</a:t>
          </a:r>
        </a:p>
      </dgm:t>
    </dgm:pt>
    <dgm:pt modelId="{FEDF96B4-09AC-494E-B9C8-1C0A6DAAF7C3}" type="parTrans" cxnId="{1D305357-3084-4B3A-B590-95268FDD5FB1}">
      <dgm:prSet/>
      <dgm:spPr/>
      <dgm:t>
        <a:bodyPr/>
        <a:lstStyle/>
        <a:p>
          <a:endParaRPr lang="en-US"/>
        </a:p>
      </dgm:t>
    </dgm:pt>
    <dgm:pt modelId="{A6AC0816-D8CA-4C39-86F1-F81291361362}" type="sibTrans" cxnId="{1D305357-3084-4B3A-B590-95268FDD5FB1}">
      <dgm:prSet/>
      <dgm:spPr/>
      <dgm:t>
        <a:bodyPr/>
        <a:lstStyle/>
        <a:p>
          <a:endParaRPr lang="en-US"/>
        </a:p>
      </dgm:t>
    </dgm:pt>
    <dgm:pt modelId="{CD632E2A-8D21-4BF6-B2DC-E76A2536780E}">
      <dgm:prSet phldr="0"/>
      <dgm:spPr/>
      <dgm:t>
        <a:bodyPr/>
        <a:lstStyle/>
        <a:p>
          <a:pPr rtl="0"/>
          <a:r>
            <a:rPr lang="en-US" dirty="0">
              <a:latin typeface="Roboto" panose="02000000000000000000" pitchFamily="2" charset="0"/>
              <a:ea typeface="Roboto" panose="02000000000000000000" pitchFamily="2" charset="0"/>
            </a:rPr>
            <a:t>Joined 1-1, target = establishment, feature class, join feature = census tract point, operation = closest</a:t>
          </a:r>
        </a:p>
      </dgm:t>
    </dgm:pt>
    <dgm:pt modelId="{1AAA422F-746A-4D84-BE57-E61CB9CDC238}" type="parTrans" cxnId="{6326FAFF-3615-418D-A9AD-9738B89642A9}">
      <dgm:prSet/>
      <dgm:spPr/>
      <dgm:t>
        <a:bodyPr/>
        <a:lstStyle/>
        <a:p>
          <a:endParaRPr lang="en-US"/>
        </a:p>
      </dgm:t>
    </dgm:pt>
    <dgm:pt modelId="{10E643EE-E9F9-4F5E-9DF0-B7FC83632016}" type="sibTrans" cxnId="{6326FAFF-3615-418D-A9AD-9738B89642A9}">
      <dgm:prSet/>
      <dgm:spPr/>
      <dgm:t>
        <a:bodyPr/>
        <a:lstStyle/>
        <a:p>
          <a:endParaRPr lang="en-US"/>
        </a:p>
      </dgm:t>
    </dgm:pt>
    <dgm:pt modelId="{BD716BAD-8DC7-4D02-843E-1EFB29568785}">
      <dgm:prSet phldr="0"/>
      <dgm:spPr/>
      <dgm:t>
        <a:bodyPr/>
        <a:lstStyle/>
        <a:p>
          <a:pPr rtl="0"/>
          <a:r>
            <a:rPr lang="en-US" dirty="0">
              <a:latin typeface="Roboto" panose="02000000000000000000" pitchFamily="2" charset="0"/>
              <a:ea typeface="Roboto" panose="02000000000000000000" pitchFamily="2" charset="0"/>
            </a:rPr>
            <a:t>Utilized spatial joins to determine the number of establishments within various distances from the census tract centroid</a:t>
          </a:r>
          <a:r>
            <a:rPr lang="en-US" dirty="0">
              <a:latin typeface="Bahnschrift" panose="020B0502040204020203" pitchFamily="34" charset="0"/>
            </a:rPr>
            <a:t>.</a:t>
          </a:r>
        </a:p>
      </dgm:t>
    </dgm:pt>
    <dgm:pt modelId="{CCD64473-1F76-48F6-8E49-071E916F07E8}" type="parTrans" cxnId="{374AA51F-1F51-41A6-BC4F-C5165BC54DD9}">
      <dgm:prSet/>
      <dgm:spPr/>
      <dgm:t>
        <a:bodyPr/>
        <a:lstStyle/>
        <a:p>
          <a:endParaRPr lang="en-US"/>
        </a:p>
      </dgm:t>
    </dgm:pt>
    <dgm:pt modelId="{00F723AC-AC65-4E04-9AAB-D69EAED128A7}" type="sibTrans" cxnId="{374AA51F-1F51-41A6-BC4F-C5165BC54DD9}">
      <dgm:prSet/>
      <dgm:spPr/>
      <dgm:t>
        <a:bodyPr/>
        <a:lstStyle/>
        <a:p>
          <a:endParaRPr lang="en-US"/>
        </a:p>
      </dgm:t>
    </dgm:pt>
    <dgm:pt modelId="{151151EC-513E-4965-8EF6-74A4FB61980B}" type="pres">
      <dgm:prSet presAssocID="{3A18D54D-3333-48BE-B26C-B447432C6C8E}" presName="linearFlow" presStyleCnt="0">
        <dgm:presLayoutVars>
          <dgm:dir/>
          <dgm:animLvl val="lvl"/>
          <dgm:resizeHandles val="exact"/>
        </dgm:presLayoutVars>
      </dgm:prSet>
      <dgm:spPr/>
    </dgm:pt>
    <dgm:pt modelId="{60F719DC-04C2-4AEA-96A0-FA40B6D55547}" type="pres">
      <dgm:prSet presAssocID="{09B969BA-6373-4D59-9326-0866F7ADFA03}" presName="composite" presStyleCnt="0"/>
      <dgm:spPr/>
    </dgm:pt>
    <dgm:pt modelId="{A14AF2C3-6098-45D7-A569-D787D6070AC0}" type="pres">
      <dgm:prSet presAssocID="{09B969BA-6373-4D59-9326-0866F7ADFA03}" presName="parentText" presStyleLbl="alignNode1" presStyleIdx="0" presStyleCnt="3">
        <dgm:presLayoutVars>
          <dgm:chMax val="1"/>
          <dgm:bulletEnabled val="1"/>
        </dgm:presLayoutVars>
      </dgm:prSet>
      <dgm:spPr/>
    </dgm:pt>
    <dgm:pt modelId="{DF4425E4-A0C6-4B9E-BC19-E7E550EB6981}" type="pres">
      <dgm:prSet presAssocID="{09B969BA-6373-4D59-9326-0866F7ADFA03}" presName="descendantText" presStyleLbl="alignAcc1" presStyleIdx="0" presStyleCnt="3">
        <dgm:presLayoutVars>
          <dgm:bulletEnabled val="1"/>
        </dgm:presLayoutVars>
      </dgm:prSet>
      <dgm:spPr/>
    </dgm:pt>
    <dgm:pt modelId="{6E3E0F23-C9F4-4353-8C2E-16B38A5E92E6}" type="pres">
      <dgm:prSet presAssocID="{902A9C25-87DD-42EF-8F27-0B8F78DB01FF}" presName="sp" presStyleCnt="0"/>
      <dgm:spPr/>
    </dgm:pt>
    <dgm:pt modelId="{BACB960B-1FCE-47B1-9AB9-916B93799FB2}" type="pres">
      <dgm:prSet presAssocID="{D1959697-8B7D-4062-BB8B-D98B5C740BD6}" presName="composite" presStyleCnt="0"/>
      <dgm:spPr/>
    </dgm:pt>
    <dgm:pt modelId="{23D89D74-F98D-4C4E-91D6-386AF057AABF}" type="pres">
      <dgm:prSet presAssocID="{D1959697-8B7D-4062-BB8B-D98B5C740BD6}" presName="parentText" presStyleLbl="alignNode1" presStyleIdx="1" presStyleCnt="3">
        <dgm:presLayoutVars>
          <dgm:chMax val="1"/>
          <dgm:bulletEnabled val="1"/>
        </dgm:presLayoutVars>
      </dgm:prSet>
      <dgm:spPr/>
    </dgm:pt>
    <dgm:pt modelId="{32061D2B-71AE-4A15-A735-E38C43BBF6C2}" type="pres">
      <dgm:prSet presAssocID="{D1959697-8B7D-4062-BB8B-D98B5C740BD6}" presName="descendantText" presStyleLbl="alignAcc1" presStyleIdx="1" presStyleCnt="3">
        <dgm:presLayoutVars>
          <dgm:bulletEnabled val="1"/>
        </dgm:presLayoutVars>
      </dgm:prSet>
      <dgm:spPr/>
    </dgm:pt>
    <dgm:pt modelId="{8ABD94F2-74CF-4F5E-98F8-9DB47802A185}" type="pres">
      <dgm:prSet presAssocID="{8A2404DB-4EC5-4227-AE04-C81C21079F2D}" presName="sp" presStyleCnt="0"/>
      <dgm:spPr/>
    </dgm:pt>
    <dgm:pt modelId="{78C74A32-489E-449E-AE07-98AABC36CA1C}" type="pres">
      <dgm:prSet presAssocID="{0C759AE9-21A0-4868-9840-8093C03C38AC}" presName="composite" presStyleCnt="0"/>
      <dgm:spPr/>
    </dgm:pt>
    <dgm:pt modelId="{28A6D30E-18E7-4F55-9F14-C541A5C6B52D}" type="pres">
      <dgm:prSet presAssocID="{0C759AE9-21A0-4868-9840-8093C03C38AC}" presName="parentText" presStyleLbl="alignNode1" presStyleIdx="2" presStyleCnt="3">
        <dgm:presLayoutVars>
          <dgm:chMax val="1"/>
          <dgm:bulletEnabled val="1"/>
        </dgm:presLayoutVars>
      </dgm:prSet>
      <dgm:spPr/>
    </dgm:pt>
    <dgm:pt modelId="{51070693-778C-4C11-8D5F-31A4FFEC7175}" type="pres">
      <dgm:prSet presAssocID="{0C759AE9-21A0-4868-9840-8093C03C38AC}" presName="descendantText" presStyleLbl="alignAcc1" presStyleIdx="2" presStyleCnt="3">
        <dgm:presLayoutVars>
          <dgm:bulletEnabled val="1"/>
        </dgm:presLayoutVars>
      </dgm:prSet>
      <dgm:spPr/>
    </dgm:pt>
  </dgm:ptLst>
  <dgm:cxnLst>
    <dgm:cxn modelId="{10182A00-A0B8-4B10-9885-6AAD716493C4}" type="presOf" srcId="{1BC8E0F5-54EF-4D79-83B9-9A0B7E7A8418}" destId="{DF4425E4-A0C6-4B9E-BC19-E7E550EB6981}" srcOrd="0" destOrd="1" presId="urn:microsoft.com/office/officeart/2005/8/layout/chevron2"/>
    <dgm:cxn modelId="{33831802-4F8E-440E-A6B4-4FBB68E2ABF2}" srcId="{09B969BA-6373-4D59-9326-0866F7ADFA03}" destId="{65A5E61A-A37E-4267-B698-D89FBB6BE34B}" srcOrd="0" destOrd="0" parTransId="{85C7B0D0-A41D-420D-BA45-6C11CEEBBBC2}" sibTransId="{F4BEBA69-D71D-4B8E-AE18-02D26E2BE470}"/>
    <dgm:cxn modelId="{57D5BD08-DCC4-40FC-985E-B6F5BEAE5E20}" srcId="{D1959697-8B7D-4062-BB8B-D98B5C740BD6}" destId="{A1E083CA-C128-4F1B-A79D-B25FA2B424D1}" srcOrd="1" destOrd="0" parTransId="{4F751873-EC80-40F8-AD20-B713B7FBD364}" sibTransId="{91C561A9-BD8B-4E32-B39E-D0EE955A0521}"/>
    <dgm:cxn modelId="{8B188711-BA89-4585-BEC5-F53D83516595}" type="presOf" srcId="{3A18D54D-3333-48BE-B26C-B447432C6C8E}" destId="{151151EC-513E-4965-8EF6-74A4FB61980B}" srcOrd="0" destOrd="0" presId="urn:microsoft.com/office/officeart/2005/8/layout/chevron2"/>
    <dgm:cxn modelId="{F8AB371D-A889-4D88-B7E7-1265CE5F715F}" type="presOf" srcId="{C0545238-F0EF-4AFD-A1B3-518092726247}" destId="{DF4425E4-A0C6-4B9E-BC19-E7E550EB6981}" srcOrd="0" destOrd="3" presId="urn:microsoft.com/office/officeart/2005/8/layout/chevron2"/>
    <dgm:cxn modelId="{38FD5E1E-EB98-4E2D-9F88-63629F40446E}" srcId="{3A18D54D-3333-48BE-B26C-B447432C6C8E}" destId="{D1959697-8B7D-4062-BB8B-D98B5C740BD6}" srcOrd="1" destOrd="0" parTransId="{B37DDB86-25F2-451C-8480-5D3825106EF2}" sibTransId="{8A2404DB-4EC5-4227-AE04-C81C21079F2D}"/>
    <dgm:cxn modelId="{374AA51F-1F51-41A6-BC4F-C5165BC54DD9}" srcId="{0C759AE9-21A0-4868-9840-8093C03C38AC}" destId="{BD716BAD-8DC7-4D02-843E-1EFB29568785}" srcOrd="3" destOrd="0" parTransId="{CCD64473-1F76-48F6-8E49-071E916F07E8}" sibTransId="{00F723AC-AC65-4E04-9AAB-D69EAED128A7}"/>
    <dgm:cxn modelId="{88300F24-91DE-4208-8AEA-995AC75D7EA4}" srcId="{09B969BA-6373-4D59-9326-0866F7ADFA03}" destId="{A82151A3-4EEC-4106-9AAE-DA5F9C4FC812}" srcOrd="2" destOrd="0" parTransId="{4FBA505E-19A6-4850-9029-F944C563D0F6}" sibTransId="{C0997323-C45D-45D4-BDB9-AE944EE01A8F}"/>
    <dgm:cxn modelId="{28D41C2E-1B7B-4E2E-AA17-E3D2F4EB103D}" type="presOf" srcId="{FF9BC5DB-DA14-4FF5-AFF9-FF74A72959CA}" destId="{51070693-778C-4C11-8D5F-31A4FFEC7175}" srcOrd="0" destOrd="2" presId="urn:microsoft.com/office/officeart/2005/8/layout/chevron2"/>
    <dgm:cxn modelId="{96940D5C-9FB2-4552-983B-B26B96BFE850}" srcId="{09B969BA-6373-4D59-9326-0866F7ADFA03}" destId="{4658D15A-A848-40AE-82CA-5D85416B6FDE}" srcOrd="4" destOrd="0" parTransId="{8D644EB8-1645-4E82-AA4B-F39949966694}" sibTransId="{B8C55F57-F8F1-4AFB-ACBF-726C101ADA26}"/>
    <dgm:cxn modelId="{3A3A4B69-B4F9-41DB-BE97-51763DE8B454}" type="presOf" srcId="{BD716BAD-8DC7-4D02-843E-1EFB29568785}" destId="{51070693-778C-4C11-8D5F-31A4FFEC7175}" srcOrd="0" destOrd="4" presId="urn:microsoft.com/office/officeart/2005/8/layout/chevron2"/>
    <dgm:cxn modelId="{5823484D-08AE-45E5-8072-745C9764D2BE}" type="presOf" srcId="{4658D15A-A848-40AE-82CA-5D85416B6FDE}" destId="{DF4425E4-A0C6-4B9E-BC19-E7E550EB6981}" srcOrd="0" destOrd="4" presId="urn:microsoft.com/office/officeart/2005/8/layout/chevron2"/>
    <dgm:cxn modelId="{00B14D70-12AC-4DA1-8EFB-DDB7E50FDCB5}" srcId="{09B969BA-6373-4D59-9326-0866F7ADFA03}" destId="{C0545238-F0EF-4AFD-A1B3-518092726247}" srcOrd="3" destOrd="0" parTransId="{B9EBB265-D0D7-49D2-B743-6CE54157349B}" sibTransId="{1C05971D-97A1-4B10-BDEF-C2A3FA428607}"/>
    <dgm:cxn modelId="{A305B670-F214-4764-A98B-75DA1D13A620}" srcId="{0C759AE9-21A0-4868-9840-8093C03C38AC}" destId="{FF9BC5DB-DA14-4FF5-AFF9-FF74A72959CA}" srcOrd="1" destOrd="0" parTransId="{254C9093-BEF7-4B80-876B-A5F952536558}" sibTransId="{EC037F56-13FF-40D6-83AA-D7D5D1C40929}"/>
    <dgm:cxn modelId="{1D305357-3084-4B3A-B590-95268FDD5FB1}" srcId="{D1959697-8B7D-4062-BB8B-D98B5C740BD6}" destId="{CD8F1587-B2B3-4275-8225-288844E357F8}" srcOrd="2" destOrd="0" parTransId="{FEDF96B4-09AC-494E-B9C8-1C0A6DAAF7C3}" sibTransId="{A6AC0816-D8CA-4C39-86F1-F81291361362}"/>
    <dgm:cxn modelId="{FC87A67F-70B5-49B1-9346-6A11ABDB3E1D}" type="presOf" srcId="{E41DE655-85A0-4BCA-8A66-8ADB05FE4FFD}" destId="{51070693-778C-4C11-8D5F-31A4FFEC7175}" srcOrd="0" destOrd="0" presId="urn:microsoft.com/office/officeart/2005/8/layout/chevron2"/>
    <dgm:cxn modelId="{31656581-1989-4279-AB83-A879327A5475}" srcId="{0C759AE9-21A0-4868-9840-8093C03C38AC}" destId="{E41DE655-85A0-4BCA-8A66-8ADB05FE4FFD}" srcOrd="0" destOrd="0" parTransId="{45995F17-C2F1-4862-BBC8-6C957177F9AE}" sibTransId="{0E6C5E01-421E-4CCD-B455-48E964411C8A}"/>
    <dgm:cxn modelId="{2A474C91-4C68-4BAC-B9BE-25D88E2A3690}" type="presOf" srcId="{D1959697-8B7D-4062-BB8B-D98B5C740BD6}" destId="{23D89D74-F98D-4C4E-91D6-386AF057AABF}" srcOrd="0" destOrd="0" presId="urn:microsoft.com/office/officeart/2005/8/layout/chevron2"/>
    <dgm:cxn modelId="{CEF0EB9B-8C7E-4885-9938-9CB5219677C7}" type="presOf" srcId="{CD632E2A-8D21-4BF6-B2DC-E76A2536780E}" destId="{51070693-778C-4C11-8D5F-31A4FFEC7175}" srcOrd="0" destOrd="1" presId="urn:microsoft.com/office/officeart/2005/8/layout/chevron2"/>
    <dgm:cxn modelId="{D474E7A0-6B33-42AF-84BE-69EA41A851B4}" srcId="{D1959697-8B7D-4062-BB8B-D98B5C740BD6}" destId="{02C13FCE-E960-4228-93F5-79B1AAB248C0}" srcOrd="0" destOrd="0" parTransId="{4FD9F097-4FD0-45D4-8B6E-4EE9D0C77C77}" sibTransId="{9C43A858-FEDC-44EB-9AA7-C5BE304876F0}"/>
    <dgm:cxn modelId="{9A8C0EA5-6EC7-45C1-96CA-047E0D1873C3}" type="presOf" srcId="{A1E083CA-C128-4F1B-A79D-B25FA2B424D1}" destId="{32061D2B-71AE-4A15-A735-E38C43BBF6C2}" srcOrd="0" destOrd="1" presId="urn:microsoft.com/office/officeart/2005/8/layout/chevron2"/>
    <dgm:cxn modelId="{02403FBD-C359-43C6-907B-237694B15EED}" srcId="{09B969BA-6373-4D59-9326-0866F7ADFA03}" destId="{1BC8E0F5-54EF-4D79-83B9-9A0B7E7A8418}" srcOrd="1" destOrd="0" parTransId="{67005AAD-24FC-41D6-9785-38A0D9950E0F}" sibTransId="{3E1B88B9-AE0F-4001-8C09-6394831542F8}"/>
    <dgm:cxn modelId="{F813DFC0-B9A4-4CC0-A78E-4D361C5A5110}" srcId="{3A18D54D-3333-48BE-B26C-B447432C6C8E}" destId="{0C759AE9-21A0-4868-9840-8093C03C38AC}" srcOrd="2" destOrd="0" parTransId="{7E947EF2-5D65-4A8B-B36F-E6AB699160CB}" sibTransId="{BA77F8AB-DD09-4F07-B284-335E2392B763}"/>
    <dgm:cxn modelId="{393242C2-4397-4E0C-B201-EA3370C24911}" srcId="{3A18D54D-3333-48BE-B26C-B447432C6C8E}" destId="{09B969BA-6373-4D59-9326-0866F7ADFA03}" srcOrd="0" destOrd="0" parTransId="{2A4B248C-954C-4677-9BC6-62340A87FCDA}" sibTransId="{902A9C25-87DD-42EF-8F27-0B8F78DB01FF}"/>
    <dgm:cxn modelId="{056542C2-30C7-4713-9E14-76E0BAF799D5}" type="presOf" srcId="{A82151A3-4EEC-4106-9AAE-DA5F9C4FC812}" destId="{DF4425E4-A0C6-4B9E-BC19-E7E550EB6981}" srcOrd="0" destOrd="2" presId="urn:microsoft.com/office/officeart/2005/8/layout/chevron2"/>
    <dgm:cxn modelId="{FB9EF7C3-DAF4-4985-A904-70A20083C4FD}" type="presOf" srcId="{0C759AE9-21A0-4868-9840-8093C03C38AC}" destId="{28A6D30E-18E7-4F55-9F14-C541A5C6B52D}" srcOrd="0" destOrd="0" presId="urn:microsoft.com/office/officeart/2005/8/layout/chevron2"/>
    <dgm:cxn modelId="{B87CC4C5-5F61-47C4-B088-70FF351E819A}" type="presOf" srcId="{65A5E61A-A37E-4267-B698-D89FBB6BE34B}" destId="{DF4425E4-A0C6-4B9E-BC19-E7E550EB6981}" srcOrd="0" destOrd="0" presId="urn:microsoft.com/office/officeart/2005/8/layout/chevron2"/>
    <dgm:cxn modelId="{1A1EC3CB-2E54-400A-ABF0-024F33ACA0B1}" srcId="{0C759AE9-21A0-4868-9840-8093C03C38AC}" destId="{B5E48A99-0C04-4E57-B50B-FBAACEDD4485}" srcOrd="2" destOrd="0" parTransId="{67876B81-6BD1-4C4F-8251-005F4BFFFE9C}" sibTransId="{CBC7E3FE-FDB5-4550-836B-77A22F9C6F7C}"/>
    <dgm:cxn modelId="{202B0ACC-A5EB-4DBA-BC2A-83BADE11F6D0}" type="presOf" srcId="{02C13FCE-E960-4228-93F5-79B1AAB248C0}" destId="{32061D2B-71AE-4A15-A735-E38C43BBF6C2}" srcOrd="0" destOrd="0" presId="urn:microsoft.com/office/officeart/2005/8/layout/chevron2"/>
    <dgm:cxn modelId="{54EC36E7-EDD0-400A-9BD7-50B9817BD033}" type="presOf" srcId="{B5E48A99-0C04-4E57-B50B-FBAACEDD4485}" destId="{51070693-778C-4C11-8D5F-31A4FFEC7175}" srcOrd="0" destOrd="3" presId="urn:microsoft.com/office/officeart/2005/8/layout/chevron2"/>
    <dgm:cxn modelId="{92FE8EE8-CE9B-452D-B245-21F41AC78583}" type="presOf" srcId="{CD8F1587-B2B3-4275-8225-288844E357F8}" destId="{32061D2B-71AE-4A15-A735-E38C43BBF6C2}" srcOrd="0" destOrd="2" presId="urn:microsoft.com/office/officeart/2005/8/layout/chevron2"/>
    <dgm:cxn modelId="{9D780FFE-929F-4653-8F37-474E67072069}" type="presOf" srcId="{09B969BA-6373-4D59-9326-0866F7ADFA03}" destId="{A14AF2C3-6098-45D7-A569-D787D6070AC0}" srcOrd="0" destOrd="0" presId="urn:microsoft.com/office/officeart/2005/8/layout/chevron2"/>
    <dgm:cxn modelId="{6326FAFF-3615-418D-A9AD-9738B89642A9}" srcId="{E41DE655-85A0-4BCA-8A66-8ADB05FE4FFD}" destId="{CD632E2A-8D21-4BF6-B2DC-E76A2536780E}" srcOrd="0" destOrd="0" parTransId="{1AAA422F-746A-4D84-BE57-E61CB9CDC238}" sibTransId="{10E643EE-E9F9-4F5E-9DF0-B7FC83632016}"/>
    <dgm:cxn modelId="{4CDC96C5-B20D-4B0F-81F7-DC958C843E04}" type="presParOf" srcId="{151151EC-513E-4965-8EF6-74A4FB61980B}" destId="{60F719DC-04C2-4AEA-96A0-FA40B6D55547}" srcOrd="0" destOrd="0" presId="urn:microsoft.com/office/officeart/2005/8/layout/chevron2"/>
    <dgm:cxn modelId="{1E0011F9-32FA-4972-9E57-DD18FFB1F4C0}" type="presParOf" srcId="{60F719DC-04C2-4AEA-96A0-FA40B6D55547}" destId="{A14AF2C3-6098-45D7-A569-D787D6070AC0}" srcOrd="0" destOrd="0" presId="urn:microsoft.com/office/officeart/2005/8/layout/chevron2"/>
    <dgm:cxn modelId="{4E335DA5-2D4D-4B30-8ECB-8A963C76AB37}" type="presParOf" srcId="{60F719DC-04C2-4AEA-96A0-FA40B6D55547}" destId="{DF4425E4-A0C6-4B9E-BC19-E7E550EB6981}" srcOrd="1" destOrd="0" presId="urn:microsoft.com/office/officeart/2005/8/layout/chevron2"/>
    <dgm:cxn modelId="{F2AA1D75-FB56-4463-8C22-33F5C8C3F200}" type="presParOf" srcId="{151151EC-513E-4965-8EF6-74A4FB61980B}" destId="{6E3E0F23-C9F4-4353-8C2E-16B38A5E92E6}" srcOrd="1" destOrd="0" presId="urn:microsoft.com/office/officeart/2005/8/layout/chevron2"/>
    <dgm:cxn modelId="{07F8A649-D350-4128-8A20-DC217E3E0A67}" type="presParOf" srcId="{151151EC-513E-4965-8EF6-74A4FB61980B}" destId="{BACB960B-1FCE-47B1-9AB9-916B93799FB2}" srcOrd="2" destOrd="0" presId="urn:microsoft.com/office/officeart/2005/8/layout/chevron2"/>
    <dgm:cxn modelId="{AFB54A10-3CB4-465F-8558-3F356F63E6F6}" type="presParOf" srcId="{BACB960B-1FCE-47B1-9AB9-916B93799FB2}" destId="{23D89D74-F98D-4C4E-91D6-386AF057AABF}" srcOrd="0" destOrd="0" presId="urn:microsoft.com/office/officeart/2005/8/layout/chevron2"/>
    <dgm:cxn modelId="{5D7507B1-2B96-4779-AB0F-C62FFB8B2931}" type="presParOf" srcId="{BACB960B-1FCE-47B1-9AB9-916B93799FB2}" destId="{32061D2B-71AE-4A15-A735-E38C43BBF6C2}" srcOrd="1" destOrd="0" presId="urn:microsoft.com/office/officeart/2005/8/layout/chevron2"/>
    <dgm:cxn modelId="{24F01916-47E8-4407-9116-A2C1BE434CAB}" type="presParOf" srcId="{151151EC-513E-4965-8EF6-74A4FB61980B}" destId="{8ABD94F2-74CF-4F5E-98F8-9DB47802A185}" srcOrd="3" destOrd="0" presId="urn:microsoft.com/office/officeart/2005/8/layout/chevron2"/>
    <dgm:cxn modelId="{A122D6C6-9F4F-43FC-A5A8-A1204F98DCD0}" type="presParOf" srcId="{151151EC-513E-4965-8EF6-74A4FB61980B}" destId="{78C74A32-489E-449E-AE07-98AABC36CA1C}" srcOrd="4" destOrd="0" presId="urn:microsoft.com/office/officeart/2005/8/layout/chevron2"/>
    <dgm:cxn modelId="{D659C3FD-F3D1-4385-8143-5FD19916231E}" type="presParOf" srcId="{78C74A32-489E-449E-AE07-98AABC36CA1C}" destId="{28A6D30E-18E7-4F55-9F14-C541A5C6B52D}" srcOrd="0" destOrd="0" presId="urn:microsoft.com/office/officeart/2005/8/layout/chevron2"/>
    <dgm:cxn modelId="{5E547120-A46D-4035-9D5F-EBC30BBBBB21}" type="presParOf" srcId="{78C74A32-489E-449E-AE07-98AABC36CA1C}" destId="{51070693-778C-4C11-8D5F-31A4FFEC717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F2C3-6098-45D7-A569-D787D6070AC0}">
      <dsp:nvSpPr>
        <dsp:cNvPr id="0" name=""/>
        <dsp:cNvSpPr/>
      </dsp:nvSpPr>
      <dsp:spPr>
        <a:xfrm rot="5400000">
          <a:off x="-250540" y="252850"/>
          <a:ext cx="1670269" cy="11691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panose="020B0604020202020204"/>
            </a:rPr>
            <a:t>Find </a:t>
          </a:r>
          <a:r>
            <a:rPr lang="en-US" sz="1200" kern="1200">
              <a:latin typeface="Bahnschrift" panose="020B0502040204020203" pitchFamily="34" charset="0"/>
            </a:rPr>
            <a:t>Data</a:t>
          </a:r>
        </a:p>
      </dsp:txBody>
      <dsp:txXfrm rot="-5400000">
        <a:off x="1" y="586903"/>
        <a:ext cx="1169188" cy="501081"/>
      </dsp:txXfrm>
    </dsp:sp>
    <dsp:sp modelId="{DF4425E4-A0C6-4B9E-BC19-E7E550EB6981}">
      <dsp:nvSpPr>
        <dsp:cNvPr id="0" name=""/>
        <dsp:cNvSpPr/>
      </dsp:nvSpPr>
      <dsp:spPr>
        <a:xfrm rot="5400000">
          <a:off x="4313468" y="-3141970"/>
          <a:ext cx="1085674" cy="73742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Literature Review</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Contacted Census Bureau</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Geocoded institutional addresses from </a:t>
          </a:r>
          <a:r>
            <a:rPr lang="en-US" sz="1000" kern="1200" dirty="0" err="1">
              <a:latin typeface="Roboto" panose="02000000000000000000" pitchFamily="2" charset="0"/>
              <a:ea typeface="Roboto" panose="02000000000000000000" pitchFamily="2" charset="0"/>
            </a:rPr>
            <a:t>Damron</a:t>
          </a:r>
          <a:r>
            <a:rPr lang="en-US" sz="1000" kern="1200" dirty="0">
              <a:latin typeface="Roboto" panose="02000000000000000000" pitchFamily="2" charset="0"/>
              <a:ea typeface="Roboto" panose="02000000000000000000" pitchFamily="2" charset="0"/>
            </a:rPr>
            <a:t> Guide, GA Voice, Yelp, and other resources</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Supplemented institutions with additional online repositories</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Jurisdictional boundaries for city limits and neighborhoods from ARC</a:t>
          </a:r>
        </a:p>
      </dsp:txBody>
      <dsp:txXfrm rot="-5400000">
        <a:off x="1169188" y="55308"/>
        <a:ext cx="7321237" cy="979678"/>
      </dsp:txXfrm>
    </dsp:sp>
    <dsp:sp modelId="{23D89D74-F98D-4C4E-91D6-386AF057AABF}">
      <dsp:nvSpPr>
        <dsp:cNvPr id="0" name=""/>
        <dsp:cNvSpPr/>
      </dsp:nvSpPr>
      <dsp:spPr>
        <a:xfrm rot="5400000">
          <a:off x="-250540" y="1729824"/>
          <a:ext cx="1670269" cy="11691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panose="020B0604020202020204"/>
            </a:rPr>
            <a:t>Map </a:t>
          </a:r>
          <a:r>
            <a:rPr lang="en-US" sz="1200" kern="1200">
              <a:latin typeface="Bahnschrift" panose="020B0502040204020203" pitchFamily="34" charset="0"/>
            </a:rPr>
            <a:t>Data</a:t>
          </a:r>
        </a:p>
      </dsp:txBody>
      <dsp:txXfrm rot="-5400000">
        <a:off x="1" y="2063877"/>
        <a:ext cx="1169188" cy="501081"/>
      </dsp:txXfrm>
    </dsp:sp>
    <dsp:sp modelId="{32061D2B-71AE-4A15-A735-E38C43BBF6C2}">
      <dsp:nvSpPr>
        <dsp:cNvPr id="0" name=""/>
        <dsp:cNvSpPr/>
      </dsp:nvSpPr>
      <dsp:spPr>
        <a:xfrm rot="5400000">
          <a:off x="4313468" y="-1664995"/>
          <a:ext cx="1085674" cy="73742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Joined census data and tables</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Symbolized UPHSS and SHH population percentages using graduate colors</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Created feature class for all LGBTQ establishments</a:t>
          </a:r>
        </a:p>
      </dsp:txBody>
      <dsp:txXfrm rot="-5400000">
        <a:off x="1169188" y="1532283"/>
        <a:ext cx="7321237" cy="979678"/>
      </dsp:txXfrm>
    </dsp:sp>
    <dsp:sp modelId="{28A6D30E-18E7-4F55-9F14-C541A5C6B52D}">
      <dsp:nvSpPr>
        <dsp:cNvPr id="0" name=""/>
        <dsp:cNvSpPr/>
      </dsp:nvSpPr>
      <dsp:spPr>
        <a:xfrm rot="5400000">
          <a:off x="-250540" y="3206799"/>
          <a:ext cx="1670269" cy="116918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panose="020B0604020202020204"/>
            </a:rPr>
            <a:t>Spatial &amp; </a:t>
          </a:r>
          <a:r>
            <a:rPr lang="en-US" sz="1200" kern="1200" dirty="0">
              <a:latin typeface="Bahnschrift" panose="020B0502040204020203" pitchFamily="34" charset="0"/>
            </a:rPr>
            <a:t>Statistical</a:t>
          </a:r>
          <a:r>
            <a:rPr lang="en-US" sz="1200" kern="1200" dirty="0">
              <a:latin typeface="Arial" panose="020B0604020202020204"/>
            </a:rPr>
            <a:t> Analysis </a:t>
          </a:r>
          <a:endParaRPr lang="en-US" sz="1200" kern="1200" dirty="0"/>
        </a:p>
      </dsp:txBody>
      <dsp:txXfrm rot="-5400000">
        <a:off x="1" y="3540852"/>
        <a:ext cx="1169188" cy="501081"/>
      </dsp:txXfrm>
    </dsp:sp>
    <dsp:sp modelId="{51070693-778C-4C11-8D5F-31A4FFEC7175}">
      <dsp:nvSpPr>
        <dsp:cNvPr id="0" name=""/>
        <dsp:cNvSpPr/>
      </dsp:nvSpPr>
      <dsp:spPr>
        <a:xfrm rot="5400000">
          <a:off x="4313468" y="-188021"/>
          <a:ext cx="1085674" cy="737423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Utilized 4 spatial joins to determine nearest establishment to each census tract point </a:t>
          </a:r>
        </a:p>
        <a:p>
          <a:pPr marL="114300" lvl="2"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Joined 1-1, target = establishment, feature class, join feature = census tract point, operation = closest</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Used summary statistics to analyze distances for each spatial join and sums </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Employed table joins to census tract data to symbolize the UPHSS/SHH population normalized by total population</a:t>
          </a:r>
        </a:p>
        <a:p>
          <a:pPr marL="57150" lvl="1" indent="-57150" algn="l" defTabSz="444500" rtl="0">
            <a:lnSpc>
              <a:spcPct val="90000"/>
            </a:lnSpc>
            <a:spcBef>
              <a:spcPct val="0"/>
            </a:spcBef>
            <a:spcAft>
              <a:spcPct val="15000"/>
            </a:spcAft>
            <a:buChar char="•"/>
          </a:pPr>
          <a:r>
            <a:rPr lang="en-US" sz="1000" kern="1200" dirty="0">
              <a:latin typeface="Roboto" panose="02000000000000000000" pitchFamily="2" charset="0"/>
              <a:ea typeface="Roboto" panose="02000000000000000000" pitchFamily="2" charset="0"/>
            </a:rPr>
            <a:t>Utilized spatial joins to determine the number of establishments within various distances from the census tract centroid</a:t>
          </a:r>
          <a:r>
            <a:rPr lang="en-US" sz="1000" kern="1200" dirty="0">
              <a:latin typeface="Bahnschrift" panose="020B0502040204020203" pitchFamily="34" charset="0"/>
            </a:rPr>
            <a:t>.</a:t>
          </a:r>
        </a:p>
      </dsp:txBody>
      <dsp:txXfrm rot="-5400000">
        <a:off x="1169188" y="3009257"/>
        <a:ext cx="7321237" cy="9796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A5D47-9CB2-4E95-915E-6FF8C3A93315}" type="datetimeFigureOut">
              <a:rPr lang="en-US"/>
              <a:t>4/20/2022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CF0ED-60E1-4BAF-B5B3-C31236DCE919}" type="slidenum">
              <a:rPr lang="en-US"/>
              <a:t>‹#›</a:t>
            </a:fld>
            <a:endParaRPr lang="en-US"/>
          </a:p>
        </p:txBody>
      </p:sp>
    </p:spTree>
    <p:extLst>
      <p:ext uri="{BB962C8B-B14F-4D97-AF65-F5344CB8AC3E}">
        <p14:creationId xmlns:p14="http://schemas.microsoft.com/office/powerpoint/2010/main" val="193786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ND</a:t>
            </a:r>
          </a:p>
        </p:txBody>
      </p:sp>
      <p:sp>
        <p:nvSpPr>
          <p:cNvPr id="4" name="Slide Number Placeholder 3"/>
          <p:cNvSpPr>
            <a:spLocks noGrp="1"/>
          </p:cNvSpPr>
          <p:nvPr>
            <p:ph type="sldNum" sz="quarter" idx="5"/>
          </p:nvPr>
        </p:nvSpPr>
        <p:spPr/>
        <p:txBody>
          <a:bodyPr/>
          <a:lstStyle/>
          <a:p>
            <a:fld id="{1BECF0ED-60E1-4BAF-B5B3-C31236DCE919}" type="slidenum">
              <a:rPr lang="en-US"/>
              <a:t>1</a:t>
            </a:fld>
            <a:endParaRPr lang="en-US"/>
          </a:p>
        </p:txBody>
      </p:sp>
    </p:spTree>
    <p:extLst>
      <p:ext uri="{BB962C8B-B14F-4D97-AF65-F5344CB8AC3E}">
        <p14:creationId xmlns:p14="http://schemas.microsoft.com/office/powerpoint/2010/main" val="41345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LB</a:t>
            </a:r>
          </a:p>
        </p:txBody>
      </p:sp>
      <p:sp>
        <p:nvSpPr>
          <p:cNvPr id="4" name="Slide Number Placeholder 3"/>
          <p:cNvSpPr>
            <a:spLocks noGrp="1"/>
          </p:cNvSpPr>
          <p:nvPr>
            <p:ph type="sldNum" sz="quarter" idx="5"/>
          </p:nvPr>
        </p:nvSpPr>
        <p:spPr/>
        <p:txBody>
          <a:bodyPr/>
          <a:lstStyle/>
          <a:p>
            <a:fld id="{1BECF0ED-60E1-4BAF-B5B3-C31236DCE919}" type="slidenum">
              <a:rPr lang="en-US"/>
              <a:t>10</a:t>
            </a:fld>
            <a:endParaRPr lang="en-US"/>
          </a:p>
        </p:txBody>
      </p:sp>
    </p:spTree>
    <p:extLst>
      <p:ext uri="{BB962C8B-B14F-4D97-AF65-F5344CB8AC3E}">
        <p14:creationId xmlns:p14="http://schemas.microsoft.com/office/powerpoint/2010/main" val="201494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LB</a:t>
            </a:r>
          </a:p>
        </p:txBody>
      </p:sp>
      <p:sp>
        <p:nvSpPr>
          <p:cNvPr id="4" name="Slide Number Placeholder 3"/>
          <p:cNvSpPr>
            <a:spLocks noGrp="1"/>
          </p:cNvSpPr>
          <p:nvPr>
            <p:ph type="sldNum" sz="quarter" idx="5"/>
          </p:nvPr>
        </p:nvSpPr>
        <p:spPr/>
        <p:txBody>
          <a:bodyPr/>
          <a:lstStyle/>
          <a:p>
            <a:fld id="{1BECF0ED-60E1-4BAF-B5B3-C31236DCE919}" type="slidenum">
              <a:rPr lang="en-US"/>
              <a:t>11</a:t>
            </a:fld>
            <a:endParaRPr lang="en-US"/>
          </a:p>
        </p:txBody>
      </p:sp>
    </p:spTree>
    <p:extLst>
      <p:ext uri="{BB962C8B-B14F-4D97-AF65-F5344CB8AC3E}">
        <p14:creationId xmlns:p14="http://schemas.microsoft.com/office/powerpoint/2010/main" val="278672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LB</a:t>
            </a:r>
          </a:p>
        </p:txBody>
      </p:sp>
      <p:sp>
        <p:nvSpPr>
          <p:cNvPr id="4" name="Slide Number Placeholder 3"/>
          <p:cNvSpPr>
            <a:spLocks noGrp="1"/>
          </p:cNvSpPr>
          <p:nvPr>
            <p:ph type="sldNum" sz="quarter" idx="5"/>
          </p:nvPr>
        </p:nvSpPr>
        <p:spPr/>
        <p:txBody>
          <a:bodyPr/>
          <a:lstStyle/>
          <a:p>
            <a:fld id="{1BECF0ED-60E1-4BAF-B5B3-C31236DCE919}" type="slidenum">
              <a:rPr lang="en-US"/>
              <a:t>12</a:t>
            </a:fld>
            <a:endParaRPr lang="en-US"/>
          </a:p>
        </p:txBody>
      </p:sp>
    </p:spTree>
    <p:extLst>
      <p:ext uri="{BB962C8B-B14F-4D97-AF65-F5344CB8AC3E}">
        <p14:creationId xmlns:p14="http://schemas.microsoft.com/office/powerpoint/2010/main" val="355116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LB</a:t>
            </a:r>
          </a:p>
        </p:txBody>
      </p:sp>
      <p:sp>
        <p:nvSpPr>
          <p:cNvPr id="4" name="Slide Number Placeholder 3"/>
          <p:cNvSpPr>
            <a:spLocks noGrp="1"/>
          </p:cNvSpPr>
          <p:nvPr>
            <p:ph type="sldNum" sz="quarter" idx="5"/>
          </p:nvPr>
        </p:nvSpPr>
        <p:spPr/>
        <p:txBody>
          <a:bodyPr/>
          <a:lstStyle/>
          <a:p>
            <a:fld id="{1BECF0ED-60E1-4BAF-B5B3-C31236DCE919}" type="slidenum">
              <a:rPr lang="en-US"/>
              <a:t>13</a:t>
            </a:fld>
            <a:endParaRPr lang="en-US"/>
          </a:p>
        </p:txBody>
      </p:sp>
    </p:spTree>
    <p:extLst>
      <p:ext uri="{BB962C8B-B14F-4D97-AF65-F5344CB8AC3E}">
        <p14:creationId xmlns:p14="http://schemas.microsoft.com/office/powerpoint/2010/main" val="396779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ND</a:t>
            </a:r>
          </a:p>
        </p:txBody>
      </p:sp>
      <p:sp>
        <p:nvSpPr>
          <p:cNvPr id="4" name="Slide Number Placeholder 3"/>
          <p:cNvSpPr>
            <a:spLocks noGrp="1"/>
          </p:cNvSpPr>
          <p:nvPr>
            <p:ph type="sldNum" sz="quarter" idx="5"/>
          </p:nvPr>
        </p:nvSpPr>
        <p:spPr/>
        <p:txBody>
          <a:bodyPr/>
          <a:lstStyle/>
          <a:p>
            <a:fld id="{1BECF0ED-60E1-4BAF-B5B3-C31236DCE919}" type="slidenum">
              <a:rPr lang="en-US"/>
              <a:t>14</a:t>
            </a:fld>
            <a:endParaRPr lang="en-US"/>
          </a:p>
        </p:txBody>
      </p:sp>
    </p:spTree>
    <p:extLst>
      <p:ext uri="{BB962C8B-B14F-4D97-AF65-F5344CB8AC3E}">
        <p14:creationId xmlns:p14="http://schemas.microsoft.com/office/powerpoint/2010/main" val="389123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ND</a:t>
            </a:r>
          </a:p>
        </p:txBody>
      </p:sp>
      <p:sp>
        <p:nvSpPr>
          <p:cNvPr id="4" name="Slide Number Placeholder 3"/>
          <p:cNvSpPr>
            <a:spLocks noGrp="1"/>
          </p:cNvSpPr>
          <p:nvPr>
            <p:ph type="sldNum" sz="quarter" idx="5"/>
          </p:nvPr>
        </p:nvSpPr>
        <p:spPr/>
        <p:txBody>
          <a:bodyPr/>
          <a:lstStyle/>
          <a:p>
            <a:fld id="{1BECF0ED-60E1-4BAF-B5B3-C31236DCE919}" type="slidenum">
              <a:rPr lang="en-US"/>
              <a:t>2</a:t>
            </a:fld>
            <a:endParaRPr lang="en-US"/>
          </a:p>
        </p:txBody>
      </p:sp>
    </p:spTree>
    <p:extLst>
      <p:ext uri="{BB962C8B-B14F-4D97-AF65-F5344CB8AC3E}">
        <p14:creationId xmlns:p14="http://schemas.microsoft.com/office/powerpoint/2010/main" val="86306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ND</a:t>
            </a:r>
          </a:p>
        </p:txBody>
      </p:sp>
      <p:sp>
        <p:nvSpPr>
          <p:cNvPr id="4" name="Slide Number Placeholder 3"/>
          <p:cNvSpPr>
            <a:spLocks noGrp="1"/>
          </p:cNvSpPr>
          <p:nvPr>
            <p:ph type="sldNum" sz="quarter" idx="5"/>
          </p:nvPr>
        </p:nvSpPr>
        <p:spPr/>
        <p:txBody>
          <a:bodyPr/>
          <a:lstStyle/>
          <a:p>
            <a:fld id="{1BECF0ED-60E1-4BAF-B5B3-C31236DCE919}" type="slidenum">
              <a:rPr lang="en-US"/>
              <a:t>3</a:t>
            </a:fld>
            <a:endParaRPr lang="en-US"/>
          </a:p>
        </p:txBody>
      </p:sp>
    </p:spTree>
    <p:extLst>
      <p:ext uri="{BB962C8B-B14F-4D97-AF65-F5344CB8AC3E}">
        <p14:creationId xmlns:p14="http://schemas.microsoft.com/office/powerpoint/2010/main" val="15311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ND</a:t>
            </a:r>
          </a:p>
        </p:txBody>
      </p:sp>
      <p:sp>
        <p:nvSpPr>
          <p:cNvPr id="4" name="Slide Number Placeholder 3"/>
          <p:cNvSpPr>
            <a:spLocks noGrp="1"/>
          </p:cNvSpPr>
          <p:nvPr>
            <p:ph type="sldNum" sz="quarter" idx="5"/>
          </p:nvPr>
        </p:nvSpPr>
        <p:spPr/>
        <p:txBody>
          <a:bodyPr/>
          <a:lstStyle/>
          <a:p>
            <a:fld id="{1BECF0ED-60E1-4BAF-B5B3-C31236DCE919}" type="slidenum">
              <a:rPr lang="en-US"/>
              <a:t>4</a:t>
            </a:fld>
            <a:endParaRPr lang="en-US"/>
          </a:p>
        </p:txBody>
      </p:sp>
    </p:spTree>
    <p:extLst>
      <p:ext uri="{BB962C8B-B14F-4D97-AF65-F5344CB8AC3E}">
        <p14:creationId xmlns:p14="http://schemas.microsoft.com/office/powerpoint/2010/main" val="409175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RR</a:t>
            </a:r>
          </a:p>
          <a:p>
            <a:endParaRPr lang="en-US" dirty="0">
              <a:cs typeface="Calibri"/>
            </a:endParaRPr>
          </a:p>
          <a:p>
            <a:r>
              <a:rPr lang="en-US" sz="1200" dirty="0">
                <a:latin typeface="Roboto"/>
                <a:ea typeface="Roboto"/>
                <a:cs typeface="Arial"/>
              </a:rPr>
              <a:t>We chose these data because they are the best available data that serve as proxies for determining the queerness of a neighborhood</a:t>
            </a:r>
            <a:endParaRPr lang="en-US" b="1" dirty="0">
              <a:cs typeface="Calibri"/>
            </a:endParaRPr>
          </a:p>
        </p:txBody>
      </p:sp>
      <p:sp>
        <p:nvSpPr>
          <p:cNvPr id="4" name="Slide Number Placeholder 3"/>
          <p:cNvSpPr>
            <a:spLocks noGrp="1"/>
          </p:cNvSpPr>
          <p:nvPr>
            <p:ph type="sldNum" sz="quarter" idx="5"/>
          </p:nvPr>
        </p:nvSpPr>
        <p:spPr/>
        <p:txBody>
          <a:bodyPr/>
          <a:lstStyle/>
          <a:p>
            <a:fld id="{1BECF0ED-60E1-4BAF-B5B3-C31236DCE919}" type="slidenum">
              <a:rPr lang="en-US"/>
              <a:t>5</a:t>
            </a:fld>
            <a:endParaRPr lang="en-US"/>
          </a:p>
        </p:txBody>
      </p:sp>
    </p:spTree>
    <p:extLst>
      <p:ext uri="{BB962C8B-B14F-4D97-AF65-F5344CB8AC3E}">
        <p14:creationId xmlns:p14="http://schemas.microsoft.com/office/powerpoint/2010/main" val="449305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RR</a:t>
            </a:r>
          </a:p>
        </p:txBody>
      </p:sp>
      <p:sp>
        <p:nvSpPr>
          <p:cNvPr id="4" name="Slide Number Placeholder 3"/>
          <p:cNvSpPr>
            <a:spLocks noGrp="1"/>
          </p:cNvSpPr>
          <p:nvPr>
            <p:ph type="sldNum" sz="quarter" idx="5"/>
          </p:nvPr>
        </p:nvSpPr>
        <p:spPr/>
        <p:txBody>
          <a:bodyPr/>
          <a:lstStyle/>
          <a:p>
            <a:fld id="{1BECF0ED-60E1-4BAF-B5B3-C31236DCE919}" type="slidenum">
              <a:rPr lang="en-US"/>
              <a:t>6</a:t>
            </a:fld>
            <a:endParaRPr lang="en-US"/>
          </a:p>
        </p:txBody>
      </p:sp>
    </p:spTree>
    <p:extLst>
      <p:ext uri="{BB962C8B-B14F-4D97-AF65-F5344CB8AC3E}">
        <p14:creationId xmlns:p14="http://schemas.microsoft.com/office/powerpoint/2010/main" val="77870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RR</a:t>
            </a:r>
          </a:p>
        </p:txBody>
      </p:sp>
      <p:sp>
        <p:nvSpPr>
          <p:cNvPr id="4" name="Slide Number Placeholder 3"/>
          <p:cNvSpPr>
            <a:spLocks noGrp="1"/>
          </p:cNvSpPr>
          <p:nvPr>
            <p:ph type="sldNum" sz="quarter" idx="5"/>
          </p:nvPr>
        </p:nvSpPr>
        <p:spPr/>
        <p:txBody>
          <a:bodyPr/>
          <a:lstStyle/>
          <a:p>
            <a:fld id="{1BECF0ED-60E1-4BAF-B5B3-C31236DCE919}" type="slidenum">
              <a:rPr lang="en-US"/>
              <a:t>7</a:t>
            </a:fld>
            <a:endParaRPr lang="en-US"/>
          </a:p>
        </p:txBody>
      </p:sp>
    </p:spTree>
    <p:extLst>
      <p:ext uri="{BB962C8B-B14F-4D97-AF65-F5344CB8AC3E}">
        <p14:creationId xmlns:p14="http://schemas.microsoft.com/office/powerpoint/2010/main" val="22011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RR</a:t>
            </a:r>
          </a:p>
        </p:txBody>
      </p:sp>
      <p:sp>
        <p:nvSpPr>
          <p:cNvPr id="4" name="Slide Number Placeholder 3"/>
          <p:cNvSpPr>
            <a:spLocks noGrp="1"/>
          </p:cNvSpPr>
          <p:nvPr>
            <p:ph type="sldNum" sz="quarter" idx="5"/>
          </p:nvPr>
        </p:nvSpPr>
        <p:spPr/>
        <p:txBody>
          <a:bodyPr/>
          <a:lstStyle/>
          <a:p>
            <a:fld id="{1BECF0ED-60E1-4BAF-B5B3-C31236DCE919}" type="slidenum">
              <a:rPr lang="en-US"/>
              <a:t>8</a:t>
            </a:fld>
            <a:endParaRPr lang="en-US"/>
          </a:p>
        </p:txBody>
      </p:sp>
    </p:spTree>
    <p:extLst>
      <p:ext uri="{BB962C8B-B14F-4D97-AF65-F5344CB8AC3E}">
        <p14:creationId xmlns:p14="http://schemas.microsoft.com/office/powerpoint/2010/main" val="179748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LB</a:t>
            </a:r>
          </a:p>
        </p:txBody>
      </p:sp>
      <p:sp>
        <p:nvSpPr>
          <p:cNvPr id="4" name="Slide Number Placeholder 3"/>
          <p:cNvSpPr>
            <a:spLocks noGrp="1"/>
          </p:cNvSpPr>
          <p:nvPr>
            <p:ph type="sldNum" sz="quarter" idx="5"/>
          </p:nvPr>
        </p:nvSpPr>
        <p:spPr/>
        <p:txBody>
          <a:bodyPr/>
          <a:lstStyle/>
          <a:p>
            <a:fld id="{1BECF0ED-60E1-4BAF-B5B3-C31236DCE919}" type="slidenum">
              <a:rPr lang="en-US"/>
              <a:t>9</a:t>
            </a:fld>
            <a:endParaRPr lang="en-US"/>
          </a:p>
        </p:txBody>
      </p:sp>
    </p:spTree>
    <p:extLst>
      <p:ext uri="{BB962C8B-B14F-4D97-AF65-F5344CB8AC3E}">
        <p14:creationId xmlns:p14="http://schemas.microsoft.com/office/powerpoint/2010/main" val="420222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7436" y="3793068"/>
            <a:ext cx="5096935" cy="1684868"/>
          </a:xfrm>
          <a:prstGeom prst="rect">
            <a:avLst/>
          </a:prstGeom>
        </p:spPr>
        <p:txBody>
          <a:bodyPr>
            <a:noAutofit/>
          </a:bodyPr>
          <a:lstStyle>
            <a:lvl1pPr marL="0" indent="0" algn="l">
              <a:lnSpc>
                <a:spcPts val="3600"/>
              </a:lnSpc>
              <a:buNone/>
              <a:defRPr sz="1800" b="0" i="0" cap="none" spc="0" baseline="0">
                <a:solidFill>
                  <a:srgbClr val="A7934B"/>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1857437" y="333632"/>
            <a:ext cx="5096935" cy="3459435"/>
          </a:xfrm>
          <a:prstGeom prst="rect">
            <a:avLst/>
          </a:prstGeom>
        </p:spPr>
        <p:txBody>
          <a:bodyPr anchor="b" anchorCtr="0">
            <a:normAutofit/>
          </a:bodyPr>
          <a:lstStyle>
            <a:lvl1pPr algn="l">
              <a:lnSpc>
                <a:spcPts val="4800"/>
              </a:lnSpc>
              <a:defRPr sz="4200" b="1" i="0" cap="none" spc="0" baseline="0">
                <a:solidFill>
                  <a:srgbClr val="003057"/>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86C1-1209-CD40-86E4-C72B7974B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57BF9-8D1A-FD41-A037-BF729754D1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231DA-AB5C-C240-9332-9CC3D46A81BD}"/>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5" name="Footer Placeholder 4">
            <a:extLst>
              <a:ext uri="{FF2B5EF4-FFF2-40B4-BE49-F238E27FC236}">
                <a16:creationId xmlns:a16="http://schemas.microsoft.com/office/drawing/2014/main" id="{3067AB74-A3C5-CF45-A5A3-124A94D15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83F40-6572-9341-AE1A-0342450A98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391563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DA8079-4F60-D34B-96A4-C32E3C6A4A6C}"/>
              </a:ext>
            </a:extLst>
          </p:cNvPr>
          <p:cNvSpPr>
            <a:spLocks noGrp="1"/>
          </p:cNvSpPr>
          <p:nvPr>
            <p:ph type="title" orient="vert"/>
          </p:nvPr>
        </p:nvSpPr>
        <p:spPr>
          <a:xfrm>
            <a:off x="68865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13FC5-8FDB-D640-8F18-46D09DD7FDA5}"/>
              </a:ext>
            </a:extLst>
          </p:cNvPr>
          <p:cNvSpPr>
            <a:spLocks noGrp="1"/>
          </p:cNvSpPr>
          <p:nvPr>
            <p:ph type="body" orient="vert" idx="1"/>
          </p:nvPr>
        </p:nvSpPr>
        <p:spPr>
          <a:xfrm>
            <a:off x="285750" y="365125"/>
            <a:ext cx="66008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F9D1-30A5-3C44-9E01-F570121CC3F9}"/>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5" name="Footer Placeholder 4">
            <a:extLst>
              <a:ext uri="{FF2B5EF4-FFF2-40B4-BE49-F238E27FC236}">
                <a16:creationId xmlns:a16="http://schemas.microsoft.com/office/drawing/2014/main" id="{F4AC5DF8-E50D-1745-97C5-A23C0E511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20E1-9670-8A49-9442-60CC23074B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9986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9196" y="3793068"/>
            <a:ext cx="5096935" cy="1684868"/>
          </a:xfrm>
          <a:prstGeom prst="rect">
            <a:avLst/>
          </a:prstGeom>
        </p:spPr>
        <p:txBody>
          <a:bodyPr>
            <a:noAutofit/>
          </a:bodyPr>
          <a:lstStyle>
            <a:lvl1pPr marL="0" indent="0" algn="l">
              <a:lnSpc>
                <a:spcPts val="3600"/>
              </a:lnSpc>
              <a:buNone/>
              <a:defRPr sz="3000" b="0" cap="none" spc="0" baseline="0">
                <a:solidFill>
                  <a:schemeClr val="tx1">
                    <a:lumMod val="50000"/>
                    <a:lumOff val="50000"/>
                  </a:schemeClr>
                </a:solidFill>
                <a:latin typeface="Roboto Condensed Light" pitchFamily="2" charset="0"/>
                <a:ea typeface="Roboto Condensed Light"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3239197" y="333632"/>
            <a:ext cx="5096935" cy="3459435"/>
          </a:xfrm>
          <a:prstGeom prst="rect">
            <a:avLst/>
          </a:prstGeom>
        </p:spPr>
        <p:txBody>
          <a:bodyPr anchor="b" anchorCtr="0">
            <a:normAutofit/>
          </a:bodyPr>
          <a:lstStyle>
            <a:lvl1pPr algn="l">
              <a:lnSpc>
                <a:spcPts val="4800"/>
              </a:lnSpc>
              <a:defRPr sz="4200" b="0" cap="none" spc="0" baseline="0">
                <a:solidFill>
                  <a:srgbClr val="A7934B"/>
                </a:solidFill>
                <a:latin typeface="Roboto Slab" pitchFamily="2" charset="0"/>
                <a:ea typeface="Roboto Slab" pitchFamily="2" charset="0"/>
                <a:cs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27410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379888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B768D-628B-BB40-BEE5-32E27182F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A323E-BF1A-8C44-9650-0F8A4E12DCC0}"/>
              </a:ext>
            </a:extLst>
          </p:cNvPr>
          <p:cNvSpPr>
            <a:spLocks noGrp="1"/>
          </p:cNvSpPr>
          <p:nvPr>
            <p:ph sz="half" idx="1"/>
          </p:nvPr>
        </p:nvSpPr>
        <p:spPr>
          <a:xfrm>
            <a:off x="284285" y="1215483"/>
            <a:ext cx="4211515"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p:nvPr>
        </p:nvSpPr>
        <p:spPr>
          <a:xfrm>
            <a:off x="4648200" y="1215483"/>
            <a:ext cx="4210050" cy="4961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ABF72E-E074-E741-8514-3417AC9D80AB}"/>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6" name="Footer Placeholder 5">
            <a:extLst>
              <a:ext uri="{FF2B5EF4-FFF2-40B4-BE49-F238E27FC236}">
                <a16:creationId xmlns:a16="http://schemas.microsoft.com/office/drawing/2014/main" id="{23752637-104D-064E-9B91-0BC72B6E1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44C3EF-E136-164D-954C-112EADD99ADD}"/>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66129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p:nvPr>
        </p:nvSpPr>
        <p:spPr>
          <a:xfrm>
            <a:off x="285750" y="1235113"/>
            <a:ext cx="42132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p:nvPr>
        </p:nvSpPr>
        <p:spPr>
          <a:xfrm>
            <a:off x="285750" y="2078656"/>
            <a:ext cx="4213225"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p:nvPr>
        </p:nvSpPr>
        <p:spPr>
          <a:xfrm>
            <a:off x="4629150" y="1235113"/>
            <a:ext cx="42291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p:nvPr>
        </p:nvSpPr>
        <p:spPr>
          <a:xfrm>
            <a:off x="4629150" y="2078656"/>
            <a:ext cx="4229100" cy="4111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BD322-BC93-4244-92C5-7651A7979906}"/>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8" name="Footer Placeholder 7">
            <a:extLst>
              <a:ext uri="{FF2B5EF4-FFF2-40B4-BE49-F238E27FC236}">
                <a16:creationId xmlns:a16="http://schemas.microsoft.com/office/drawing/2014/main" id="{9DE79E3B-E843-6343-9ECC-916F6A2E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D151B-D611-8446-9323-A31F43088641}"/>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10" name="Title Placeholder 1">
            <a:extLst>
              <a:ext uri="{FF2B5EF4-FFF2-40B4-BE49-F238E27FC236}">
                <a16:creationId xmlns:a16="http://schemas.microsoft.com/office/drawing/2014/main" id="{419FCA3D-219A-9547-A7A7-4EB9BE7DD721}"/>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0460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42062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AE419-AE08-F348-87A6-E9445B339E62}"/>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3" name="Footer Placeholder 2">
            <a:extLst>
              <a:ext uri="{FF2B5EF4-FFF2-40B4-BE49-F238E27FC236}">
                <a16:creationId xmlns:a16="http://schemas.microsoft.com/office/drawing/2014/main" id="{C4F02ABE-49F8-8E43-8B96-1F432917E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0AFCF-7504-9244-8529-F384A6BDB3AB}"/>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39050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p:nvPr>
        </p:nvSpPr>
        <p:spPr>
          <a:xfrm>
            <a:off x="3235325" y="457201"/>
            <a:ext cx="562292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A470E-5CA9-A545-B98E-1EFAA05E8BF1}"/>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6" name="Footer Placeholder 5">
            <a:extLst>
              <a:ext uri="{FF2B5EF4-FFF2-40B4-BE49-F238E27FC236}">
                <a16:creationId xmlns:a16="http://schemas.microsoft.com/office/drawing/2014/main" id="{E99ABCA5-3B76-9E47-892E-A475FC83C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5A757-8D62-3444-9BDB-1CB584B73545}"/>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00349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p:nvPr>
        </p:nvSpPr>
        <p:spPr>
          <a:xfrm>
            <a:off x="28575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3235325" y="457201"/>
            <a:ext cx="562292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p:nvPr>
        </p:nvSpPr>
        <p:spPr>
          <a:xfrm>
            <a:off x="285750" y="2274848"/>
            <a:ext cx="2949575" cy="3594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DD8F2-DDA7-354F-9FEA-A07E773A64F1}"/>
              </a:ext>
            </a:extLst>
          </p:cNvPr>
          <p:cNvSpPr>
            <a:spLocks noGrp="1"/>
          </p:cNvSpPr>
          <p:nvPr>
            <p:ph type="dt" sz="half" idx="10"/>
          </p:nvPr>
        </p:nvSpPr>
        <p:spPr/>
        <p:txBody>
          <a:bodyPr/>
          <a:lstStyle/>
          <a:p>
            <a:fld id="{016554A5-B4DD-7045-B047-B7DA6D1E70A4}" type="datetimeFigureOut">
              <a:rPr lang="en-US" smtClean="0"/>
              <a:t>4/20/2022</a:t>
            </a:fld>
            <a:endParaRPr lang="en-US"/>
          </a:p>
        </p:txBody>
      </p:sp>
      <p:sp>
        <p:nvSpPr>
          <p:cNvPr id="6" name="Footer Placeholder 5">
            <a:extLst>
              <a:ext uri="{FF2B5EF4-FFF2-40B4-BE49-F238E27FC236}">
                <a16:creationId xmlns:a16="http://schemas.microsoft.com/office/drawing/2014/main" id="{57F10CDF-1139-2249-8F5E-3E7043CC18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F2438-4A98-5A4C-9057-FC3F0CBCD520}"/>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1077450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708" r:id="rId2"/>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285750" y="200721"/>
            <a:ext cx="85725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285750" y="1215484"/>
            <a:ext cx="8572500" cy="434755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285750" y="55630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4/20/2022</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2344615" y="5563037"/>
            <a:ext cx="44562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6800850" y="55630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706" r:id="rId10"/>
  </p:sldLayoutIdLst>
  <p:txStyles>
    <p:title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4/20/2022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data.census.gov/cedsci/table?q=B11009%3A%20COUPLED%20HOUSEHOLDS%20BY%20TYPE&amp;g=0500000US13089%241400000,13121%241400000&amp;tid=ACSDT5Y2010.B11009" TargetMode="External"/><Relationship Id="rId3" Type="http://schemas.openxmlformats.org/officeDocument/2006/relationships/hyperlink" Target="https://doi.org/10.1177/0739456x10391266" TargetMode="External"/><Relationship Id="rId7" Type="http://schemas.openxmlformats.org/officeDocument/2006/relationships/hyperlink" Target="https://greatnonprofits.org/city/atlanta/GA/category:lgbtq/sort:review_count/direction:desc" TargetMode="External"/><Relationship Id="rId2" Type="http://schemas.openxmlformats.org/officeDocument/2006/relationships/hyperlink" Target="https://atlantaregional.org/atlanta-region/regional-data-resources/interactive-data-mapping-tools/" TargetMode="External"/><Relationship Id="rId1" Type="http://schemas.openxmlformats.org/officeDocument/2006/relationships/slideLayout" Target="../slideLayouts/slideLayout3.xml"/><Relationship Id="rId6" Type="http://schemas.openxmlformats.org/officeDocument/2006/relationships/hyperlink" Target="https://thegavoice.com/" TargetMode="External"/><Relationship Id="rId11" Type="http://schemas.openxmlformats.org/officeDocument/2006/relationships/hyperlink" Target="https://www.yelp.com/" TargetMode="External"/><Relationship Id="rId5" Type="http://schemas.openxmlformats.org/officeDocument/2006/relationships/hyperlink" Target="https://atlanta.gaycities.com/" TargetMode="External"/><Relationship Id="rId10" Type="http://schemas.openxmlformats.org/officeDocument/2006/relationships/hyperlink" Target="https://data.census.gov/cedsci/table?t=Same%20Sex%20Couples&amp;g=0400000US13_0500000US13121%241400000&amp;y=2000&amp;tid=DECENNIALSF32000.PCT001&amp;hidePreview=true" TargetMode="External"/><Relationship Id="rId4" Type="http://schemas.openxmlformats.org/officeDocument/2006/relationships/hyperlink" Target="https://damron.com/place/atlanta" TargetMode="External"/><Relationship Id="rId9" Type="http://schemas.openxmlformats.org/officeDocument/2006/relationships/hyperlink" Target="https://data.census.gov/cedsci/table?q=b09019&amp;g=0500000US13089%241400000,13121%24140000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95FB-AFDA-C24E-BDC1-87184FFF62A0}"/>
              </a:ext>
            </a:extLst>
          </p:cNvPr>
          <p:cNvSpPr>
            <a:spLocks noGrp="1"/>
          </p:cNvSpPr>
          <p:nvPr>
            <p:ph type="ctrTitle"/>
          </p:nvPr>
        </p:nvSpPr>
        <p:spPr>
          <a:xfrm>
            <a:off x="2023532" y="2623721"/>
            <a:ext cx="5096935" cy="1938992"/>
          </a:xfrm>
          <a:prstGeom prst="rect">
            <a:avLst/>
          </a:prstGeom>
        </p:spPr>
        <p:txBody>
          <a:bodyPr wrap="square" lIns="91440" tIns="45720" rIns="91440" bIns="45720" anchor="b" anchorCtr="0">
            <a:normAutofit fontScale="90000"/>
          </a:bodyPr>
          <a:lstStyle/>
          <a:p>
            <a:r>
              <a:rPr lang="en-US">
                <a:latin typeface="Roboto"/>
                <a:ea typeface="Roboto"/>
              </a:rPr>
              <a:t>A Spatial Analysis of Atlanta's Same Sex Households &amp; LGBTQ Institutions</a:t>
            </a:r>
            <a:endParaRPr lang="en-US" b="1">
              <a:solidFill>
                <a:srgbClr val="003057"/>
              </a:solidFill>
              <a:latin typeface="Roboto" panose="02000000000000000000" pitchFamily="2" charset="0"/>
              <a:ea typeface="Roboto" panose="02000000000000000000" pitchFamily="2" charset="0"/>
            </a:endParaRPr>
          </a:p>
        </p:txBody>
      </p:sp>
      <p:sp>
        <p:nvSpPr>
          <p:cNvPr id="3" name="Subtitle 2">
            <a:extLst>
              <a:ext uri="{FF2B5EF4-FFF2-40B4-BE49-F238E27FC236}">
                <a16:creationId xmlns:a16="http://schemas.microsoft.com/office/drawing/2014/main" id="{B7E66134-3B68-CA46-9583-81F439EB81A2}"/>
              </a:ext>
            </a:extLst>
          </p:cNvPr>
          <p:cNvSpPr>
            <a:spLocks noGrp="1"/>
          </p:cNvSpPr>
          <p:nvPr>
            <p:ph type="subTitle" idx="1"/>
          </p:nvPr>
        </p:nvSpPr>
        <p:spPr>
          <a:xfrm>
            <a:off x="2023532" y="4568212"/>
            <a:ext cx="5096935" cy="1534512"/>
          </a:xfrm>
        </p:spPr>
        <p:txBody>
          <a:bodyPr lIns="91440" tIns="45720" rIns="91440" bIns="45720" anchor="t">
            <a:noAutofit/>
          </a:bodyPr>
          <a:lstStyle/>
          <a:p>
            <a:pPr>
              <a:lnSpc>
                <a:spcPct val="100000"/>
              </a:lnSpc>
            </a:pPr>
            <a:r>
              <a:rPr lang="en-US">
                <a:solidFill>
                  <a:srgbClr val="857437"/>
                </a:solidFill>
                <a:latin typeface="Roboto"/>
                <a:ea typeface="Roboto"/>
              </a:rPr>
              <a:t>Lauren Beduhn, Nathan Davis, and Roxanne Raven</a:t>
            </a:r>
            <a:endParaRPr lang="en-US" sz="1800">
              <a:solidFill>
                <a:srgbClr val="857437"/>
              </a:solidFill>
            </a:endParaRPr>
          </a:p>
        </p:txBody>
      </p:sp>
    </p:spTree>
    <p:extLst>
      <p:ext uri="{BB962C8B-B14F-4D97-AF65-F5344CB8AC3E}">
        <p14:creationId xmlns:p14="http://schemas.microsoft.com/office/powerpoint/2010/main" val="27897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Map&#10;&#10;Description automatically generated">
            <a:extLst>
              <a:ext uri="{FF2B5EF4-FFF2-40B4-BE49-F238E27FC236}">
                <a16:creationId xmlns:a16="http://schemas.microsoft.com/office/drawing/2014/main" id="{A16F146B-8F00-4C38-B2C2-D0CFFC0D6FFB}"/>
              </a:ext>
            </a:extLst>
          </p:cNvPr>
          <p:cNvPicPr>
            <a:picLocks noChangeAspect="1"/>
          </p:cNvPicPr>
          <p:nvPr/>
        </p:nvPicPr>
        <p:blipFill>
          <a:blip r:embed="rId3"/>
          <a:stretch>
            <a:fillRect/>
          </a:stretch>
        </p:blipFill>
        <p:spPr>
          <a:xfrm>
            <a:off x="1470802" y="780609"/>
            <a:ext cx="6202395" cy="5703782"/>
          </a:xfrm>
          <a:prstGeom prst="rect">
            <a:avLst/>
          </a:prstGeom>
        </p:spPr>
      </p:pic>
      <p:sp>
        <p:nvSpPr>
          <p:cNvPr id="7" name="Title 1">
            <a:extLst>
              <a:ext uri="{FF2B5EF4-FFF2-40B4-BE49-F238E27FC236}">
                <a16:creationId xmlns:a16="http://schemas.microsoft.com/office/drawing/2014/main" id="{AB810221-64D7-419D-AE5B-AB220302AF38}"/>
              </a:ext>
            </a:extLst>
          </p:cNvPr>
          <p:cNvSpPr txBox="1">
            <a:spLocks/>
          </p:cNvSpPr>
          <p:nvPr/>
        </p:nvSpPr>
        <p:spPr>
          <a:xfrm>
            <a:off x="285750" y="200721"/>
            <a:ext cx="8572500" cy="1014761"/>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A7934B"/>
                </a:solidFill>
                <a:latin typeface="Roboto"/>
                <a:ea typeface="Roboto"/>
              </a:rPr>
              <a:t>Results</a:t>
            </a:r>
          </a:p>
        </p:txBody>
      </p:sp>
    </p:spTree>
    <p:extLst>
      <p:ext uri="{BB962C8B-B14F-4D97-AF65-F5344CB8AC3E}">
        <p14:creationId xmlns:p14="http://schemas.microsoft.com/office/powerpoint/2010/main" val="89906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DA26-E989-46FA-B69D-1994A3547251}"/>
              </a:ext>
            </a:extLst>
          </p:cNvPr>
          <p:cNvSpPr>
            <a:spLocks noGrp="1"/>
          </p:cNvSpPr>
          <p:nvPr>
            <p:ph type="title"/>
          </p:nvPr>
        </p:nvSpPr>
        <p:spPr/>
        <p:txBody>
          <a:bodyPr/>
          <a:lstStyle/>
          <a:p>
            <a:r>
              <a:rPr lang="en-US" dirty="0">
                <a:latin typeface="Roboto"/>
                <a:ea typeface="Roboto"/>
              </a:rPr>
              <a:t>Results</a:t>
            </a:r>
            <a:endParaRPr lang="en-US" dirty="0"/>
          </a:p>
        </p:txBody>
      </p:sp>
      <p:graphicFrame>
        <p:nvGraphicFramePr>
          <p:cNvPr id="7" name="Table 7">
            <a:extLst>
              <a:ext uri="{FF2B5EF4-FFF2-40B4-BE49-F238E27FC236}">
                <a16:creationId xmlns:a16="http://schemas.microsoft.com/office/drawing/2014/main" id="{6155F96E-5F10-4D13-A5F4-A74683191DA5}"/>
              </a:ext>
            </a:extLst>
          </p:cNvPr>
          <p:cNvGraphicFramePr>
            <a:graphicFrameLocks noGrp="1"/>
          </p:cNvGraphicFramePr>
          <p:nvPr>
            <p:ph idx="1"/>
            <p:extLst>
              <p:ext uri="{D42A27DB-BD31-4B8C-83A1-F6EECF244321}">
                <p14:modId xmlns:p14="http://schemas.microsoft.com/office/powerpoint/2010/main" val="874070121"/>
              </p:ext>
            </p:extLst>
          </p:nvPr>
        </p:nvGraphicFramePr>
        <p:xfrm>
          <a:off x="311630" y="1552455"/>
          <a:ext cx="8520733" cy="1483360"/>
        </p:xfrm>
        <a:graphic>
          <a:graphicData uri="http://schemas.openxmlformats.org/drawingml/2006/table">
            <a:tbl>
              <a:tblPr firstRow="1" bandRow="1">
                <a:tableStyleId>{FABFCF23-3B69-468F-B69F-88F6DE6A72F2}</a:tableStyleId>
              </a:tblPr>
              <a:tblGrid>
                <a:gridCol w="2014965">
                  <a:extLst>
                    <a:ext uri="{9D8B030D-6E8A-4147-A177-3AD203B41FA5}">
                      <a16:colId xmlns:a16="http://schemas.microsoft.com/office/drawing/2014/main" val="663628209"/>
                    </a:ext>
                  </a:extLst>
                </a:gridCol>
                <a:gridCol w="3665523">
                  <a:extLst>
                    <a:ext uri="{9D8B030D-6E8A-4147-A177-3AD203B41FA5}">
                      <a16:colId xmlns:a16="http://schemas.microsoft.com/office/drawing/2014/main" val="2355467501"/>
                    </a:ext>
                  </a:extLst>
                </a:gridCol>
                <a:gridCol w="2840245">
                  <a:extLst>
                    <a:ext uri="{9D8B030D-6E8A-4147-A177-3AD203B41FA5}">
                      <a16:colId xmlns:a16="http://schemas.microsoft.com/office/drawing/2014/main" val="2708087834"/>
                    </a:ext>
                  </a:extLst>
                </a:gridCol>
              </a:tblGrid>
              <a:tr h="370840">
                <a:tc>
                  <a:txBody>
                    <a:bodyPr/>
                    <a:lstStyle/>
                    <a:p>
                      <a:r>
                        <a:rPr lang="en-US">
                          <a:latin typeface="Bahnschrift"/>
                        </a:rPr>
                        <a:t>Census Tract</a:t>
                      </a:r>
                    </a:p>
                  </a:txBody>
                  <a:tcPr/>
                </a:tc>
                <a:tc>
                  <a:txBody>
                    <a:bodyPr/>
                    <a:lstStyle/>
                    <a:p>
                      <a:r>
                        <a:rPr lang="en-US">
                          <a:latin typeface="Bahnschrift"/>
                        </a:rPr>
                        <a:t>Neighborhood</a:t>
                      </a:r>
                    </a:p>
                  </a:txBody>
                  <a:tcPr/>
                </a:tc>
                <a:tc>
                  <a:txBody>
                    <a:bodyPr/>
                    <a:lstStyle/>
                    <a:p>
                      <a:r>
                        <a:rPr lang="en-US">
                          <a:latin typeface="Bahnschrift"/>
                        </a:rPr>
                        <a:t>% Increase</a:t>
                      </a:r>
                    </a:p>
                  </a:txBody>
                  <a:tcPr/>
                </a:tc>
                <a:extLst>
                  <a:ext uri="{0D108BD9-81ED-4DB2-BD59-A6C34878D82A}">
                    <a16:rowId xmlns:a16="http://schemas.microsoft.com/office/drawing/2014/main" val="1307015544"/>
                  </a:ext>
                </a:extLst>
              </a:tr>
              <a:tr h="370840">
                <a:tc>
                  <a:txBody>
                    <a:bodyPr/>
                    <a:lstStyle/>
                    <a:p>
                      <a:r>
                        <a:rPr lang="en-US">
                          <a:latin typeface="Bahnschrift"/>
                        </a:rPr>
                        <a:t>32</a:t>
                      </a:r>
                    </a:p>
                  </a:txBody>
                  <a:tcPr/>
                </a:tc>
                <a:tc>
                  <a:txBody>
                    <a:bodyPr/>
                    <a:lstStyle/>
                    <a:p>
                      <a:r>
                        <a:rPr lang="en-US" dirty="0" err="1">
                          <a:latin typeface="Bahnschrift"/>
                        </a:rPr>
                        <a:t>Cabbagetown</a:t>
                      </a:r>
                      <a:r>
                        <a:rPr lang="en-US" dirty="0">
                          <a:latin typeface="Bahnschrift"/>
                        </a:rPr>
                        <a:t> &amp; </a:t>
                      </a:r>
                      <a:r>
                        <a:rPr lang="en-US" dirty="0" err="1">
                          <a:latin typeface="Bahnschrift"/>
                        </a:rPr>
                        <a:t>Reynoldstown</a:t>
                      </a:r>
                      <a:endParaRPr lang="en-US" dirty="0">
                        <a:latin typeface="Bahnschrift"/>
                      </a:endParaRPr>
                    </a:p>
                  </a:txBody>
                  <a:tcPr/>
                </a:tc>
                <a:tc>
                  <a:txBody>
                    <a:bodyPr/>
                    <a:lstStyle/>
                    <a:p>
                      <a:r>
                        <a:rPr lang="en-US">
                          <a:latin typeface="Bahnschrift"/>
                        </a:rPr>
                        <a:t>358%</a:t>
                      </a:r>
                    </a:p>
                  </a:txBody>
                  <a:tcPr/>
                </a:tc>
                <a:extLst>
                  <a:ext uri="{0D108BD9-81ED-4DB2-BD59-A6C34878D82A}">
                    <a16:rowId xmlns:a16="http://schemas.microsoft.com/office/drawing/2014/main" val="1910543236"/>
                  </a:ext>
                </a:extLst>
              </a:tr>
              <a:tr h="370840">
                <a:tc>
                  <a:txBody>
                    <a:bodyPr/>
                    <a:lstStyle/>
                    <a:p>
                      <a:r>
                        <a:rPr lang="en-US">
                          <a:latin typeface="Bahnschrift"/>
                        </a:rPr>
                        <a:t>208</a:t>
                      </a:r>
                    </a:p>
                  </a:txBody>
                  <a:tcPr/>
                </a:tc>
                <a:tc>
                  <a:txBody>
                    <a:bodyPr/>
                    <a:lstStyle/>
                    <a:p>
                      <a:r>
                        <a:rPr lang="en-US" dirty="0">
                          <a:latin typeface="Bahnschrift"/>
                        </a:rPr>
                        <a:t>East Lake</a:t>
                      </a:r>
                    </a:p>
                  </a:txBody>
                  <a:tcPr/>
                </a:tc>
                <a:tc>
                  <a:txBody>
                    <a:bodyPr/>
                    <a:lstStyle/>
                    <a:p>
                      <a:r>
                        <a:rPr lang="en-US">
                          <a:latin typeface="Bahnschrift"/>
                        </a:rPr>
                        <a:t>218%</a:t>
                      </a:r>
                    </a:p>
                  </a:txBody>
                  <a:tcPr/>
                </a:tc>
                <a:extLst>
                  <a:ext uri="{0D108BD9-81ED-4DB2-BD59-A6C34878D82A}">
                    <a16:rowId xmlns:a16="http://schemas.microsoft.com/office/drawing/2014/main" val="1600347785"/>
                  </a:ext>
                </a:extLst>
              </a:tr>
              <a:tr h="370840">
                <a:tc>
                  <a:txBody>
                    <a:bodyPr/>
                    <a:lstStyle/>
                    <a:p>
                      <a:r>
                        <a:rPr lang="en-US">
                          <a:latin typeface="Bahnschrift"/>
                        </a:rPr>
                        <a:t>213</a:t>
                      </a:r>
                    </a:p>
                  </a:txBody>
                  <a:tcPr/>
                </a:tc>
                <a:tc>
                  <a:txBody>
                    <a:bodyPr/>
                    <a:lstStyle/>
                    <a:p>
                      <a:r>
                        <a:rPr lang="en-US">
                          <a:latin typeface="Bahnschrift"/>
                        </a:rPr>
                        <a:t>South of Brookhaven</a:t>
                      </a:r>
                    </a:p>
                  </a:txBody>
                  <a:tcPr/>
                </a:tc>
                <a:tc>
                  <a:txBody>
                    <a:bodyPr/>
                    <a:lstStyle/>
                    <a:p>
                      <a:r>
                        <a:rPr lang="en-US" dirty="0">
                          <a:latin typeface="Bahnschrift"/>
                        </a:rPr>
                        <a:t>215%</a:t>
                      </a:r>
                    </a:p>
                  </a:txBody>
                  <a:tcPr/>
                </a:tc>
                <a:extLst>
                  <a:ext uri="{0D108BD9-81ED-4DB2-BD59-A6C34878D82A}">
                    <a16:rowId xmlns:a16="http://schemas.microsoft.com/office/drawing/2014/main" val="4246957257"/>
                  </a:ext>
                </a:extLst>
              </a:tr>
            </a:tbl>
          </a:graphicData>
        </a:graphic>
      </p:graphicFrame>
      <p:graphicFrame>
        <p:nvGraphicFramePr>
          <p:cNvPr id="8" name="Table 8">
            <a:extLst>
              <a:ext uri="{FF2B5EF4-FFF2-40B4-BE49-F238E27FC236}">
                <a16:creationId xmlns:a16="http://schemas.microsoft.com/office/drawing/2014/main" id="{ED3C9E5A-E44B-4FDC-8323-26A9755BFF9F}"/>
              </a:ext>
            </a:extLst>
          </p:cNvPr>
          <p:cNvGraphicFramePr>
            <a:graphicFrameLocks noGrp="1"/>
          </p:cNvGraphicFramePr>
          <p:nvPr>
            <p:extLst>
              <p:ext uri="{D42A27DB-BD31-4B8C-83A1-F6EECF244321}">
                <p14:modId xmlns:p14="http://schemas.microsoft.com/office/powerpoint/2010/main" val="2469490351"/>
              </p:ext>
            </p:extLst>
          </p:nvPr>
        </p:nvGraphicFramePr>
        <p:xfrm>
          <a:off x="310550" y="4054415"/>
          <a:ext cx="8493679" cy="1483360"/>
        </p:xfrm>
        <a:graphic>
          <a:graphicData uri="http://schemas.openxmlformats.org/drawingml/2006/table">
            <a:tbl>
              <a:tblPr firstRow="1" bandRow="1">
                <a:tableStyleId>{FABFCF23-3B69-468F-B69F-88F6DE6A72F2}</a:tableStyleId>
              </a:tblPr>
              <a:tblGrid>
                <a:gridCol w="2089985">
                  <a:extLst>
                    <a:ext uri="{9D8B030D-6E8A-4147-A177-3AD203B41FA5}">
                      <a16:colId xmlns:a16="http://schemas.microsoft.com/office/drawing/2014/main" val="1323777499"/>
                    </a:ext>
                  </a:extLst>
                </a:gridCol>
                <a:gridCol w="3572466">
                  <a:extLst>
                    <a:ext uri="{9D8B030D-6E8A-4147-A177-3AD203B41FA5}">
                      <a16:colId xmlns:a16="http://schemas.microsoft.com/office/drawing/2014/main" val="3592459953"/>
                    </a:ext>
                  </a:extLst>
                </a:gridCol>
                <a:gridCol w="2831228">
                  <a:extLst>
                    <a:ext uri="{9D8B030D-6E8A-4147-A177-3AD203B41FA5}">
                      <a16:colId xmlns:a16="http://schemas.microsoft.com/office/drawing/2014/main" val="1764168597"/>
                    </a:ext>
                  </a:extLst>
                </a:gridCol>
              </a:tblGrid>
              <a:tr h="370840">
                <a:tc>
                  <a:txBody>
                    <a:bodyPr/>
                    <a:lstStyle/>
                    <a:p>
                      <a:r>
                        <a:rPr lang="en-US">
                          <a:latin typeface="Bahnschrift" panose="020B0502040204020203" pitchFamily="34" charset="0"/>
                        </a:rPr>
                        <a:t>Census Tract</a:t>
                      </a:r>
                    </a:p>
                  </a:txBody>
                  <a:tcPr/>
                </a:tc>
                <a:tc>
                  <a:txBody>
                    <a:bodyPr/>
                    <a:lstStyle/>
                    <a:p>
                      <a:r>
                        <a:rPr lang="en-US">
                          <a:latin typeface="Bahnschrift" panose="020B0502040204020203" pitchFamily="34" charset="0"/>
                        </a:rPr>
                        <a:t>Neighborhood</a:t>
                      </a:r>
                    </a:p>
                  </a:txBody>
                  <a:tcPr/>
                </a:tc>
                <a:tc>
                  <a:txBody>
                    <a:bodyPr/>
                    <a:lstStyle/>
                    <a:p>
                      <a:r>
                        <a:rPr lang="en-US">
                          <a:latin typeface="Bahnschrift" panose="020B0502040204020203" pitchFamily="34" charset="0"/>
                        </a:rPr>
                        <a:t># Of Households Lost</a:t>
                      </a:r>
                    </a:p>
                  </a:txBody>
                  <a:tcPr/>
                </a:tc>
                <a:extLst>
                  <a:ext uri="{0D108BD9-81ED-4DB2-BD59-A6C34878D82A}">
                    <a16:rowId xmlns:a16="http://schemas.microsoft.com/office/drawing/2014/main" val="884537980"/>
                  </a:ext>
                </a:extLst>
              </a:tr>
              <a:tr h="370840">
                <a:tc>
                  <a:txBody>
                    <a:bodyPr/>
                    <a:lstStyle/>
                    <a:p>
                      <a:r>
                        <a:rPr lang="en-US">
                          <a:latin typeface="Bahnschrift" panose="020B0502040204020203" pitchFamily="34" charset="0"/>
                        </a:rPr>
                        <a:t>15</a:t>
                      </a:r>
                    </a:p>
                  </a:txBody>
                  <a:tcPr/>
                </a:tc>
                <a:tc>
                  <a:txBody>
                    <a:bodyPr/>
                    <a:lstStyle/>
                    <a:p>
                      <a:r>
                        <a:rPr lang="en-US">
                          <a:latin typeface="Bahnschrift" panose="020B0502040204020203" pitchFamily="34" charset="0"/>
                        </a:rPr>
                        <a:t>Atkins Park</a:t>
                      </a:r>
                    </a:p>
                  </a:txBody>
                  <a:tcPr/>
                </a:tc>
                <a:tc>
                  <a:txBody>
                    <a:bodyPr/>
                    <a:lstStyle/>
                    <a:p>
                      <a:r>
                        <a:rPr lang="en-US">
                          <a:latin typeface="Bahnschrift" panose="020B0502040204020203" pitchFamily="34" charset="0"/>
                        </a:rPr>
                        <a:t>73</a:t>
                      </a:r>
                    </a:p>
                  </a:txBody>
                  <a:tcPr/>
                </a:tc>
                <a:extLst>
                  <a:ext uri="{0D108BD9-81ED-4DB2-BD59-A6C34878D82A}">
                    <a16:rowId xmlns:a16="http://schemas.microsoft.com/office/drawing/2014/main" val="2491375278"/>
                  </a:ext>
                </a:extLst>
              </a:tr>
              <a:tr h="370840">
                <a:tc>
                  <a:txBody>
                    <a:bodyPr/>
                    <a:lstStyle/>
                    <a:p>
                      <a:r>
                        <a:rPr lang="en-US">
                          <a:latin typeface="Bahnschrift" panose="020B0502040204020203" pitchFamily="34" charset="0"/>
                        </a:rPr>
                        <a:t>232</a:t>
                      </a:r>
                    </a:p>
                  </a:txBody>
                  <a:tcPr/>
                </a:tc>
                <a:tc>
                  <a:txBody>
                    <a:bodyPr/>
                    <a:lstStyle/>
                    <a:p>
                      <a:r>
                        <a:rPr lang="en-US">
                          <a:latin typeface="Bahnschrift" panose="020B0502040204020203" pitchFamily="34" charset="0"/>
                        </a:rPr>
                        <a:t>South of Pine Lake</a:t>
                      </a:r>
                    </a:p>
                  </a:txBody>
                  <a:tcPr/>
                </a:tc>
                <a:tc>
                  <a:txBody>
                    <a:bodyPr/>
                    <a:lstStyle/>
                    <a:p>
                      <a:r>
                        <a:rPr lang="en-US">
                          <a:latin typeface="Bahnschrift" panose="020B0502040204020203" pitchFamily="34" charset="0"/>
                        </a:rPr>
                        <a:t>69</a:t>
                      </a:r>
                    </a:p>
                  </a:txBody>
                  <a:tcPr/>
                </a:tc>
                <a:extLst>
                  <a:ext uri="{0D108BD9-81ED-4DB2-BD59-A6C34878D82A}">
                    <a16:rowId xmlns:a16="http://schemas.microsoft.com/office/drawing/2014/main" val="540684040"/>
                  </a:ext>
                </a:extLst>
              </a:tr>
              <a:tr h="370840">
                <a:tc>
                  <a:txBody>
                    <a:bodyPr/>
                    <a:lstStyle/>
                    <a:p>
                      <a:r>
                        <a:rPr lang="en-US">
                          <a:latin typeface="Bahnschrift" panose="020B0502040204020203" pitchFamily="34" charset="0"/>
                        </a:rPr>
                        <a:t>234</a:t>
                      </a:r>
                    </a:p>
                  </a:txBody>
                  <a:tcPr/>
                </a:tc>
                <a:tc>
                  <a:txBody>
                    <a:bodyPr/>
                    <a:lstStyle/>
                    <a:p>
                      <a:r>
                        <a:rPr lang="en-US">
                          <a:latin typeface="Bahnschrift" panose="020B0502040204020203" pitchFamily="34" charset="0"/>
                        </a:rPr>
                        <a:t>South DeKalb County</a:t>
                      </a:r>
                    </a:p>
                  </a:txBody>
                  <a:tcPr/>
                </a:tc>
                <a:tc>
                  <a:txBody>
                    <a:bodyPr/>
                    <a:lstStyle/>
                    <a:p>
                      <a:r>
                        <a:rPr lang="en-US" dirty="0">
                          <a:latin typeface="Bahnschrift" panose="020B0502040204020203" pitchFamily="34" charset="0"/>
                        </a:rPr>
                        <a:t>61</a:t>
                      </a:r>
                    </a:p>
                  </a:txBody>
                  <a:tcPr/>
                </a:tc>
                <a:extLst>
                  <a:ext uri="{0D108BD9-81ED-4DB2-BD59-A6C34878D82A}">
                    <a16:rowId xmlns:a16="http://schemas.microsoft.com/office/drawing/2014/main" val="2220131006"/>
                  </a:ext>
                </a:extLst>
              </a:tr>
            </a:tbl>
          </a:graphicData>
        </a:graphic>
      </p:graphicFrame>
      <p:sp>
        <p:nvSpPr>
          <p:cNvPr id="9" name="TextBox 8">
            <a:extLst>
              <a:ext uri="{FF2B5EF4-FFF2-40B4-BE49-F238E27FC236}">
                <a16:creationId xmlns:a16="http://schemas.microsoft.com/office/drawing/2014/main" id="{B7A5E2B9-1551-4A1D-8788-44E1557F9EC5}"/>
              </a:ext>
            </a:extLst>
          </p:cNvPr>
          <p:cNvSpPr txBox="1"/>
          <p:nvPr/>
        </p:nvSpPr>
        <p:spPr>
          <a:xfrm>
            <a:off x="284672" y="1181819"/>
            <a:ext cx="49946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ahnschrift" panose="020B0502040204020203" pitchFamily="34" charset="0"/>
              </a:rPr>
              <a:t>Top 3 Census Tracts: Percent Gained</a:t>
            </a:r>
          </a:p>
        </p:txBody>
      </p:sp>
      <p:sp>
        <p:nvSpPr>
          <p:cNvPr id="10" name="TextBox 9">
            <a:extLst>
              <a:ext uri="{FF2B5EF4-FFF2-40B4-BE49-F238E27FC236}">
                <a16:creationId xmlns:a16="http://schemas.microsoft.com/office/drawing/2014/main" id="{DC3E4539-76C5-465B-89C7-20B899676E94}"/>
              </a:ext>
            </a:extLst>
          </p:cNvPr>
          <p:cNvSpPr txBox="1"/>
          <p:nvPr/>
        </p:nvSpPr>
        <p:spPr>
          <a:xfrm>
            <a:off x="203259" y="3671079"/>
            <a:ext cx="5434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Bahnschrift" panose="020B0502040204020203" pitchFamily="34" charset="0"/>
              </a:rPr>
              <a:t>Top 3 Census Tracts: Total Population Lost</a:t>
            </a:r>
          </a:p>
        </p:txBody>
      </p:sp>
    </p:spTree>
    <p:extLst>
      <p:ext uri="{BB962C8B-B14F-4D97-AF65-F5344CB8AC3E}">
        <p14:creationId xmlns:p14="http://schemas.microsoft.com/office/powerpoint/2010/main" val="360433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DA26-E989-46FA-B69D-1994A3547251}"/>
              </a:ext>
            </a:extLst>
          </p:cNvPr>
          <p:cNvSpPr>
            <a:spLocks noGrp="1"/>
          </p:cNvSpPr>
          <p:nvPr>
            <p:ph type="title"/>
          </p:nvPr>
        </p:nvSpPr>
        <p:spPr/>
        <p:txBody>
          <a:bodyPr/>
          <a:lstStyle/>
          <a:p>
            <a:r>
              <a:rPr lang="en-US">
                <a:latin typeface="Roboto"/>
                <a:ea typeface="Roboto"/>
              </a:rPr>
              <a:t>Results</a:t>
            </a:r>
            <a:endParaRPr lang="en-US"/>
          </a:p>
        </p:txBody>
      </p:sp>
      <p:pic>
        <p:nvPicPr>
          <p:cNvPr id="4" name="Picture 3" descr="Map&#10;&#10;Description automatically generated">
            <a:extLst>
              <a:ext uri="{FF2B5EF4-FFF2-40B4-BE49-F238E27FC236}">
                <a16:creationId xmlns:a16="http://schemas.microsoft.com/office/drawing/2014/main" id="{6F6CBE4D-DBB6-4F5D-8697-98CE06D02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1215481"/>
            <a:ext cx="4193724" cy="3846375"/>
          </a:xfrm>
          <a:prstGeom prst="rect">
            <a:avLst/>
          </a:prstGeom>
          <a:ln w="127000" cap="sq">
            <a:noFill/>
            <a:miter lim="800000"/>
          </a:ln>
          <a:effectLst/>
        </p:spPr>
      </p:pic>
      <p:pic>
        <p:nvPicPr>
          <p:cNvPr id="5" name="Picture 4" descr="Map&#10;&#10;Description automatically generated">
            <a:extLst>
              <a:ext uri="{FF2B5EF4-FFF2-40B4-BE49-F238E27FC236}">
                <a16:creationId xmlns:a16="http://schemas.microsoft.com/office/drawing/2014/main" id="{165AB130-5B41-4F10-B4EF-10C47E174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526" y="1220161"/>
            <a:ext cx="4193724" cy="3841695"/>
          </a:xfrm>
          <a:prstGeom prst="rect">
            <a:avLst/>
          </a:prstGeom>
          <a:ln w="127000" cap="sq">
            <a:noFill/>
            <a:miter lim="800000"/>
          </a:ln>
          <a:effectLst/>
        </p:spPr>
      </p:pic>
    </p:spTree>
    <p:extLst>
      <p:ext uri="{BB962C8B-B14F-4D97-AF65-F5344CB8AC3E}">
        <p14:creationId xmlns:p14="http://schemas.microsoft.com/office/powerpoint/2010/main" val="17504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4501-26A3-4660-800B-7F17277F7828}"/>
              </a:ext>
            </a:extLst>
          </p:cNvPr>
          <p:cNvSpPr>
            <a:spLocks noGrp="1"/>
          </p:cNvSpPr>
          <p:nvPr>
            <p:ph type="title"/>
          </p:nvPr>
        </p:nvSpPr>
        <p:spPr/>
        <p:txBody>
          <a:bodyPr/>
          <a:lstStyle/>
          <a:p>
            <a:r>
              <a:rPr lang="en-US">
                <a:latin typeface="Roboto"/>
                <a:ea typeface="Roboto"/>
              </a:rPr>
              <a:t>Results</a:t>
            </a:r>
            <a:endParaRPr lang="en-US"/>
          </a:p>
        </p:txBody>
      </p:sp>
      <p:pic>
        <p:nvPicPr>
          <p:cNvPr id="3" name="Picture 3" descr="Chart&#10;&#10;Description automatically generated">
            <a:extLst>
              <a:ext uri="{FF2B5EF4-FFF2-40B4-BE49-F238E27FC236}">
                <a16:creationId xmlns:a16="http://schemas.microsoft.com/office/drawing/2014/main" id="{D687D1CF-92C3-469C-9F3C-8B14AE979B53}"/>
              </a:ext>
            </a:extLst>
          </p:cNvPr>
          <p:cNvPicPr>
            <a:picLocks noChangeAspect="1"/>
          </p:cNvPicPr>
          <p:nvPr/>
        </p:nvPicPr>
        <p:blipFill rotWithShape="1">
          <a:blip r:embed="rId3"/>
          <a:srcRect t="2310" b="330"/>
          <a:stretch/>
        </p:blipFill>
        <p:spPr>
          <a:xfrm>
            <a:off x="1388852" y="1026466"/>
            <a:ext cx="6124754" cy="2536547"/>
          </a:xfrm>
          <a:prstGeom prst="rect">
            <a:avLst/>
          </a:prstGeom>
        </p:spPr>
      </p:pic>
      <p:graphicFrame>
        <p:nvGraphicFramePr>
          <p:cNvPr id="5" name="Table 4">
            <a:extLst>
              <a:ext uri="{FF2B5EF4-FFF2-40B4-BE49-F238E27FC236}">
                <a16:creationId xmlns:a16="http://schemas.microsoft.com/office/drawing/2014/main" id="{01281F09-52D6-4F8A-B6CD-38108E8D4F41}"/>
              </a:ext>
            </a:extLst>
          </p:cNvPr>
          <p:cNvGraphicFramePr>
            <a:graphicFrameLocks noGrp="1"/>
          </p:cNvGraphicFramePr>
          <p:nvPr>
            <p:extLst>
              <p:ext uri="{D42A27DB-BD31-4B8C-83A1-F6EECF244321}">
                <p14:modId xmlns:p14="http://schemas.microsoft.com/office/powerpoint/2010/main" val="4186038777"/>
              </p:ext>
            </p:extLst>
          </p:nvPr>
        </p:nvGraphicFramePr>
        <p:xfrm>
          <a:off x="655607" y="3726611"/>
          <a:ext cx="7885240" cy="2130842"/>
        </p:xfrm>
        <a:graphic>
          <a:graphicData uri="http://schemas.openxmlformats.org/drawingml/2006/table">
            <a:tbl>
              <a:tblPr firstRow="1" bandRow="1">
                <a:tableStyleId>{FABFCF23-3B69-468F-B69F-88F6DE6A72F2}</a:tableStyleId>
              </a:tblPr>
              <a:tblGrid>
                <a:gridCol w="3942620">
                  <a:extLst>
                    <a:ext uri="{9D8B030D-6E8A-4147-A177-3AD203B41FA5}">
                      <a16:colId xmlns:a16="http://schemas.microsoft.com/office/drawing/2014/main" val="2287295355"/>
                    </a:ext>
                  </a:extLst>
                </a:gridCol>
                <a:gridCol w="3942620">
                  <a:extLst>
                    <a:ext uri="{9D8B030D-6E8A-4147-A177-3AD203B41FA5}">
                      <a16:colId xmlns:a16="http://schemas.microsoft.com/office/drawing/2014/main" val="1279853088"/>
                    </a:ext>
                  </a:extLst>
                </a:gridCol>
              </a:tblGrid>
              <a:tr h="789722">
                <a:tc>
                  <a:txBody>
                    <a:bodyPr/>
                    <a:lstStyle/>
                    <a:p>
                      <a:r>
                        <a:rPr lang="en-US" sz="1600">
                          <a:latin typeface="Bahnschrift" panose="020B0502040204020203" pitchFamily="34" charset="0"/>
                        </a:rPr>
                        <a:t>LGBTQ Establishment Category</a:t>
                      </a:r>
                    </a:p>
                  </a:txBody>
                  <a:tcPr/>
                </a:tc>
                <a:tc>
                  <a:txBody>
                    <a:bodyPr/>
                    <a:lstStyle/>
                    <a:p>
                      <a:r>
                        <a:rPr lang="en-US" sz="1600">
                          <a:latin typeface="Bahnschrift" panose="020B0502040204020203" pitchFamily="34" charset="0"/>
                        </a:rPr>
                        <a:t>Weighted Average Household Distance to Nearest Establishment (Miles)</a:t>
                      </a:r>
                    </a:p>
                  </a:txBody>
                  <a:tcPr/>
                </a:tc>
                <a:extLst>
                  <a:ext uri="{0D108BD9-81ED-4DB2-BD59-A6C34878D82A}">
                    <a16:rowId xmlns:a16="http://schemas.microsoft.com/office/drawing/2014/main" val="137632334"/>
                  </a:ext>
                </a:extLst>
              </a:tr>
              <a:tr h="309984">
                <a:tc>
                  <a:txBody>
                    <a:bodyPr/>
                    <a:lstStyle/>
                    <a:p>
                      <a:r>
                        <a:rPr lang="en-US" sz="1600">
                          <a:latin typeface="Bahnschrift" panose="020B0502040204020203" pitchFamily="34" charset="0"/>
                        </a:rPr>
                        <a:t>All</a:t>
                      </a:r>
                    </a:p>
                  </a:txBody>
                  <a:tcPr/>
                </a:tc>
                <a:tc>
                  <a:txBody>
                    <a:bodyPr/>
                    <a:lstStyle/>
                    <a:p>
                      <a:r>
                        <a:rPr lang="en-US" sz="1600">
                          <a:latin typeface="Bahnschrift" panose="020B0502040204020203" pitchFamily="34" charset="0"/>
                        </a:rPr>
                        <a:t>1.73</a:t>
                      </a:r>
                    </a:p>
                  </a:txBody>
                  <a:tcPr/>
                </a:tc>
                <a:extLst>
                  <a:ext uri="{0D108BD9-81ED-4DB2-BD59-A6C34878D82A}">
                    <a16:rowId xmlns:a16="http://schemas.microsoft.com/office/drawing/2014/main" val="4262468152"/>
                  </a:ext>
                </a:extLst>
              </a:tr>
              <a:tr h="317364">
                <a:tc>
                  <a:txBody>
                    <a:bodyPr/>
                    <a:lstStyle/>
                    <a:p>
                      <a:r>
                        <a:rPr lang="en-US" sz="1600">
                          <a:latin typeface="Bahnschrift" panose="020B0502040204020203" pitchFamily="34" charset="0"/>
                        </a:rPr>
                        <a:t>Commercial Services</a:t>
                      </a:r>
                    </a:p>
                  </a:txBody>
                  <a:tcPr/>
                </a:tc>
                <a:tc>
                  <a:txBody>
                    <a:bodyPr/>
                    <a:lstStyle/>
                    <a:p>
                      <a:r>
                        <a:rPr lang="en-US" sz="1600">
                          <a:latin typeface="Bahnschrift" panose="020B0502040204020203" pitchFamily="34" charset="0"/>
                        </a:rPr>
                        <a:t>2.68</a:t>
                      </a:r>
                    </a:p>
                  </a:txBody>
                  <a:tcPr/>
                </a:tc>
                <a:extLst>
                  <a:ext uri="{0D108BD9-81ED-4DB2-BD59-A6C34878D82A}">
                    <a16:rowId xmlns:a16="http://schemas.microsoft.com/office/drawing/2014/main" val="2764685190"/>
                  </a:ext>
                </a:extLst>
              </a:tr>
              <a:tr h="309984">
                <a:tc>
                  <a:txBody>
                    <a:bodyPr/>
                    <a:lstStyle/>
                    <a:p>
                      <a:r>
                        <a:rPr lang="en-US" sz="1600" dirty="0">
                          <a:latin typeface="Bahnschrift" panose="020B0502040204020203" pitchFamily="34" charset="0"/>
                        </a:rPr>
                        <a:t>Civic and Community</a:t>
                      </a:r>
                    </a:p>
                  </a:txBody>
                  <a:tcPr/>
                </a:tc>
                <a:tc>
                  <a:txBody>
                    <a:bodyPr/>
                    <a:lstStyle/>
                    <a:p>
                      <a:r>
                        <a:rPr lang="en-US" sz="1600">
                          <a:latin typeface="Bahnschrift" panose="020B0502040204020203" pitchFamily="34" charset="0"/>
                        </a:rPr>
                        <a:t>2.09</a:t>
                      </a:r>
                    </a:p>
                  </a:txBody>
                  <a:tcPr/>
                </a:tc>
                <a:extLst>
                  <a:ext uri="{0D108BD9-81ED-4DB2-BD59-A6C34878D82A}">
                    <a16:rowId xmlns:a16="http://schemas.microsoft.com/office/drawing/2014/main" val="1128868790"/>
                  </a:ext>
                </a:extLst>
              </a:tr>
              <a:tr h="317364">
                <a:tc>
                  <a:txBody>
                    <a:bodyPr/>
                    <a:lstStyle/>
                    <a:p>
                      <a:r>
                        <a:rPr lang="en-US" sz="1600">
                          <a:latin typeface="Bahnschrift" panose="020B0502040204020203" pitchFamily="34" charset="0"/>
                        </a:rPr>
                        <a:t>Health Services</a:t>
                      </a:r>
                    </a:p>
                  </a:txBody>
                  <a:tcPr/>
                </a:tc>
                <a:tc>
                  <a:txBody>
                    <a:bodyPr/>
                    <a:lstStyle/>
                    <a:p>
                      <a:r>
                        <a:rPr lang="en-US" sz="1600" dirty="0">
                          <a:latin typeface="Bahnschrift" panose="020B0502040204020203" pitchFamily="34" charset="0"/>
                        </a:rPr>
                        <a:t>2.97</a:t>
                      </a:r>
                    </a:p>
                  </a:txBody>
                  <a:tcPr/>
                </a:tc>
                <a:extLst>
                  <a:ext uri="{0D108BD9-81ED-4DB2-BD59-A6C34878D82A}">
                    <a16:rowId xmlns:a16="http://schemas.microsoft.com/office/drawing/2014/main" val="1324393555"/>
                  </a:ext>
                </a:extLst>
              </a:tr>
            </a:tbl>
          </a:graphicData>
        </a:graphic>
      </p:graphicFrame>
    </p:spTree>
    <p:extLst>
      <p:ext uri="{BB962C8B-B14F-4D97-AF65-F5344CB8AC3E}">
        <p14:creationId xmlns:p14="http://schemas.microsoft.com/office/powerpoint/2010/main" val="129002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A0B1E-79E0-4478-8C9A-8E7B419DEEF1}"/>
              </a:ext>
            </a:extLst>
          </p:cNvPr>
          <p:cNvSpPr>
            <a:spLocks noGrp="1"/>
          </p:cNvSpPr>
          <p:nvPr>
            <p:ph idx="1"/>
          </p:nvPr>
        </p:nvSpPr>
        <p:spPr>
          <a:xfrm>
            <a:off x="285750" y="1215484"/>
            <a:ext cx="8572500" cy="4803693"/>
          </a:xfrm>
        </p:spPr>
        <p:txBody>
          <a:bodyPr vert="horz" lIns="91440" tIns="45720" rIns="91440" bIns="45720" rtlCol="0" anchor="t">
            <a:normAutofit fontScale="70000" lnSpcReduction="20000"/>
          </a:bodyPr>
          <a:lstStyle/>
          <a:p>
            <a:pPr>
              <a:lnSpc>
                <a:spcPct val="120000"/>
              </a:lnSpc>
              <a:spcBef>
                <a:spcPts val="0"/>
              </a:spcBef>
            </a:pPr>
            <a:r>
              <a:rPr lang="en-US" dirty="0">
                <a:latin typeface="Roboto"/>
                <a:ea typeface="Roboto"/>
                <a:cs typeface="Arial"/>
              </a:rPr>
              <a:t>The major limitation of our research is that we only have data on UPSSHs for 2000 and 2010 and same sex households for 2019. Moreover, the Census Bureau does not collect data on the sexual orientation or gender identity of people.</a:t>
            </a:r>
          </a:p>
          <a:p>
            <a:pPr>
              <a:lnSpc>
                <a:spcPct val="120000"/>
              </a:lnSpc>
              <a:spcBef>
                <a:spcPts val="0"/>
              </a:spcBef>
            </a:pPr>
            <a:r>
              <a:rPr lang="en-US" dirty="0">
                <a:latin typeface="Roboto"/>
                <a:ea typeface="Roboto"/>
                <a:cs typeface="Arial"/>
              </a:rPr>
              <a:t>We also had limitations with our data on the locations of LGBTQ-serving commercial services, health services, and community/civic sites and organizations. First, not all services and organizations had physical addresses, but still provided vital community resources. Another limitation of mapping LGBTQ institutions is the subjectivity of these places. A queer-friendly space is loosely defined as a space that makes LGBTQ people feel welcome, though defining and collecting this data is very difficult and time consuming. </a:t>
            </a:r>
          </a:p>
          <a:p>
            <a:pPr>
              <a:lnSpc>
                <a:spcPct val="120000"/>
              </a:lnSpc>
              <a:spcBef>
                <a:spcPts val="0"/>
              </a:spcBef>
            </a:pPr>
            <a:r>
              <a:rPr lang="en-US" dirty="0">
                <a:latin typeface="Roboto"/>
                <a:ea typeface="Roboto"/>
                <a:cs typeface="Arial"/>
              </a:rPr>
              <a:t>Within the time and funding constraints of</a:t>
            </a:r>
            <a:r>
              <a:rPr lang="en-US">
                <a:latin typeface="Roboto"/>
                <a:ea typeface="Roboto"/>
                <a:cs typeface="Arial"/>
              </a:rPr>
              <a:t> this</a:t>
            </a:r>
            <a:r>
              <a:rPr lang="en-US" dirty="0">
                <a:latin typeface="Roboto"/>
                <a:ea typeface="Roboto"/>
                <a:cs typeface="Arial"/>
              </a:rPr>
              <a:t> project, our research maximized our ability to collect data that would assist our analysis.</a:t>
            </a:r>
          </a:p>
          <a:p>
            <a:endParaRPr lang="en-US" dirty="0"/>
          </a:p>
        </p:txBody>
      </p:sp>
      <p:sp>
        <p:nvSpPr>
          <p:cNvPr id="2" name="Title 1">
            <a:extLst>
              <a:ext uri="{FF2B5EF4-FFF2-40B4-BE49-F238E27FC236}">
                <a16:creationId xmlns:a16="http://schemas.microsoft.com/office/drawing/2014/main" id="{23E890CC-579B-4C42-8298-0FE023754086}"/>
              </a:ext>
            </a:extLst>
          </p:cNvPr>
          <p:cNvSpPr>
            <a:spLocks noGrp="1"/>
          </p:cNvSpPr>
          <p:nvPr>
            <p:ph type="title"/>
          </p:nvPr>
        </p:nvSpPr>
        <p:spPr/>
        <p:txBody>
          <a:bodyPr/>
          <a:lstStyle/>
          <a:p>
            <a:r>
              <a:rPr lang="en-US">
                <a:latin typeface="Roboto"/>
                <a:ea typeface="Roboto"/>
              </a:rPr>
              <a:t>Limitations</a:t>
            </a:r>
            <a:endParaRPr lang="en-US"/>
          </a:p>
        </p:txBody>
      </p:sp>
    </p:spTree>
    <p:extLst>
      <p:ext uri="{BB962C8B-B14F-4D97-AF65-F5344CB8AC3E}">
        <p14:creationId xmlns:p14="http://schemas.microsoft.com/office/powerpoint/2010/main" val="241879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739200-0EA6-4137-B24E-58D2AEB93F2D}"/>
              </a:ext>
            </a:extLst>
          </p:cNvPr>
          <p:cNvSpPr>
            <a:spLocks noGrp="1"/>
          </p:cNvSpPr>
          <p:nvPr>
            <p:ph idx="1"/>
          </p:nvPr>
        </p:nvSpPr>
        <p:spPr>
          <a:xfrm>
            <a:off x="285750" y="1215484"/>
            <a:ext cx="8572500" cy="4641030"/>
          </a:xfrm>
        </p:spPr>
        <p:txBody>
          <a:bodyPr vert="horz" lIns="91440" tIns="45720" rIns="91440" bIns="45720" rtlCol="0" anchor="t">
            <a:normAutofit fontScale="92500" lnSpcReduction="10000"/>
          </a:bodyPr>
          <a:lstStyle/>
          <a:p>
            <a:r>
              <a:rPr lang="en-US" sz="1200" dirty="0">
                <a:latin typeface="Roboto"/>
                <a:ea typeface="Roboto"/>
              </a:rPr>
              <a:t>Atlanta Regional Commission. (2019, February 14). </a:t>
            </a:r>
            <a:r>
              <a:rPr lang="en-US" sz="1200" i="1" dirty="0">
                <a:latin typeface="Roboto"/>
                <a:ea typeface="Roboto"/>
              </a:rPr>
              <a:t>Interactive Data &amp; Mapping Tools</a:t>
            </a:r>
            <a:r>
              <a:rPr lang="en-US" sz="1200" dirty="0">
                <a:latin typeface="Roboto"/>
                <a:ea typeface="Roboto"/>
              </a:rPr>
              <a:t>. ARC. Retrieved December 10, 2021, from </a:t>
            </a:r>
            <a:r>
              <a:rPr lang="en-US" sz="1200" dirty="0">
                <a:latin typeface="Roboto"/>
                <a:ea typeface="Roboto"/>
                <a:hlinkClick r:id="rId2"/>
              </a:rPr>
              <a:t>https://atlantaregional.org/atlanta-region/regional-data-resources/interactive-data-mapping-tools/</a:t>
            </a:r>
            <a:r>
              <a:rPr lang="en-US" sz="1200" dirty="0">
                <a:latin typeface="Roboto"/>
                <a:ea typeface="Roboto"/>
              </a:rPr>
              <a:t>. </a:t>
            </a:r>
            <a:endParaRPr lang="en-US" sz="1200" dirty="0"/>
          </a:p>
          <a:p>
            <a:r>
              <a:rPr lang="en-US" sz="1200" dirty="0">
                <a:latin typeface="Roboto"/>
                <a:ea typeface="Roboto"/>
              </a:rPr>
              <a:t>Doan, Petra L., and Harrison Higgins. “The Demise of Queer Space? Resurgent Gentrification and the Assimilation of LGBT Neighborhoods.” </a:t>
            </a:r>
            <a:r>
              <a:rPr lang="en-US" sz="1200" i="1" dirty="0">
                <a:latin typeface="Roboto"/>
                <a:ea typeface="Roboto"/>
              </a:rPr>
              <a:t>Journal of Planning Education and Research</a:t>
            </a:r>
            <a:r>
              <a:rPr lang="en-US" sz="1200" dirty="0">
                <a:latin typeface="Roboto"/>
                <a:ea typeface="Roboto"/>
              </a:rPr>
              <a:t> 31, no. 1 (2011): 6–25. </a:t>
            </a:r>
            <a:r>
              <a:rPr lang="en-US" sz="1200" dirty="0">
                <a:latin typeface="Roboto"/>
                <a:ea typeface="Roboto"/>
                <a:hlinkClick r:id="rId3"/>
              </a:rPr>
              <a:t>https://doi.org/10.1177/0739456x10391266</a:t>
            </a:r>
            <a:r>
              <a:rPr lang="en-US" sz="1200" dirty="0">
                <a:latin typeface="Roboto"/>
                <a:ea typeface="Roboto"/>
              </a:rPr>
              <a:t>. </a:t>
            </a:r>
            <a:endParaRPr lang="en-US" sz="1200" dirty="0"/>
          </a:p>
          <a:p>
            <a:r>
              <a:rPr lang="en-US" sz="1200" dirty="0" err="1">
                <a:latin typeface="Roboto"/>
                <a:ea typeface="Roboto"/>
              </a:rPr>
              <a:t>Gatta</a:t>
            </a:r>
            <a:r>
              <a:rPr lang="en-US" sz="1200" dirty="0">
                <a:latin typeface="Roboto"/>
                <a:ea typeface="Roboto"/>
              </a:rPr>
              <a:t>, G. M. (2021). Search &amp;</a:t>
            </a:r>
            <a:r>
              <a:rPr lang="en-US" sz="1200" dirty="0" err="1">
                <a:latin typeface="Roboto"/>
                <a:ea typeface="Roboto"/>
              </a:rPr>
              <a:t>gt</a:t>
            </a:r>
            <a:r>
              <a:rPr lang="en-US" sz="1200" dirty="0">
                <a:latin typeface="Roboto"/>
                <a:ea typeface="Roboto"/>
              </a:rPr>
              <a:t>; USA &amp;</a:t>
            </a:r>
            <a:r>
              <a:rPr lang="en-US" sz="1200" dirty="0" err="1">
                <a:latin typeface="Roboto"/>
                <a:ea typeface="Roboto"/>
              </a:rPr>
              <a:t>gt</a:t>
            </a:r>
            <a:r>
              <a:rPr lang="en-US" sz="1200" dirty="0">
                <a:latin typeface="Roboto"/>
                <a:ea typeface="Roboto"/>
              </a:rPr>
              <a:t>; Georgia &amp;</a:t>
            </a:r>
            <a:r>
              <a:rPr lang="en-US" sz="1200" dirty="0" err="1">
                <a:latin typeface="Roboto"/>
                <a:ea typeface="Roboto"/>
              </a:rPr>
              <a:t>gt</a:t>
            </a:r>
            <a:r>
              <a:rPr lang="en-US" sz="1200" dirty="0">
                <a:latin typeface="Roboto"/>
                <a:ea typeface="Roboto"/>
              </a:rPr>
              <a:t>; Atlanta. </a:t>
            </a:r>
            <a:r>
              <a:rPr lang="en-US" sz="1200" dirty="0" err="1">
                <a:latin typeface="Roboto"/>
                <a:ea typeface="Roboto"/>
              </a:rPr>
              <a:t>Damron</a:t>
            </a:r>
            <a:r>
              <a:rPr lang="en-US" sz="1200" dirty="0">
                <a:latin typeface="Roboto"/>
                <a:ea typeface="Roboto"/>
              </a:rPr>
              <a:t>: The First Name and Last Word in Lesbian and Gay Travel. Retrieved November 18, 2021, from </a:t>
            </a:r>
            <a:r>
              <a:rPr lang="en-US" sz="1200" dirty="0">
                <a:latin typeface="Roboto"/>
                <a:ea typeface="Roboto"/>
                <a:hlinkClick r:id="rId4"/>
              </a:rPr>
              <a:t>https://damron.com/place/atlanta</a:t>
            </a:r>
            <a:r>
              <a:rPr lang="en-US" sz="1200" dirty="0">
                <a:latin typeface="Roboto"/>
                <a:ea typeface="Roboto"/>
              </a:rPr>
              <a:t>.</a:t>
            </a:r>
          </a:p>
          <a:p>
            <a:r>
              <a:rPr lang="en-US" sz="1200" dirty="0" err="1">
                <a:latin typeface="Roboto"/>
                <a:ea typeface="Roboto"/>
              </a:rPr>
              <a:t>GayCities</a:t>
            </a:r>
            <a:r>
              <a:rPr lang="en-US" sz="1200" dirty="0">
                <a:latin typeface="Roboto"/>
                <a:ea typeface="Roboto"/>
              </a:rPr>
              <a:t>. “Gay Atlanta Guide - Gay Bars &amp; Clubs, Hotels, Beaches, Reviews and Maps.” Gay Atlanta. </a:t>
            </a:r>
            <a:r>
              <a:rPr lang="en-US" sz="1200" dirty="0" err="1">
                <a:latin typeface="Roboto"/>
                <a:ea typeface="Roboto"/>
              </a:rPr>
              <a:t>GayCities</a:t>
            </a:r>
            <a:r>
              <a:rPr lang="en-US" sz="1200" dirty="0">
                <a:latin typeface="Roboto"/>
                <a:ea typeface="Roboto"/>
              </a:rPr>
              <a:t>. Accessed December 1, 2021. </a:t>
            </a:r>
            <a:r>
              <a:rPr lang="en-US" sz="1200" dirty="0">
                <a:latin typeface="Roboto"/>
                <a:ea typeface="Roboto"/>
                <a:hlinkClick r:id="rId5"/>
              </a:rPr>
              <a:t>https://atlanta.gaycities.com/</a:t>
            </a:r>
            <a:r>
              <a:rPr lang="en-US" sz="1200" dirty="0">
                <a:latin typeface="Roboto"/>
                <a:ea typeface="Roboto"/>
              </a:rPr>
              <a:t>. </a:t>
            </a:r>
          </a:p>
          <a:p>
            <a:r>
              <a:rPr lang="en-US" sz="1200" dirty="0">
                <a:latin typeface="Roboto"/>
                <a:ea typeface="Roboto"/>
              </a:rPr>
              <a:t>Georgia Voice Community, 2021. “Georgia Voice: Gay Atlanta News, Events, &amp; Entertainment.” Georgia Voice - Gay &amp; LGBT Atlanta News. The Georgia Voice, April 19, 2021. </a:t>
            </a:r>
            <a:r>
              <a:rPr lang="en-US" sz="1200" dirty="0">
                <a:latin typeface="Roboto"/>
                <a:ea typeface="Roboto"/>
                <a:hlinkClick r:id="rId6"/>
              </a:rPr>
              <a:t>https://thegavoice.com/</a:t>
            </a:r>
            <a:r>
              <a:rPr lang="en-US" sz="1200" dirty="0">
                <a:latin typeface="Roboto"/>
                <a:ea typeface="Roboto"/>
              </a:rPr>
              <a:t>. </a:t>
            </a:r>
          </a:p>
          <a:p>
            <a:r>
              <a:rPr lang="en-US" sz="1200" dirty="0">
                <a:latin typeface="Roboto"/>
                <a:ea typeface="Roboto"/>
              </a:rPr>
              <a:t>“Most Popular Atlanta LGBTQ Nonprofits and Charities.” </a:t>
            </a:r>
            <a:r>
              <a:rPr lang="en-US" sz="1200" dirty="0" err="1">
                <a:latin typeface="Roboto"/>
                <a:ea typeface="Roboto"/>
              </a:rPr>
              <a:t>GreatNonprofits</a:t>
            </a:r>
            <a:r>
              <a:rPr lang="en-US" sz="1200" dirty="0">
                <a:latin typeface="Roboto"/>
                <a:ea typeface="Roboto"/>
              </a:rPr>
              <a:t>. Accessed December 1, 2021. </a:t>
            </a:r>
            <a:r>
              <a:rPr lang="en-US" sz="1200" dirty="0">
                <a:latin typeface="Roboto"/>
                <a:ea typeface="Roboto"/>
                <a:hlinkClick r:id="rId7"/>
              </a:rPr>
              <a:t>https://greatnonprofits.org/city/atlanta/GA/category:lgbtq/sort:review_count/direction:desc</a:t>
            </a:r>
            <a:r>
              <a:rPr lang="en-US" sz="1200" dirty="0">
                <a:latin typeface="Roboto"/>
                <a:ea typeface="Roboto"/>
              </a:rPr>
              <a:t>. </a:t>
            </a:r>
          </a:p>
          <a:p>
            <a:r>
              <a:rPr lang="en-US" sz="1200" dirty="0">
                <a:latin typeface="Roboto"/>
                <a:ea typeface="Roboto"/>
              </a:rPr>
              <a:t>US Census Bureau, 2010 Census Tiger/Line shapefiles § (2000). </a:t>
            </a:r>
          </a:p>
          <a:p>
            <a:r>
              <a:rPr lang="en-US" sz="1200" dirty="0">
                <a:latin typeface="Roboto"/>
                <a:ea typeface="Roboto"/>
              </a:rPr>
              <a:t>US Census Bureau, 2010 Census Tiger/Line shapefiles § (2010). </a:t>
            </a:r>
          </a:p>
          <a:p>
            <a:r>
              <a:rPr lang="en-US" sz="1200" dirty="0">
                <a:latin typeface="Roboto"/>
                <a:ea typeface="Roboto"/>
              </a:rPr>
              <a:t>US Census Bureau, UNMARRIED-PARTNER HOUSEHOLDS BY SEX OF PARTNER §. Accessed December 1, 2021. </a:t>
            </a:r>
            <a:r>
              <a:rPr lang="en-US" sz="1200" dirty="0">
                <a:latin typeface="Roboto"/>
                <a:ea typeface="Roboto"/>
                <a:hlinkClick r:id="rId8"/>
              </a:rPr>
              <a:t>https://data.census.gov/cedsci/table?q=B11009%3A%20COUPLED%20HOUSEHOLDS%20BY%20TYPE&amp;g=0500000US13089%241400000,13121%241400000&amp;tid=ACSDT5Y2010.B11009</a:t>
            </a:r>
            <a:r>
              <a:rPr lang="en-US" sz="1200" dirty="0">
                <a:latin typeface="Roboto"/>
                <a:ea typeface="Roboto"/>
              </a:rPr>
              <a:t>. </a:t>
            </a:r>
          </a:p>
          <a:p>
            <a:r>
              <a:rPr lang="en-US" sz="1200" dirty="0">
                <a:latin typeface="Roboto"/>
                <a:ea typeface="Roboto"/>
              </a:rPr>
              <a:t>US Census Bureau, HOUSEHOLD TYPE (INCLUDING LIVING ALONE) BY RELATIONSHIP §. Accessed December 1, 2021. </a:t>
            </a:r>
            <a:r>
              <a:rPr lang="en-US" sz="1200" dirty="0">
                <a:latin typeface="Roboto"/>
                <a:ea typeface="Roboto"/>
                <a:hlinkClick r:id="rId9"/>
              </a:rPr>
              <a:t>https://data.census.gov/cedsci/table?q=b09019&amp;g=0500000US13089%241400000,13121%241400000</a:t>
            </a:r>
            <a:r>
              <a:rPr lang="en-US" sz="1200" dirty="0">
                <a:latin typeface="Roboto"/>
                <a:ea typeface="Roboto"/>
              </a:rPr>
              <a:t>. </a:t>
            </a:r>
            <a:endParaRPr lang="en-US" sz="1200" i="1" dirty="0">
              <a:latin typeface="Roboto"/>
              <a:ea typeface="Roboto"/>
            </a:endParaRPr>
          </a:p>
          <a:p>
            <a:r>
              <a:rPr lang="en-US" sz="1200" dirty="0">
                <a:latin typeface="Roboto"/>
                <a:ea typeface="Roboto"/>
              </a:rPr>
              <a:t>US Census Bureau, Unmarried Partner Households by Sex of Partners § (2000). Accessed December 1, 2021. </a:t>
            </a:r>
            <a:r>
              <a:rPr lang="en-US" sz="1200" dirty="0">
                <a:latin typeface="Roboto"/>
                <a:ea typeface="Roboto"/>
                <a:hlinkClick r:id="rId10"/>
              </a:rPr>
              <a:t>https://data.census.gov/cedsci/table?t=Same%20Sex%20Couples&amp;g=0400000US13_0500000US13121%241400000&amp;y=2000&amp;tid=DECENNIALSF32000.PCT001&amp;hidePreview=true</a:t>
            </a:r>
            <a:r>
              <a:rPr lang="en-US" sz="1200" dirty="0">
                <a:latin typeface="Roboto"/>
                <a:ea typeface="Roboto"/>
              </a:rPr>
              <a:t>. </a:t>
            </a:r>
          </a:p>
          <a:p>
            <a:r>
              <a:rPr lang="en-US" sz="1200" dirty="0">
                <a:latin typeface="Roboto"/>
                <a:ea typeface="Roboto"/>
              </a:rPr>
              <a:t>Yelp. Yelp. Accessed December 1, 2021. </a:t>
            </a:r>
            <a:r>
              <a:rPr lang="en-US" sz="1200" dirty="0">
                <a:latin typeface="Roboto"/>
                <a:ea typeface="Roboto"/>
                <a:hlinkClick r:id="rId11"/>
              </a:rPr>
              <a:t>https://www.yelp.com/</a:t>
            </a:r>
            <a:r>
              <a:rPr lang="en-US" sz="1200" dirty="0">
                <a:latin typeface="Roboto"/>
                <a:ea typeface="Roboto"/>
              </a:rPr>
              <a:t>. </a:t>
            </a:r>
          </a:p>
          <a:p>
            <a:endParaRPr lang="en-US" sz="1200" dirty="0">
              <a:latin typeface="Roboto"/>
              <a:ea typeface="Roboto"/>
            </a:endParaRPr>
          </a:p>
          <a:p>
            <a:endParaRPr lang="en-US" sz="1200" dirty="0"/>
          </a:p>
          <a:p>
            <a:endParaRPr lang="en-US" sz="1200" i="1" dirty="0"/>
          </a:p>
          <a:p>
            <a:endParaRPr lang="en-US" sz="1200" i="1" dirty="0"/>
          </a:p>
        </p:txBody>
      </p:sp>
      <p:sp>
        <p:nvSpPr>
          <p:cNvPr id="2" name="Title 1">
            <a:extLst>
              <a:ext uri="{FF2B5EF4-FFF2-40B4-BE49-F238E27FC236}">
                <a16:creationId xmlns:a16="http://schemas.microsoft.com/office/drawing/2014/main" id="{7AF0553B-A4D4-4053-9484-550FAB0BA0A3}"/>
              </a:ext>
            </a:extLst>
          </p:cNvPr>
          <p:cNvSpPr>
            <a:spLocks noGrp="1"/>
          </p:cNvSpPr>
          <p:nvPr>
            <p:ph type="title"/>
          </p:nvPr>
        </p:nvSpPr>
        <p:spPr>
          <a:xfrm>
            <a:off x="285750" y="200721"/>
            <a:ext cx="8572500" cy="1014761"/>
          </a:xfrm>
        </p:spPr>
        <p:txBody>
          <a:bodyPr anchor="ctr">
            <a:normAutofit/>
          </a:bodyPr>
          <a:lstStyle/>
          <a:p>
            <a:r>
              <a:rPr lang="en-US"/>
              <a:t>Citations</a:t>
            </a:r>
          </a:p>
        </p:txBody>
      </p:sp>
    </p:spTree>
    <p:extLst>
      <p:ext uri="{BB962C8B-B14F-4D97-AF65-F5344CB8AC3E}">
        <p14:creationId xmlns:p14="http://schemas.microsoft.com/office/powerpoint/2010/main" val="301494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A11808-2E6A-D407-6065-471F054F107B}"/>
              </a:ext>
            </a:extLst>
          </p:cNvPr>
          <p:cNvSpPr>
            <a:spLocks noGrp="1"/>
          </p:cNvSpPr>
          <p:nvPr>
            <p:ph type="ctrTitle"/>
          </p:nvPr>
        </p:nvSpPr>
        <p:spPr/>
        <p:txBody>
          <a:bodyPr/>
          <a:lstStyle/>
          <a:p>
            <a:pPr algn="ctr"/>
            <a:r>
              <a:rPr lang="en-US" dirty="0"/>
              <a:t>Questions?</a:t>
            </a:r>
          </a:p>
        </p:txBody>
      </p:sp>
    </p:spTree>
    <p:extLst>
      <p:ext uri="{BB962C8B-B14F-4D97-AF65-F5344CB8AC3E}">
        <p14:creationId xmlns:p14="http://schemas.microsoft.com/office/powerpoint/2010/main" val="8611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idx="4294967295"/>
          </p:nvPr>
        </p:nvSpPr>
        <p:spPr>
          <a:xfrm>
            <a:off x="285750" y="200721"/>
            <a:ext cx="8572500" cy="1014761"/>
          </a:xfrm>
          <a:prstGeom prst="rect">
            <a:avLst/>
          </a:prstGeom>
        </p:spPr>
        <p:txBody>
          <a:bodyPr lIns="91440" tIns="45720" rIns="91440" bIns="45720" anchor="t"/>
          <a:lstStyle/>
          <a:p>
            <a:r>
              <a:rPr lang="en-US">
                <a:solidFill>
                  <a:srgbClr val="A7934B"/>
                </a:solidFill>
                <a:latin typeface="Roboto"/>
                <a:ea typeface="Roboto"/>
              </a:rPr>
              <a:t>Introduction &amp; Background</a:t>
            </a:r>
            <a:endParaRPr lang="en-US"/>
          </a:p>
        </p:txBody>
      </p:sp>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285750" y="1247013"/>
            <a:ext cx="8572500" cy="4596355"/>
          </a:xfrm>
        </p:spPr>
        <p:txBody>
          <a:bodyPr lIns="91440" tIns="45720" rIns="91440" bIns="45720" anchor="t"/>
          <a:lstStyle/>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Planning must incorporate the needs of diverse communities, and the unique spatial context each community exists in should inform planner’s processes and objectives accordingly. Unfortunately, the LGBTQ community has been historically ignored/hindered by planners.</a:t>
            </a:r>
          </a:p>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The research on LGBTQ related planning is relatively nascent, but Dr. Petra Doan's research has highlighted the need to consider this community in the planning process.</a:t>
            </a:r>
          </a:p>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Atlanta is known as the LGBTQ capital of the South where queer people have historically congregated out of fear of reprisal for their identity in their hometown.</a:t>
            </a:r>
            <a:endParaRPr lang="en-US" dirty="0">
              <a:solidFill>
                <a:srgbClr val="003057"/>
              </a:solidFill>
              <a:latin typeface="Roboto" panose="02000000000000000000" pitchFamily="2" charset="0"/>
              <a:ea typeface="Roboto" panose="02000000000000000000" pitchFamily="2" charset="0"/>
              <a:cs typeface="Arial"/>
            </a:endParaRPr>
          </a:p>
        </p:txBody>
      </p:sp>
    </p:spTree>
    <p:extLst>
      <p:ext uri="{BB962C8B-B14F-4D97-AF65-F5344CB8AC3E}">
        <p14:creationId xmlns:p14="http://schemas.microsoft.com/office/powerpoint/2010/main" val="121591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CCFBC-CEEA-8445-9C0A-80973839FEA5}"/>
              </a:ext>
            </a:extLst>
          </p:cNvPr>
          <p:cNvSpPr>
            <a:spLocks noGrp="1"/>
          </p:cNvSpPr>
          <p:nvPr>
            <p:ph type="title" idx="4294967295"/>
          </p:nvPr>
        </p:nvSpPr>
        <p:spPr>
          <a:xfrm>
            <a:off x="285750" y="211873"/>
            <a:ext cx="8572500" cy="1003610"/>
          </a:xfrm>
          <a:prstGeom prst="rect">
            <a:avLst/>
          </a:prstGeom>
        </p:spPr>
        <p:txBody>
          <a:bodyPr lIns="91440" tIns="45720" rIns="91440" bIns="45720" anchor="t">
            <a:normAutofit/>
          </a:bodyPr>
          <a:lstStyle/>
          <a:p>
            <a:r>
              <a:rPr lang="en-US" sz="3000">
                <a:solidFill>
                  <a:srgbClr val="A7934B"/>
                </a:solidFill>
                <a:latin typeface="Bahnschrift" panose="020B0502040204020203" pitchFamily="34" charset="0"/>
                <a:ea typeface="Roboto"/>
                <a:cs typeface="Roboto" panose="02000000000000000000" pitchFamily="2" charset="0"/>
              </a:rPr>
              <a:t>Problem Definition &amp; Objectives</a:t>
            </a:r>
            <a:endParaRPr lang="en-US" sz="3000">
              <a:solidFill>
                <a:srgbClr val="A7934B"/>
              </a:solidFill>
              <a:latin typeface="Bahnschrift" panose="020B0502040204020203" pitchFamily="34" charset="0"/>
              <a:ea typeface="Roboto" panose="02000000000000000000" pitchFamily="2" charset="0"/>
              <a:cs typeface="Roboto" panose="02000000000000000000" pitchFamily="2" charset="0"/>
            </a:endParaRPr>
          </a:p>
        </p:txBody>
      </p:sp>
      <p:sp>
        <p:nvSpPr>
          <p:cNvPr id="5" name="Content Placeholder 4">
            <a:extLst>
              <a:ext uri="{FF2B5EF4-FFF2-40B4-BE49-F238E27FC236}">
                <a16:creationId xmlns:a16="http://schemas.microsoft.com/office/drawing/2014/main" id="{19ACE267-5498-454D-8569-493E6EDFE21F}"/>
              </a:ext>
            </a:extLst>
          </p:cNvPr>
          <p:cNvSpPr>
            <a:spLocks noGrp="1"/>
          </p:cNvSpPr>
          <p:nvPr>
            <p:ph idx="1"/>
          </p:nvPr>
        </p:nvSpPr>
        <p:spPr>
          <a:xfrm>
            <a:off x="285750" y="1034741"/>
            <a:ext cx="8572500" cy="4596355"/>
          </a:xfrm>
        </p:spPr>
        <p:txBody>
          <a:bodyPr lIns="91440" tIns="45720" rIns="91440" bIns="45720" anchor="t"/>
          <a:lstStyle/>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Research suggests that the Atlanta LGBTQ community is being erased as several factors converge. Limited data on LGBTQ people has led to limited literature. </a:t>
            </a:r>
          </a:p>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2011 Georgia Tech MCRP alum Zachary </a:t>
            </a:r>
            <a:r>
              <a:rPr lang="en-US" dirty="0" err="1">
                <a:solidFill>
                  <a:srgbClr val="003057"/>
                </a:solidFill>
                <a:latin typeface="Roboto" panose="02000000000000000000" pitchFamily="2" charset="0"/>
                <a:ea typeface="Roboto" panose="02000000000000000000" pitchFamily="2" charset="0"/>
                <a:cs typeface="+mn-lt"/>
              </a:rPr>
              <a:t>Adriaenssens</a:t>
            </a:r>
            <a:r>
              <a:rPr lang="en-US" dirty="0">
                <a:solidFill>
                  <a:srgbClr val="003057"/>
                </a:solidFill>
                <a:latin typeface="Roboto" panose="02000000000000000000" pitchFamily="2" charset="0"/>
                <a:ea typeface="Roboto" panose="02000000000000000000" pitchFamily="2" charset="0"/>
                <a:cs typeface="+mn-lt"/>
              </a:rPr>
              <a:t> wrote an analysis of Atlanta’s LGBTQ community. In our research, we aim to build upon previous literature and update </a:t>
            </a:r>
            <a:r>
              <a:rPr lang="en-US" dirty="0" err="1">
                <a:solidFill>
                  <a:srgbClr val="003057"/>
                </a:solidFill>
                <a:latin typeface="Roboto" panose="02000000000000000000" pitchFamily="2" charset="0"/>
                <a:ea typeface="Roboto" panose="02000000000000000000" pitchFamily="2" charset="0"/>
                <a:cs typeface="+mn-lt"/>
              </a:rPr>
              <a:t>Adriaenssens</a:t>
            </a:r>
            <a:r>
              <a:rPr lang="en-US" dirty="0">
                <a:solidFill>
                  <a:srgbClr val="003057"/>
                </a:solidFill>
                <a:latin typeface="Roboto" panose="02000000000000000000" pitchFamily="2" charset="0"/>
                <a:ea typeface="Roboto" panose="02000000000000000000" pitchFamily="2" charset="0"/>
                <a:cs typeface="+mn-lt"/>
              </a:rPr>
              <a:t>’ research. </a:t>
            </a:r>
          </a:p>
          <a:p>
            <a:pPr marL="342900" indent="-342900">
              <a:buFont typeface="Arial,Sans-Serif"/>
              <a:buChar char="•"/>
            </a:pPr>
            <a:r>
              <a:rPr lang="en-US" dirty="0">
                <a:solidFill>
                  <a:srgbClr val="003057"/>
                </a:solidFill>
                <a:latin typeface="Roboto" panose="02000000000000000000" pitchFamily="2" charset="0"/>
                <a:ea typeface="Roboto" panose="02000000000000000000" pitchFamily="2" charset="0"/>
                <a:cs typeface="+mn-lt"/>
              </a:rPr>
              <a:t>The two central questions we ask are:</a:t>
            </a:r>
          </a:p>
          <a:p>
            <a:pPr marL="642937" lvl="2" indent="-342900">
              <a:buFont typeface="Arial,Sans-Serif"/>
              <a:buChar char="•"/>
            </a:pPr>
            <a:r>
              <a:rPr lang="en-US" sz="2100" dirty="0">
                <a:solidFill>
                  <a:srgbClr val="003057"/>
                </a:solidFill>
                <a:latin typeface="Roboto" panose="02000000000000000000" pitchFamily="2" charset="0"/>
                <a:ea typeface="Roboto" panose="02000000000000000000" pitchFamily="2" charset="0"/>
                <a:cs typeface="+mn-lt"/>
              </a:rPr>
              <a:t>Has Atlanta’s LGBTQ community been dispersing?</a:t>
            </a:r>
          </a:p>
          <a:p>
            <a:pPr marL="642937" lvl="2" indent="-342900">
              <a:buFont typeface="Arial,Sans-Serif"/>
              <a:buChar char="•"/>
            </a:pPr>
            <a:r>
              <a:rPr lang="en-US" sz="2100" dirty="0">
                <a:solidFill>
                  <a:srgbClr val="003057"/>
                </a:solidFill>
                <a:latin typeface="Roboto" panose="02000000000000000000" pitchFamily="2" charset="0"/>
                <a:ea typeface="Roboto" panose="02000000000000000000" pitchFamily="2" charset="0"/>
                <a:cs typeface="+mn-lt"/>
              </a:rPr>
              <a:t>What is the average proximate distance of same sex households to LGBTQ-serving</a:t>
            </a:r>
            <a:r>
              <a:rPr lang="en-US" sz="2100">
                <a:solidFill>
                  <a:srgbClr val="003057"/>
                </a:solidFill>
                <a:latin typeface="Roboto" panose="02000000000000000000" pitchFamily="2" charset="0"/>
                <a:ea typeface="Roboto" panose="02000000000000000000" pitchFamily="2" charset="0"/>
                <a:cs typeface="+mn-lt"/>
              </a:rPr>
              <a:t> </a:t>
            </a:r>
            <a:r>
              <a:rPr lang="en-US" sz="2100" dirty="0">
                <a:solidFill>
                  <a:srgbClr val="003057"/>
                </a:solidFill>
                <a:latin typeface="Roboto" panose="02000000000000000000" pitchFamily="2" charset="0"/>
                <a:ea typeface="Roboto" panose="02000000000000000000" pitchFamily="2" charset="0"/>
                <a:cs typeface="+mn-lt"/>
              </a:rPr>
              <a:t>institutions for each of the three categories we identified as well as overall?</a:t>
            </a:r>
          </a:p>
          <a:p>
            <a:endParaRPr lang="en-US" dirty="0">
              <a:solidFill>
                <a:srgbClr val="003057"/>
              </a:solidFill>
              <a:latin typeface="Bahnschrift" panose="020B0502040204020203" pitchFamily="34" charset="0"/>
              <a:ea typeface="+mn-lt"/>
              <a:cs typeface="+mn-lt"/>
            </a:endParaRPr>
          </a:p>
          <a:p>
            <a:endParaRPr lang="en-US" dirty="0">
              <a:solidFill>
                <a:srgbClr val="003057"/>
              </a:solidFill>
              <a:latin typeface="Bahnschrift" panose="020B0502040204020203" pitchFamily="34" charset="0"/>
              <a:cs typeface="Arial"/>
            </a:endParaRPr>
          </a:p>
        </p:txBody>
      </p:sp>
    </p:spTree>
    <p:extLst>
      <p:ext uri="{BB962C8B-B14F-4D97-AF65-F5344CB8AC3E}">
        <p14:creationId xmlns:p14="http://schemas.microsoft.com/office/powerpoint/2010/main" val="2502228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431F86-B83D-4C54-86C4-BFD8868C845F}"/>
              </a:ext>
            </a:extLst>
          </p:cNvPr>
          <p:cNvSpPr>
            <a:spLocks noGrp="1"/>
          </p:cNvSpPr>
          <p:nvPr>
            <p:ph idx="1"/>
          </p:nvPr>
        </p:nvSpPr>
        <p:spPr>
          <a:xfrm>
            <a:off x="285750" y="1215484"/>
            <a:ext cx="8425851" cy="4347554"/>
          </a:xfrm>
        </p:spPr>
        <p:txBody>
          <a:bodyPr vert="horz" lIns="91440" tIns="45720" rIns="91440" bIns="45720" rtlCol="0" anchor="t">
            <a:normAutofit/>
          </a:bodyPr>
          <a:lstStyle/>
          <a:p>
            <a:r>
              <a:rPr lang="en-US" dirty="0">
                <a:latin typeface="Roboto"/>
                <a:ea typeface="Roboto"/>
                <a:cs typeface="Calibri"/>
              </a:rPr>
              <a:t>Atlanta’s LGBTQ community has continued to disperse but that the community continues to be well served by commercial services, health services, and community and civic organizations and spaces.</a:t>
            </a:r>
            <a:endParaRPr lang="en-US" dirty="0">
              <a:latin typeface="Roboto"/>
              <a:ea typeface="Roboto"/>
            </a:endParaRPr>
          </a:p>
        </p:txBody>
      </p:sp>
      <p:sp>
        <p:nvSpPr>
          <p:cNvPr id="3" name="Title 2">
            <a:extLst>
              <a:ext uri="{FF2B5EF4-FFF2-40B4-BE49-F238E27FC236}">
                <a16:creationId xmlns:a16="http://schemas.microsoft.com/office/drawing/2014/main" id="{BB91A484-BFC7-49C2-B8D2-72344863B685}"/>
              </a:ext>
            </a:extLst>
          </p:cNvPr>
          <p:cNvSpPr>
            <a:spLocks noGrp="1"/>
          </p:cNvSpPr>
          <p:nvPr>
            <p:ph type="title"/>
          </p:nvPr>
        </p:nvSpPr>
        <p:spPr/>
        <p:txBody>
          <a:bodyPr/>
          <a:lstStyle/>
          <a:p>
            <a:r>
              <a:rPr lang="en-US">
                <a:latin typeface="Bahnschrift" panose="020B0502040204020203" pitchFamily="34" charset="0"/>
                <a:ea typeface="Roboto"/>
              </a:rPr>
              <a:t>Hypothesis</a:t>
            </a:r>
            <a:endParaRPr lang="en-US">
              <a:latin typeface="Bahnschrift" panose="020B0502040204020203" pitchFamily="34" charset="0"/>
            </a:endParaRPr>
          </a:p>
        </p:txBody>
      </p:sp>
    </p:spTree>
    <p:extLst>
      <p:ext uri="{BB962C8B-B14F-4D97-AF65-F5344CB8AC3E}">
        <p14:creationId xmlns:p14="http://schemas.microsoft.com/office/powerpoint/2010/main" val="150413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8364A-F185-4B82-86CF-2A29D37E4619}"/>
              </a:ext>
            </a:extLst>
          </p:cNvPr>
          <p:cNvSpPr>
            <a:spLocks noGrp="1"/>
          </p:cNvSpPr>
          <p:nvPr>
            <p:ph idx="1"/>
          </p:nvPr>
        </p:nvSpPr>
        <p:spPr/>
        <p:txBody>
          <a:bodyPr vert="horz" lIns="91440" tIns="45720" rIns="91440" bIns="45720" rtlCol="0" anchor="t">
            <a:noAutofit/>
          </a:bodyPr>
          <a:lstStyle/>
          <a:p>
            <a:pPr>
              <a:lnSpc>
                <a:spcPct val="100000"/>
              </a:lnSpc>
            </a:pPr>
            <a:r>
              <a:rPr lang="en-US" sz="2200" dirty="0">
                <a:latin typeface="Roboto"/>
                <a:ea typeface="Roboto"/>
                <a:cs typeface="Arial"/>
              </a:rPr>
              <a:t>First, we mapped 2000, 2010, and 2019 Census track-level data for Fulton and DeKalb County, Georgia. For 2000 and 2010, we use data on unmarried partner same-sex households (UPSSHs). For 2019, we use data on same-sex households. Using these data, we calculated the top three Census tracts that gained and lost percentages of same-sex households for 2010 to 2019.</a:t>
            </a:r>
            <a:endParaRPr lang="en-US" sz="2200" dirty="0">
              <a:latin typeface="Roboto"/>
              <a:ea typeface="Roboto"/>
            </a:endParaRPr>
          </a:p>
          <a:p>
            <a:pPr>
              <a:lnSpc>
                <a:spcPct val="100000"/>
              </a:lnSpc>
            </a:pPr>
            <a:r>
              <a:rPr lang="en-US" sz="2200" dirty="0">
                <a:latin typeface="Roboto"/>
                <a:ea typeface="Roboto"/>
                <a:cs typeface="Arial"/>
              </a:rPr>
              <a:t>Second, we determined the weighted average distance from Census tract centroids to the closest LGBTQ establishment for all categories: commercial services, health services, and community and civic spaces and organizations.</a:t>
            </a:r>
          </a:p>
        </p:txBody>
      </p:sp>
      <p:sp>
        <p:nvSpPr>
          <p:cNvPr id="2" name="Title 1">
            <a:extLst>
              <a:ext uri="{FF2B5EF4-FFF2-40B4-BE49-F238E27FC236}">
                <a16:creationId xmlns:a16="http://schemas.microsoft.com/office/drawing/2014/main" id="{73FBB556-E2B3-4609-874A-FD2994F69188}"/>
              </a:ext>
            </a:extLst>
          </p:cNvPr>
          <p:cNvSpPr>
            <a:spLocks noGrp="1"/>
          </p:cNvSpPr>
          <p:nvPr>
            <p:ph type="title"/>
          </p:nvPr>
        </p:nvSpPr>
        <p:spPr/>
        <p:txBody>
          <a:bodyPr/>
          <a:lstStyle/>
          <a:p>
            <a:r>
              <a:rPr lang="en-US">
                <a:latin typeface="Bahnschrift" panose="020B0502040204020203" pitchFamily="34" charset="0"/>
                <a:ea typeface="Roboto"/>
              </a:rPr>
              <a:t>Methods &amp; Procedures</a:t>
            </a:r>
            <a:endParaRPr lang="en-US">
              <a:latin typeface="Bahnschrift" panose="020B0502040204020203" pitchFamily="34" charset="0"/>
            </a:endParaRPr>
          </a:p>
        </p:txBody>
      </p:sp>
    </p:spTree>
    <p:extLst>
      <p:ext uri="{BB962C8B-B14F-4D97-AF65-F5344CB8AC3E}">
        <p14:creationId xmlns:p14="http://schemas.microsoft.com/office/powerpoint/2010/main" val="205376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ECCE62-8EDE-4FEC-98A9-CBCB9C2E2C80}"/>
              </a:ext>
            </a:extLst>
          </p:cNvPr>
          <p:cNvSpPr>
            <a:spLocks noGrp="1"/>
          </p:cNvSpPr>
          <p:nvPr>
            <p:ph idx="1"/>
          </p:nvPr>
        </p:nvSpPr>
        <p:spPr/>
        <p:txBody>
          <a:bodyPr vert="horz" lIns="91440" tIns="45720" rIns="91440" bIns="45720" rtlCol="0" anchor="t">
            <a:normAutofit fontScale="92500"/>
          </a:bodyPr>
          <a:lstStyle/>
          <a:p>
            <a:r>
              <a:rPr lang="en-US" dirty="0"/>
              <a:t>The Same-Sex partner population of the greater Atlanta area.</a:t>
            </a:r>
          </a:p>
          <a:p>
            <a:r>
              <a:rPr lang="en-US" dirty="0"/>
              <a:t>We include an analysis of all of Fulton and DeKalb counties, which are the two counties that partially contain the City of Atlanta, because: </a:t>
            </a:r>
          </a:p>
          <a:p>
            <a:pPr lvl="1"/>
            <a:r>
              <a:rPr lang="en-US" dirty="0"/>
              <a:t>One characteristic that defines Atlanta’s demographic changes is the sprawling of a variety of identities, including the LGBTQ community. </a:t>
            </a:r>
          </a:p>
          <a:p>
            <a:pPr lvl="1"/>
            <a:r>
              <a:rPr lang="en-US" dirty="0"/>
              <a:t>Research highlights an increasingly suburbanizing queer population as rising rents force lower-wealth people out of their neighborhoods like Midtown and into neighborhoods outside of the boundaries of the City of Atlanta. </a:t>
            </a:r>
          </a:p>
          <a:p>
            <a:pPr lvl="1"/>
            <a:endParaRPr lang="en-US" dirty="0"/>
          </a:p>
        </p:txBody>
      </p:sp>
      <p:sp>
        <p:nvSpPr>
          <p:cNvPr id="2" name="Title 1">
            <a:extLst>
              <a:ext uri="{FF2B5EF4-FFF2-40B4-BE49-F238E27FC236}">
                <a16:creationId xmlns:a16="http://schemas.microsoft.com/office/drawing/2014/main" id="{620A9158-2891-4B1F-BD75-A640BABD5AB0}"/>
              </a:ext>
            </a:extLst>
          </p:cNvPr>
          <p:cNvSpPr>
            <a:spLocks noGrp="1"/>
          </p:cNvSpPr>
          <p:nvPr>
            <p:ph type="title"/>
          </p:nvPr>
        </p:nvSpPr>
        <p:spPr/>
        <p:txBody>
          <a:bodyPr/>
          <a:lstStyle/>
          <a:p>
            <a:r>
              <a:rPr lang="en-US">
                <a:latin typeface="Bahnschrift" panose="020B0502040204020203" pitchFamily="34" charset="0"/>
                <a:ea typeface="Roboto"/>
              </a:rPr>
              <a:t>Study Area</a:t>
            </a:r>
            <a:endParaRPr lang="en-US">
              <a:latin typeface="Bahnschrift" panose="020B0502040204020203" pitchFamily="34" charset="0"/>
            </a:endParaRPr>
          </a:p>
        </p:txBody>
      </p:sp>
    </p:spTree>
    <p:extLst>
      <p:ext uri="{BB962C8B-B14F-4D97-AF65-F5344CB8AC3E}">
        <p14:creationId xmlns:p14="http://schemas.microsoft.com/office/powerpoint/2010/main" val="61154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A236B-52A6-40AE-BB9B-ABECF2266646}"/>
              </a:ext>
            </a:extLst>
          </p:cNvPr>
          <p:cNvSpPr>
            <a:spLocks noGrp="1"/>
          </p:cNvSpPr>
          <p:nvPr>
            <p:ph type="title"/>
          </p:nvPr>
        </p:nvSpPr>
        <p:spPr/>
        <p:txBody>
          <a:bodyPr/>
          <a:lstStyle/>
          <a:p>
            <a:r>
              <a:rPr lang="en-US" dirty="0">
                <a:latin typeface="Roboto"/>
                <a:ea typeface="Roboto"/>
              </a:rPr>
              <a:t>Assumptions for Analysis </a:t>
            </a:r>
            <a:endParaRPr lang="en-US" dirty="0"/>
          </a:p>
        </p:txBody>
      </p:sp>
      <p:sp>
        <p:nvSpPr>
          <p:cNvPr id="3" name="Content Placeholder 2">
            <a:extLst>
              <a:ext uri="{FF2B5EF4-FFF2-40B4-BE49-F238E27FC236}">
                <a16:creationId xmlns:a16="http://schemas.microsoft.com/office/drawing/2014/main" id="{B1F97B4C-261C-41D3-B694-3A7D9E4BC1A9}"/>
              </a:ext>
            </a:extLst>
          </p:cNvPr>
          <p:cNvSpPr>
            <a:spLocks noGrp="1"/>
          </p:cNvSpPr>
          <p:nvPr>
            <p:ph sz="half" idx="1"/>
          </p:nvPr>
        </p:nvSpPr>
        <p:spPr>
          <a:xfrm>
            <a:off x="284285" y="1215482"/>
            <a:ext cx="4211515" cy="4961480"/>
          </a:xfrm>
        </p:spPr>
        <p:txBody>
          <a:bodyPr vert="horz" lIns="91440" tIns="45720" rIns="91440" bIns="45720" rtlCol="0" anchor="t">
            <a:normAutofit fontScale="92500" lnSpcReduction="10000"/>
          </a:bodyPr>
          <a:lstStyle/>
          <a:p>
            <a:r>
              <a:rPr lang="en-US" dirty="0"/>
              <a:t>UPSSHs and SSH's serve as surrogate data sources for measuring the LGBTQ population</a:t>
            </a:r>
          </a:p>
          <a:p>
            <a:r>
              <a:rPr lang="en-US" dirty="0"/>
              <a:t>The measures of UPSSH's and SSH's done by the Census bureau are accurate and comprehensive</a:t>
            </a:r>
          </a:p>
          <a:p>
            <a:r>
              <a:rPr lang="en-US" dirty="0"/>
              <a:t>Change in UPSSH/SSH population due to their movement rather than straight population increases</a:t>
            </a:r>
          </a:p>
          <a:p>
            <a:pPr marL="0" indent="0">
              <a:buNone/>
            </a:pPr>
            <a:endParaRPr lang="en-US" dirty="0"/>
          </a:p>
        </p:txBody>
      </p:sp>
      <p:sp>
        <p:nvSpPr>
          <p:cNvPr id="4" name="Content Placeholder 3">
            <a:extLst>
              <a:ext uri="{FF2B5EF4-FFF2-40B4-BE49-F238E27FC236}">
                <a16:creationId xmlns:a16="http://schemas.microsoft.com/office/drawing/2014/main" id="{B19F01DF-22C0-4D1A-B530-4FD61B3C9D08}"/>
              </a:ext>
            </a:extLst>
          </p:cNvPr>
          <p:cNvSpPr>
            <a:spLocks noGrp="1"/>
          </p:cNvSpPr>
          <p:nvPr>
            <p:ph sz="half" idx="2"/>
          </p:nvPr>
        </p:nvSpPr>
        <p:spPr>
          <a:xfrm>
            <a:off x="4648200" y="1215482"/>
            <a:ext cx="4210050" cy="4961480"/>
          </a:xfrm>
        </p:spPr>
        <p:txBody>
          <a:bodyPr vert="horz" lIns="91440" tIns="45720" rIns="91440" bIns="45720" rtlCol="0" anchor="t">
            <a:normAutofit fontScale="92500" lnSpcReduction="10000"/>
          </a:bodyPr>
          <a:lstStyle/>
          <a:p>
            <a:r>
              <a:rPr lang="en-US" dirty="0"/>
              <a:t>Our list of LGBTQ-serving institutions is accurate and comprehensive </a:t>
            </a:r>
          </a:p>
          <a:p>
            <a:r>
              <a:rPr lang="en-US" dirty="0"/>
              <a:t>Placing the household count at the centroid of the census track will give us the best measurement </a:t>
            </a:r>
          </a:p>
          <a:p>
            <a:endParaRPr lang="en-US" dirty="0"/>
          </a:p>
        </p:txBody>
      </p:sp>
    </p:spTree>
    <p:extLst>
      <p:ext uri="{BB962C8B-B14F-4D97-AF65-F5344CB8AC3E}">
        <p14:creationId xmlns:p14="http://schemas.microsoft.com/office/powerpoint/2010/main" val="418933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2F904946-A167-40C5-A285-84CB7DCBA2A4}"/>
              </a:ext>
            </a:extLst>
          </p:cNvPr>
          <p:cNvGraphicFramePr>
            <a:graphicFrameLocks noGrp="1"/>
          </p:cNvGraphicFramePr>
          <p:nvPr>
            <p:ph idx="1"/>
            <p:extLst>
              <p:ext uri="{D42A27DB-BD31-4B8C-83A1-F6EECF244321}">
                <p14:modId xmlns:p14="http://schemas.microsoft.com/office/powerpoint/2010/main" val="4230657588"/>
              </p:ext>
            </p:extLst>
          </p:nvPr>
        </p:nvGraphicFramePr>
        <p:xfrm>
          <a:off x="134897" y="1219003"/>
          <a:ext cx="8543424" cy="462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A772661-2637-4196-821D-F52B0B744FF0}"/>
              </a:ext>
            </a:extLst>
          </p:cNvPr>
          <p:cNvSpPr>
            <a:spLocks noGrp="1"/>
          </p:cNvSpPr>
          <p:nvPr>
            <p:ph type="title"/>
          </p:nvPr>
        </p:nvSpPr>
        <p:spPr/>
        <p:txBody>
          <a:bodyPr/>
          <a:lstStyle/>
          <a:p>
            <a:r>
              <a:rPr lang="en-US">
                <a:latin typeface="Roboto"/>
                <a:ea typeface="Roboto"/>
              </a:rPr>
              <a:t>Project Flow Chart</a:t>
            </a:r>
            <a:endParaRPr lang="en-US"/>
          </a:p>
        </p:txBody>
      </p:sp>
    </p:spTree>
    <p:extLst>
      <p:ext uri="{BB962C8B-B14F-4D97-AF65-F5344CB8AC3E}">
        <p14:creationId xmlns:p14="http://schemas.microsoft.com/office/powerpoint/2010/main" val="21102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ap&#10;&#10;Description automatically generated">
            <a:extLst>
              <a:ext uri="{FF2B5EF4-FFF2-40B4-BE49-F238E27FC236}">
                <a16:creationId xmlns:a16="http://schemas.microsoft.com/office/drawing/2014/main" id="{25D5BC01-A662-4FA4-9AA6-4B8E19B7B4CF}"/>
              </a:ext>
            </a:extLst>
          </p:cNvPr>
          <p:cNvPicPr>
            <a:picLocks noChangeAspect="1"/>
          </p:cNvPicPr>
          <p:nvPr/>
        </p:nvPicPr>
        <p:blipFill rotWithShape="1">
          <a:blip r:embed="rId3"/>
          <a:srcRect b="7191"/>
          <a:stretch/>
        </p:blipFill>
        <p:spPr>
          <a:xfrm>
            <a:off x="4693311" y="3446573"/>
            <a:ext cx="3876883" cy="3305755"/>
          </a:xfrm>
          <a:prstGeom prst="rect">
            <a:avLst/>
          </a:prstGeom>
        </p:spPr>
      </p:pic>
      <p:pic>
        <p:nvPicPr>
          <p:cNvPr id="4" name="Picture 4" descr="Map&#10;&#10;Description automatically generated">
            <a:extLst>
              <a:ext uri="{FF2B5EF4-FFF2-40B4-BE49-F238E27FC236}">
                <a16:creationId xmlns:a16="http://schemas.microsoft.com/office/drawing/2014/main" id="{DAB86CB6-933D-4355-828B-6B4DF6F144DE}"/>
              </a:ext>
            </a:extLst>
          </p:cNvPr>
          <p:cNvPicPr>
            <a:picLocks noChangeAspect="1"/>
          </p:cNvPicPr>
          <p:nvPr/>
        </p:nvPicPr>
        <p:blipFill rotWithShape="1">
          <a:blip r:embed="rId4"/>
          <a:srcRect b="7905"/>
          <a:stretch/>
        </p:blipFill>
        <p:spPr>
          <a:xfrm>
            <a:off x="694944" y="125657"/>
            <a:ext cx="3877056" cy="3267307"/>
          </a:xfrm>
          <a:prstGeom prst="rect">
            <a:avLst/>
          </a:prstGeom>
        </p:spPr>
      </p:pic>
      <p:pic>
        <p:nvPicPr>
          <p:cNvPr id="20" name="Picture 6" descr="Map&#10;&#10;Description automatically generated">
            <a:extLst>
              <a:ext uri="{FF2B5EF4-FFF2-40B4-BE49-F238E27FC236}">
                <a16:creationId xmlns:a16="http://schemas.microsoft.com/office/drawing/2014/main" id="{7757AEE8-8213-486D-97E1-05E9F8A94168}"/>
              </a:ext>
            </a:extLst>
          </p:cNvPr>
          <p:cNvPicPr>
            <a:picLocks noChangeAspect="1"/>
          </p:cNvPicPr>
          <p:nvPr/>
        </p:nvPicPr>
        <p:blipFill rotWithShape="1">
          <a:blip r:embed="rId5"/>
          <a:srcRect l="3033" t="1834" b="8227"/>
          <a:stretch/>
        </p:blipFill>
        <p:spPr>
          <a:xfrm>
            <a:off x="4693311" y="105672"/>
            <a:ext cx="3843654" cy="3267307"/>
          </a:xfrm>
          <a:prstGeom prst="rect">
            <a:avLst/>
          </a:prstGeom>
        </p:spPr>
      </p:pic>
      <p:sp>
        <p:nvSpPr>
          <p:cNvPr id="24" name="Content Placeholder 3">
            <a:extLst>
              <a:ext uri="{FF2B5EF4-FFF2-40B4-BE49-F238E27FC236}">
                <a16:creationId xmlns:a16="http://schemas.microsoft.com/office/drawing/2014/main" id="{3AFB589E-A3FA-478D-A2AE-F800DF82A6FD}"/>
              </a:ext>
            </a:extLst>
          </p:cNvPr>
          <p:cNvSpPr txBox="1">
            <a:spLocks/>
          </p:cNvSpPr>
          <p:nvPr/>
        </p:nvSpPr>
        <p:spPr>
          <a:xfrm>
            <a:off x="7934988" y="3097390"/>
            <a:ext cx="785513" cy="331610"/>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Bahnschrift" panose="020B0502040204020203" pitchFamily="34" charset="0"/>
              </a:rPr>
              <a:t>2010</a:t>
            </a:r>
          </a:p>
        </p:txBody>
      </p:sp>
      <p:sp>
        <p:nvSpPr>
          <p:cNvPr id="25" name="Content Placeholder 3">
            <a:extLst>
              <a:ext uri="{FF2B5EF4-FFF2-40B4-BE49-F238E27FC236}">
                <a16:creationId xmlns:a16="http://schemas.microsoft.com/office/drawing/2014/main" id="{3D96B1AA-37F7-41C0-ADE6-B3E99C0FD4A0}"/>
              </a:ext>
            </a:extLst>
          </p:cNvPr>
          <p:cNvSpPr txBox="1">
            <a:spLocks/>
          </p:cNvSpPr>
          <p:nvPr/>
        </p:nvSpPr>
        <p:spPr>
          <a:xfrm>
            <a:off x="7934988" y="6420718"/>
            <a:ext cx="785513" cy="331610"/>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Bahnschrift" panose="020B0502040204020203" pitchFamily="34" charset="0"/>
              </a:rPr>
              <a:t>2019</a:t>
            </a:r>
          </a:p>
        </p:txBody>
      </p:sp>
      <p:sp>
        <p:nvSpPr>
          <p:cNvPr id="26" name="Content Placeholder 3">
            <a:extLst>
              <a:ext uri="{FF2B5EF4-FFF2-40B4-BE49-F238E27FC236}">
                <a16:creationId xmlns:a16="http://schemas.microsoft.com/office/drawing/2014/main" id="{C28F0BB2-BB5E-4A51-9A20-0A4EAA05635F}"/>
              </a:ext>
            </a:extLst>
          </p:cNvPr>
          <p:cNvSpPr txBox="1">
            <a:spLocks/>
          </p:cNvSpPr>
          <p:nvPr/>
        </p:nvSpPr>
        <p:spPr>
          <a:xfrm>
            <a:off x="3907798" y="3097390"/>
            <a:ext cx="785513" cy="331610"/>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Bahnschrift" panose="020B0502040204020203" pitchFamily="34" charset="0"/>
              </a:rPr>
              <a:t>2000</a:t>
            </a:r>
          </a:p>
        </p:txBody>
      </p:sp>
      <p:pic>
        <p:nvPicPr>
          <p:cNvPr id="12" name="Picture 11">
            <a:extLst>
              <a:ext uri="{FF2B5EF4-FFF2-40B4-BE49-F238E27FC236}">
                <a16:creationId xmlns:a16="http://schemas.microsoft.com/office/drawing/2014/main" id="{56471347-C2CE-4057-A7CB-E918BACE30E6}"/>
              </a:ext>
            </a:extLst>
          </p:cNvPr>
          <p:cNvPicPr>
            <a:picLocks noChangeAspect="1"/>
          </p:cNvPicPr>
          <p:nvPr/>
        </p:nvPicPr>
        <p:blipFill rotWithShape="1">
          <a:blip r:embed="rId6"/>
          <a:srcRect r="5596"/>
          <a:stretch/>
        </p:blipFill>
        <p:spPr>
          <a:xfrm>
            <a:off x="1681715" y="4724038"/>
            <a:ext cx="1790827" cy="1696680"/>
          </a:xfrm>
          <a:prstGeom prst="rect">
            <a:avLst/>
          </a:prstGeom>
        </p:spPr>
      </p:pic>
      <p:sp>
        <p:nvSpPr>
          <p:cNvPr id="35" name="Title 1">
            <a:extLst>
              <a:ext uri="{FF2B5EF4-FFF2-40B4-BE49-F238E27FC236}">
                <a16:creationId xmlns:a16="http://schemas.microsoft.com/office/drawing/2014/main" id="{B6739318-4258-4101-8479-F3EA5CF9804C}"/>
              </a:ext>
            </a:extLst>
          </p:cNvPr>
          <p:cNvSpPr txBox="1">
            <a:spLocks/>
          </p:cNvSpPr>
          <p:nvPr/>
        </p:nvSpPr>
        <p:spPr>
          <a:xfrm>
            <a:off x="946929" y="3624014"/>
            <a:ext cx="3260397" cy="6294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latin typeface="Bahnschrift" panose="020B0502040204020203" pitchFamily="34" charset="0"/>
                <a:ea typeface="Roboto"/>
              </a:rPr>
              <a:t>Percent Same Sex Households Per Census Tract</a:t>
            </a:r>
          </a:p>
        </p:txBody>
      </p:sp>
    </p:spTree>
    <p:extLst>
      <p:ext uri="{BB962C8B-B14F-4D97-AF65-F5344CB8AC3E}">
        <p14:creationId xmlns:p14="http://schemas.microsoft.com/office/powerpoint/2010/main" val="40840816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93DDBF96-AD61-FA40-8421-9CC930325567}" vid="{9661E350-0ACC-194E-A322-9FDEFE5317BF}"/>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93DDBF96-AD61-FA40-8421-9CC930325567}" vid="{A827DD43-5DF3-A248-B5D6-CB6C63415FC2}"/>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GATech_PPTtemplate_2021</Template>
  <TotalTime>0</TotalTime>
  <Words>1443</Words>
  <Application>Microsoft Office PowerPoint</Application>
  <PresentationFormat>On-screen Show (4:3)</PresentationFormat>
  <Paragraphs>139</Paragraphs>
  <Slides>16</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Arial,Sans-Serif</vt:lpstr>
      <vt:lpstr>Roboto Slab</vt:lpstr>
      <vt:lpstr>Bahnschrift</vt:lpstr>
      <vt:lpstr>Roboto Condensed Light</vt:lpstr>
      <vt:lpstr>Roboto</vt:lpstr>
      <vt:lpstr>Calibri Light</vt:lpstr>
      <vt:lpstr>Custom Design</vt:lpstr>
      <vt:lpstr>1_Custom Design</vt:lpstr>
      <vt:lpstr>office theme</vt:lpstr>
      <vt:lpstr>A Spatial Analysis of Atlanta's Same Sex Households &amp; LGBTQ Institutions</vt:lpstr>
      <vt:lpstr>Introduction &amp; Background</vt:lpstr>
      <vt:lpstr>Problem Definition &amp; Objectives</vt:lpstr>
      <vt:lpstr>Hypothesis</vt:lpstr>
      <vt:lpstr>Methods &amp; Procedures</vt:lpstr>
      <vt:lpstr>Study Area</vt:lpstr>
      <vt:lpstr>Assumptions for Analysis </vt:lpstr>
      <vt:lpstr>Project Flow Chart</vt:lpstr>
      <vt:lpstr>PowerPoint Presentation</vt:lpstr>
      <vt:lpstr>PowerPoint Presentation</vt:lpstr>
      <vt:lpstr>Results</vt:lpstr>
      <vt:lpstr>Results</vt:lpstr>
      <vt:lpstr>Results</vt:lpstr>
      <vt:lpstr>Limitations</vt:lpstr>
      <vt:lpstr>Citations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Roxanne Raven</dc:creator>
  <cp:lastModifiedBy>Beduhn, Lauren</cp:lastModifiedBy>
  <cp:revision>3</cp:revision>
  <dcterms:created xsi:type="dcterms:W3CDTF">2021-12-10T02:30:56Z</dcterms:created>
  <dcterms:modified xsi:type="dcterms:W3CDTF">2022-04-20T14:54:45Z</dcterms:modified>
</cp:coreProperties>
</file>