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82"/>
  </p:notesMasterIdLst>
  <p:sldIdLst>
    <p:sldId id="256" r:id="rId2"/>
    <p:sldId id="257" r:id="rId3"/>
    <p:sldId id="262" r:id="rId4"/>
    <p:sldId id="373" r:id="rId5"/>
    <p:sldId id="363" r:id="rId6"/>
    <p:sldId id="405" r:id="rId7"/>
    <p:sldId id="417" r:id="rId8"/>
    <p:sldId id="418" r:id="rId9"/>
    <p:sldId id="419" r:id="rId10"/>
    <p:sldId id="420" r:id="rId11"/>
    <p:sldId id="421" r:id="rId12"/>
    <p:sldId id="422" r:id="rId13"/>
    <p:sldId id="423" r:id="rId14"/>
    <p:sldId id="424" r:id="rId15"/>
    <p:sldId id="401" r:id="rId16"/>
    <p:sldId id="402" r:id="rId17"/>
    <p:sldId id="403" r:id="rId18"/>
    <p:sldId id="404" r:id="rId19"/>
    <p:sldId id="380" r:id="rId20"/>
    <p:sldId id="390" r:id="rId21"/>
    <p:sldId id="386" r:id="rId22"/>
    <p:sldId id="389" r:id="rId23"/>
    <p:sldId id="388" r:id="rId24"/>
    <p:sldId id="387" r:id="rId25"/>
    <p:sldId id="398" r:id="rId26"/>
    <p:sldId id="299" r:id="rId27"/>
    <p:sldId id="300" r:id="rId28"/>
    <p:sldId id="301" r:id="rId29"/>
    <p:sldId id="302" r:id="rId30"/>
    <p:sldId id="304" r:id="rId31"/>
    <p:sldId id="305" r:id="rId32"/>
    <p:sldId id="407" r:id="rId33"/>
    <p:sldId id="408" r:id="rId34"/>
    <p:sldId id="409" r:id="rId35"/>
    <p:sldId id="410" r:id="rId36"/>
    <p:sldId id="312" r:id="rId37"/>
    <p:sldId id="314" r:id="rId38"/>
    <p:sldId id="315" r:id="rId39"/>
    <p:sldId id="357" r:id="rId40"/>
    <p:sldId id="362" r:id="rId41"/>
    <p:sldId id="358" r:id="rId42"/>
    <p:sldId id="411" r:id="rId43"/>
    <p:sldId id="412" r:id="rId44"/>
    <p:sldId id="413" r:id="rId45"/>
    <p:sldId id="414" r:id="rId46"/>
    <p:sldId id="415" r:id="rId47"/>
    <p:sldId id="324" r:id="rId48"/>
    <p:sldId id="325" r:id="rId49"/>
    <p:sldId id="323" r:id="rId50"/>
    <p:sldId id="359" r:id="rId51"/>
    <p:sldId id="392" r:id="rId52"/>
    <p:sldId id="339" r:id="rId53"/>
    <p:sldId id="268" r:id="rId54"/>
    <p:sldId id="416" r:id="rId55"/>
    <p:sldId id="432" r:id="rId56"/>
    <p:sldId id="430" r:id="rId57"/>
    <p:sldId id="431" r:id="rId58"/>
    <p:sldId id="433" r:id="rId59"/>
    <p:sldId id="434" r:id="rId60"/>
    <p:sldId id="435" r:id="rId61"/>
    <p:sldId id="379" r:id="rId62"/>
    <p:sldId id="365" r:id="rId63"/>
    <p:sldId id="366" r:id="rId64"/>
    <p:sldId id="367" r:id="rId65"/>
    <p:sldId id="378" r:id="rId66"/>
    <p:sldId id="377" r:id="rId67"/>
    <p:sldId id="272" r:id="rId68"/>
    <p:sldId id="273" r:id="rId69"/>
    <p:sldId id="274" r:id="rId70"/>
    <p:sldId id="364" r:id="rId71"/>
    <p:sldId id="425" r:id="rId72"/>
    <p:sldId id="375" r:id="rId73"/>
    <p:sldId id="397" r:id="rId74"/>
    <p:sldId id="355" r:id="rId75"/>
    <p:sldId id="399" r:id="rId76"/>
    <p:sldId id="428" r:id="rId77"/>
    <p:sldId id="427" r:id="rId78"/>
    <p:sldId id="429" r:id="rId79"/>
    <p:sldId id="426" r:id="rId80"/>
    <p:sldId id="26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4" autoAdjust="0"/>
    <p:restoredTop sz="86559" autoAdjust="0"/>
  </p:normalViewPr>
  <p:slideViewPr>
    <p:cSldViewPr showGuides="1">
      <p:cViewPr>
        <p:scale>
          <a:sx n="75" d="100"/>
          <a:sy n="75" d="100"/>
        </p:scale>
        <p:origin x="-1050" y="42"/>
      </p:cViewPr>
      <p:guideLst>
        <p:guide orient="horz" pos="2160"/>
        <p:guide pos="2880"/>
      </p:guideLst>
    </p:cSldViewPr>
  </p:slideViewPr>
  <p:notesTextViewPr>
    <p:cViewPr>
      <p:scale>
        <a:sx n="1" d="1"/>
        <a:sy n="1" d="1"/>
      </p:scale>
      <p:origin x="0" y="0"/>
    </p:cViewPr>
  </p:notesTextViewPr>
  <p:sorterViewPr>
    <p:cViewPr>
      <p:scale>
        <a:sx n="100" d="100"/>
        <a:sy n="100" d="100"/>
      </p:scale>
      <p:origin x="0" y="44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46B72-9EA7-4257-B3AC-EBAA1B1E06ED}" type="doc">
      <dgm:prSet loTypeId="urn:microsoft.com/office/officeart/2005/8/layout/venn1" loCatId="relationship" qsTypeId="urn:microsoft.com/office/officeart/2005/8/quickstyle/simple1" qsCatId="simple" csTypeId="urn:microsoft.com/office/officeart/2005/8/colors/accent1_2" csCatId="accent1" phldr="1"/>
      <dgm:spPr/>
    </dgm:pt>
    <dgm:pt modelId="{63BCEC89-13E5-4DBE-AA1D-CA31B4720A9C}">
      <dgm:prSet phldrT="[Text]" custT="1"/>
      <dgm:spPr/>
      <dgm:t>
        <a:bodyPr/>
        <a:lstStyle/>
        <a:p>
          <a:r>
            <a:rPr lang="en-US" sz="3000" dirty="0" smtClean="0"/>
            <a:t>Quality of Life</a:t>
          </a:r>
          <a:endParaRPr lang="en-US" sz="3000" dirty="0"/>
        </a:p>
      </dgm:t>
    </dgm:pt>
    <dgm:pt modelId="{1FE07AB2-FF87-43AC-B102-14B6A3542858}" type="parTrans" cxnId="{5ED83770-FE59-4A62-92E4-8A92D6FDB7EC}">
      <dgm:prSet/>
      <dgm:spPr/>
      <dgm:t>
        <a:bodyPr/>
        <a:lstStyle/>
        <a:p>
          <a:endParaRPr lang="en-US"/>
        </a:p>
      </dgm:t>
    </dgm:pt>
    <dgm:pt modelId="{52C27C77-F0D1-45DE-9FCC-CF5FEB12B5DD}" type="sibTrans" cxnId="{5ED83770-FE59-4A62-92E4-8A92D6FDB7EC}">
      <dgm:prSet/>
      <dgm:spPr/>
      <dgm:t>
        <a:bodyPr/>
        <a:lstStyle/>
        <a:p>
          <a:endParaRPr lang="en-US"/>
        </a:p>
      </dgm:t>
    </dgm:pt>
    <dgm:pt modelId="{B7E07B83-D2F8-4F94-9535-1236B4CD719C}">
      <dgm:prSet phldrT="[Text]" custT="1"/>
      <dgm:spPr/>
      <dgm:t>
        <a:bodyPr/>
        <a:lstStyle/>
        <a:p>
          <a:r>
            <a:rPr lang="en-US" sz="3000" dirty="0" smtClean="0"/>
            <a:t>Health</a:t>
          </a:r>
          <a:endParaRPr lang="en-US" sz="3000" dirty="0"/>
        </a:p>
      </dgm:t>
    </dgm:pt>
    <dgm:pt modelId="{566FF060-2196-42F8-946B-C3E7F68BF81B}" type="parTrans" cxnId="{4E56ABD8-1B39-47C8-9C71-D70B1295BE17}">
      <dgm:prSet/>
      <dgm:spPr/>
      <dgm:t>
        <a:bodyPr/>
        <a:lstStyle/>
        <a:p>
          <a:endParaRPr lang="en-US"/>
        </a:p>
      </dgm:t>
    </dgm:pt>
    <dgm:pt modelId="{71AD3A63-DC1C-4E6D-9114-9A8AD9EDC18E}" type="sibTrans" cxnId="{4E56ABD8-1B39-47C8-9C71-D70B1295BE17}">
      <dgm:prSet/>
      <dgm:spPr/>
      <dgm:t>
        <a:bodyPr/>
        <a:lstStyle/>
        <a:p>
          <a:endParaRPr lang="en-US"/>
        </a:p>
      </dgm:t>
    </dgm:pt>
    <dgm:pt modelId="{346D36DA-4860-4725-9174-2E15EF25DF74}" type="pres">
      <dgm:prSet presAssocID="{12046B72-9EA7-4257-B3AC-EBAA1B1E06ED}" presName="compositeShape" presStyleCnt="0">
        <dgm:presLayoutVars>
          <dgm:chMax val="7"/>
          <dgm:dir/>
          <dgm:resizeHandles val="exact"/>
        </dgm:presLayoutVars>
      </dgm:prSet>
      <dgm:spPr/>
    </dgm:pt>
    <dgm:pt modelId="{E4545EE5-3449-4AE0-835E-7DECA250A566}" type="pres">
      <dgm:prSet presAssocID="{63BCEC89-13E5-4DBE-AA1D-CA31B4720A9C}" presName="circ1" presStyleLbl="vennNode1" presStyleIdx="0" presStyleCnt="2"/>
      <dgm:spPr/>
      <dgm:t>
        <a:bodyPr/>
        <a:lstStyle/>
        <a:p>
          <a:endParaRPr lang="en-US"/>
        </a:p>
      </dgm:t>
    </dgm:pt>
    <dgm:pt modelId="{E7BD3529-B439-446E-93DB-CE5E9102CF77}" type="pres">
      <dgm:prSet presAssocID="{63BCEC89-13E5-4DBE-AA1D-CA31B4720A9C}" presName="circ1Tx" presStyleLbl="revTx" presStyleIdx="0" presStyleCnt="0">
        <dgm:presLayoutVars>
          <dgm:chMax val="0"/>
          <dgm:chPref val="0"/>
          <dgm:bulletEnabled val="1"/>
        </dgm:presLayoutVars>
      </dgm:prSet>
      <dgm:spPr/>
      <dgm:t>
        <a:bodyPr/>
        <a:lstStyle/>
        <a:p>
          <a:endParaRPr lang="en-US"/>
        </a:p>
      </dgm:t>
    </dgm:pt>
    <dgm:pt modelId="{DF3D5A89-77A9-4B32-8DB0-B777FE783BC2}" type="pres">
      <dgm:prSet presAssocID="{B7E07B83-D2F8-4F94-9535-1236B4CD719C}" presName="circ2" presStyleLbl="vennNode1" presStyleIdx="1" presStyleCnt="2"/>
      <dgm:spPr/>
      <dgm:t>
        <a:bodyPr/>
        <a:lstStyle/>
        <a:p>
          <a:endParaRPr lang="en-US"/>
        </a:p>
      </dgm:t>
    </dgm:pt>
    <dgm:pt modelId="{1FC38C74-99FB-4D27-B6F3-C158EB9EEC7E}" type="pres">
      <dgm:prSet presAssocID="{B7E07B83-D2F8-4F94-9535-1236B4CD719C}" presName="circ2Tx" presStyleLbl="revTx" presStyleIdx="0" presStyleCnt="0">
        <dgm:presLayoutVars>
          <dgm:chMax val="0"/>
          <dgm:chPref val="0"/>
          <dgm:bulletEnabled val="1"/>
        </dgm:presLayoutVars>
      </dgm:prSet>
      <dgm:spPr/>
      <dgm:t>
        <a:bodyPr/>
        <a:lstStyle/>
        <a:p>
          <a:endParaRPr lang="en-US"/>
        </a:p>
      </dgm:t>
    </dgm:pt>
  </dgm:ptLst>
  <dgm:cxnLst>
    <dgm:cxn modelId="{CF723010-8FFB-4E58-AC46-C4D2F99F88DE}" type="presOf" srcId="{12046B72-9EA7-4257-B3AC-EBAA1B1E06ED}" destId="{346D36DA-4860-4725-9174-2E15EF25DF74}" srcOrd="0" destOrd="0" presId="urn:microsoft.com/office/officeart/2005/8/layout/venn1"/>
    <dgm:cxn modelId="{5ED83770-FE59-4A62-92E4-8A92D6FDB7EC}" srcId="{12046B72-9EA7-4257-B3AC-EBAA1B1E06ED}" destId="{63BCEC89-13E5-4DBE-AA1D-CA31B4720A9C}" srcOrd="0" destOrd="0" parTransId="{1FE07AB2-FF87-43AC-B102-14B6A3542858}" sibTransId="{52C27C77-F0D1-45DE-9FCC-CF5FEB12B5DD}"/>
    <dgm:cxn modelId="{3DC05F7D-A857-4DF1-8D92-8F7F1501FE7B}" type="presOf" srcId="{63BCEC89-13E5-4DBE-AA1D-CA31B4720A9C}" destId="{E7BD3529-B439-446E-93DB-CE5E9102CF77}" srcOrd="1" destOrd="0" presId="urn:microsoft.com/office/officeart/2005/8/layout/venn1"/>
    <dgm:cxn modelId="{7B5CEE0E-20E0-4CE3-94BF-78082F33CDEE}" type="presOf" srcId="{B7E07B83-D2F8-4F94-9535-1236B4CD719C}" destId="{1FC38C74-99FB-4D27-B6F3-C158EB9EEC7E}" srcOrd="1" destOrd="0" presId="urn:microsoft.com/office/officeart/2005/8/layout/venn1"/>
    <dgm:cxn modelId="{4E56ABD8-1B39-47C8-9C71-D70B1295BE17}" srcId="{12046B72-9EA7-4257-B3AC-EBAA1B1E06ED}" destId="{B7E07B83-D2F8-4F94-9535-1236B4CD719C}" srcOrd="1" destOrd="0" parTransId="{566FF060-2196-42F8-946B-C3E7F68BF81B}" sibTransId="{71AD3A63-DC1C-4E6D-9114-9A8AD9EDC18E}"/>
    <dgm:cxn modelId="{88EBBE60-B354-45CC-9DBE-2C02C3EBFED6}" type="presOf" srcId="{63BCEC89-13E5-4DBE-AA1D-CA31B4720A9C}" destId="{E4545EE5-3449-4AE0-835E-7DECA250A566}" srcOrd="0" destOrd="0" presId="urn:microsoft.com/office/officeart/2005/8/layout/venn1"/>
    <dgm:cxn modelId="{6E0AB758-DDF0-44A2-97E9-537EDEB8747C}" type="presOf" srcId="{B7E07B83-D2F8-4F94-9535-1236B4CD719C}" destId="{DF3D5A89-77A9-4B32-8DB0-B777FE783BC2}" srcOrd="0" destOrd="0" presId="urn:microsoft.com/office/officeart/2005/8/layout/venn1"/>
    <dgm:cxn modelId="{C67E9EAD-0C42-4F5E-A0FE-EE96BD7F3BAB}" type="presParOf" srcId="{346D36DA-4860-4725-9174-2E15EF25DF74}" destId="{E4545EE5-3449-4AE0-835E-7DECA250A566}" srcOrd="0" destOrd="0" presId="urn:microsoft.com/office/officeart/2005/8/layout/venn1"/>
    <dgm:cxn modelId="{14CB611C-C15A-484D-810A-99636D4608D1}" type="presParOf" srcId="{346D36DA-4860-4725-9174-2E15EF25DF74}" destId="{E7BD3529-B439-446E-93DB-CE5E9102CF77}" srcOrd="1" destOrd="0" presId="urn:microsoft.com/office/officeart/2005/8/layout/venn1"/>
    <dgm:cxn modelId="{D29D9213-57EE-466F-8017-EA4E55B0158F}" type="presParOf" srcId="{346D36DA-4860-4725-9174-2E15EF25DF74}" destId="{DF3D5A89-77A9-4B32-8DB0-B777FE783BC2}" srcOrd="2" destOrd="0" presId="urn:microsoft.com/office/officeart/2005/8/layout/venn1"/>
    <dgm:cxn modelId="{70BC19AE-83F8-4C56-9135-38E8317E0D32}" type="presParOf" srcId="{346D36DA-4860-4725-9174-2E15EF25DF74}" destId="{1FC38C74-99FB-4D27-B6F3-C158EB9EEC7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67F754-8BD5-47B2-A89A-6A055147E97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7608F929-6B38-4C87-8B8A-08844FB31876}">
      <dgm:prSet phldrT="[Text]"/>
      <dgm:spPr/>
      <dgm:t>
        <a:bodyPr/>
        <a:lstStyle/>
        <a:p>
          <a:r>
            <a:rPr lang="en-US" dirty="0" smtClean="0"/>
            <a:t>Track objective indicators</a:t>
          </a:r>
          <a:endParaRPr lang="en-US" dirty="0"/>
        </a:p>
      </dgm:t>
    </dgm:pt>
    <dgm:pt modelId="{2D36CBF2-148C-492C-A655-2E81B7DAB295}" type="parTrans" cxnId="{38DA9225-646F-4F65-AD58-CD97B964403F}">
      <dgm:prSet/>
      <dgm:spPr/>
      <dgm:t>
        <a:bodyPr/>
        <a:lstStyle/>
        <a:p>
          <a:endParaRPr lang="en-US"/>
        </a:p>
      </dgm:t>
    </dgm:pt>
    <dgm:pt modelId="{1FC105B5-46CD-4B82-9E4F-D4EBAF192C7D}" type="sibTrans" cxnId="{38DA9225-646F-4F65-AD58-CD97B964403F}">
      <dgm:prSet/>
      <dgm:spPr/>
      <dgm:t>
        <a:bodyPr/>
        <a:lstStyle/>
        <a:p>
          <a:endParaRPr lang="en-US"/>
        </a:p>
      </dgm:t>
    </dgm:pt>
    <dgm:pt modelId="{E6347826-706A-4078-9F3E-C26A3599765E}">
      <dgm:prSet phldrT="[Text]"/>
      <dgm:spPr/>
      <dgm:t>
        <a:bodyPr/>
        <a:lstStyle/>
        <a:p>
          <a:r>
            <a:rPr lang="en-US" dirty="0" smtClean="0"/>
            <a:t>Compare with resident perceptions</a:t>
          </a:r>
          <a:endParaRPr lang="en-US" dirty="0"/>
        </a:p>
      </dgm:t>
    </dgm:pt>
    <dgm:pt modelId="{DD5DC7B4-94E7-4B6A-9A13-9C34E738FCD0}" type="parTrans" cxnId="{24DF452F-DCC7-4706-900D-FD3227C969CC}">
      <dgm:prSet/>
      <dgm:spPr/>
      <dgm:t>
        <a:bodyPr/>
        <a:lstStyle/>
        <a:p>
          <a:endParaRPr lang="en-US"/>
        </a:p>
      </dgm:t>
    </dgm:pt>
    <dgm:pt modelId="{14555B97-8BB8-453C-85D0-23D52649E074}" type="sibTrans" cxnId="{24DF452F-DCC7-4706-900D-FD3227C969CC}">
      <dgm:prSet/>
      <dgm:spPr/>
      <dgm:t>
        <a:bodyPr/>
        <a:lstStyle/>
        <a:p>
          <a:endParaRPr lang="en-US"/>
        </a:p>
      </dgm:t>
    </dgm:pt>
    <dgm:pt modelId="{8E4F6CD5-8AC4-4E7C-9F99-E5CFE66DA345}">
      <dgm:prSet phldrT="[Text]"/>
      <dgm:spPr/>
      <dgm:t>
        <a:bodyPr/>
        <a:lstStyle/>
        <a:p>
          <a:r>
            <a:rPr lang="en-US" dirty="0" smtClean="0"/>
            <a:t>Evaluate health and quality of life of NPUs </a:t>
          </a:r>
          <a:endParaRPr lang="en-US" dirty="0"/>
        </a:p>
      </dgm:t>
    </dgm:pt>
    <dgm:pt modelId="{F6C487FE-ED05-437D-97C0-FADFAF58036B}" type="parTrans" cxnId="{95C3AE61-D57E-4CCD-8069-D0B89446B150}">
      <dgm:prSet/>
      <dgm:spPr/>
      <dgm:t>
        <a:bodyPr/>
        <a:lstStyle/>
        <a:p>
          <a:endParaRPr lang="en-US"/>
        </a:p>
      </dgm:t>
    </dgm:pt>
    <dgm:pt modelId="{C328181E-B726-4ACE-9C48-DE2640832775}" type="sibTrans" cxnId="{95C3AE61-D57E-4CCD-8069-D0B89446B150}">
      <dgm:prSet/>
      <dgm:spPr/>
      <dgm:t>
        <a:bodyPr/>
        <a:lstStyle/>
        <a:p>
          <a:endParaRPr lang="en-US"/>
        </a:p>
      </dgm:t>
    </dgm:pt>
    <dgm:pt modelId="{7E6280B5-6D2E-4A4F-9BFB-126669125ECB}">
      <dgm:prSet/>
      <dgm:spPr>
        <a:solidFill>
          <a:schemeClr val="bg1">
            <a:lumMod val="95000"/>
            <a:alpha val="90000"/>
          </a:schemeClr>
        </a:solidFill>
      </dgm:spPr>
      <dgm:t>
        <a:bodyPr/>
        <a:lstStyle/>
        <a:p>
          <a:r>
            <a:rPr lang="en-US" dirty="0" smtClean="0"/>
            <a:t>Geographic Information Systems</a:t>
          </a:r>
          <a:endParaRPr lang="en-US" dirty="0"/>
        </a:p>
      </dgm:t>
    </dgm:pt>
    <dgm:pt modelId="{C8B349F1-ECA6-4D94-96F7-E03C0CBD344B}" type="parTrans" cxnId="{BE4370AF-36BB-4242-867A-F1466ECB658A}">
      <dgm:prSet/>
      <dgm:spPr/>
      <dgm:t>
        <a:bodyPr/>
        <a:lstStyle/>
        <a:p>
          <a:endParaRPr lang="en-US"/>
        </a:p>
      </dgm:t>
    </dgm:pt>
    <dgm:pt modelId="{5BCEA41E-2CB4-4FAA-A9DA-B08D2AA932B3}" type="sibTrans" cxnId="{BE4370AF-36BB-4242-867A-F1466ECB658A}">
      <dgm:prSet/>
      <dgm:spPr/>
      <dgm:t>
        <a:bodyPr/>
        <a:lstStyle/>
        <a:p>
          <a:endParaRPr lang="en-US"/>
        </a:p>
      </dgm:t>
    </dgm:pt>
    <dgm:pt modelId="{5E9D0F90-A42A-45EA-B7AD-474B6E17B9F8}">
      <dgm:prSet/>
      <dgm:spPr>
        <a:solidFill>
          <a:schemeClr val="bg1">
            <a:lumMod val="95000"/>
            <a:alpha val="90000"/>
          </a:schemeClr>
        </a:solidFill>
      </dgm:spPr>
      <dgm:t>
        <a:bodyPr/>
        <a:lstStyle/>
        <a:p>
          <a:r>
            <a:rPr lang="en-US" dirty="0" smtClean="0"/>
            <a:t>Using coded responses from City of Atlanta Comprehensive Development Plan Update Survey</a:t>
          </a:r>
          <a:endParaRPr lang="en-US" dirty="0"/>
        </a:p>
      </dgm:t>
    </dgm:pt>
    <dgm:pt modelId="{11F5CF34-B699-4572-A737-B6818F086C42}" type="parTrans" cxnId="{0D9153D0-1062-49E0-991D-CDD2F0BCF779}">
      <dgm:prSet/>
      <dgm:spPr/>
      <dgm:t>
        <a:bodyPr/>
        <a:lstStyle/>
        <a:p>
          <a:endParaRPr lang="en-US"/>
        </a:p>
      </dgm:t>
    </dgm:pt>
    <dgm:pt modelId="{21712BCA-6B43-4452-97A8-74D66EDD55FE}" type="sibTrans" cxnId="{0D9153D0-1062-49E0-991D-CDD2F0BCF779}">
      <dgm:prSet/>
      <dgm:spPr/>
      <dgm:t>
        <a:bodyPr/>
        <a:lstStyle/>
        <a:p>
          <a:endParaRPr lang="en-US"/>
        </a:p>
      </dgm:t>
    </dgm:pt>
    <dgm:pt modelId="{E3484831-DEF4-4A7C-BBC4-84525B9D1E32}">
      <dgm:prSet/>
      <dgm:spPr>
        <a:solidFill>
          <a:schemeClr val="bg1">
            <a:lumMod val="95000"/>
            <a:alpha val="90000"/>
          </a:schemeClr>
        </a:solidFill>
      </dgm:spPr>
      <dgm:t>
        <a:bodyPr/>
        <a:lstStyle/>
        <a:p>
          <a:r>
            <a:rPr lang="en-US" dirty="0" smtClean="0"/>
            <a:t>Controlling for socioeconomic characteristics</a:t>
          </a:r>
          <a:endParaRPr lang="en-US" dirty="0"/>
        </a:p>
      </dgm:t>
    </dgm:pt>
    <dgm:pt modelId="{1DF4500C-DDD9-4B9A-95A4-C5BD7E5DB47D}" type="parTrans" cxnId="{1E40F959-47B5-4A9B-B339-82B0F178BAB2}">
      <dgm:prSet/>
      <dgm:spPr/>
      <dgm:t>
        <a:bodyPr/>
        <a:lstStyle/>
        <a:p>
          <a:endParaRPr lang="en-US"/>
        </a:p>
      </dgm:t>
    </dgm:pt>
    <dgm:pt modelId="{35F899AB-7A6A-4A50-9BF7-B530C2F99888}" type="sibTrans" cxnId="{1E40F959-47B5-4A9B-B339-82B0F178BAB2}">
      <dgm:prSet/>
      <dgm:spPr/>
      <dgm:t>
        <a:bodyPr/>
        <a:lstStyle/>
        <a:p>
          <a:endParaRPr lang="en-US"/>
        </a:p>
      </dgm:t>
    </dgm:pt>
    <dgm:pt modelId="{7CCA4923-AEF3-4973-930F-527127B93DCD}" type="pres">
      <dgm:prSet presAssocID="{E967F754-8BD5-47B2-A89A-6A055147E97B}" presName="Name0" presStyleCnt="0">
        <dgm:presLayoutVars>
          <dgm:dir/>
          <dgm:animLvl val="lvl"/>
          <dgm:resizeHandles val="exact"/>
        </dgm:presLayoutVars>
      </dgm:prSet>
      <dgm:spPr/>
      <dgm:t>
        <a:bodyPr/>
        <a:lstStyle/>
        <a:p>
          <a:endParaRPr lang="en-US"/>
        </a:p>
      </dgm:t>
    </dgm:pt>
    <dgm:pt modelId="{CEA372D2-56ED-4183-B3EB-040E6CA61ECF}" type="pres">
      <dgm:prSet presAssocID="{8E4F6CD5-8AC4-4E7C-9F99-E5CFE66DA345}" presName="boxAndChildren" presStyleCnt="0"/>
      <dgm:spPr/>
    </dgm:pt>
    <dgm:pt modelId="{D39D788A-117D-47DE-9DDD-42AF11E39A9E}" type="pres">
      <dgm:prSet presAssocID="{8E4F6CD5-8AC4-4E7C-9F99-E5CFE66DA345}" presName="parentTextBox" presStyleLbl="node1" presStyleIdx="0" presStyleCnt="3"/>
      <dgm:spPr/>
      <dgm:t>
        <a:bodyPr/>
        <a:lstStyle/>
        <a:p>
          <a:endParaRPr lang="en-US"/>
        </a:p>
      </dgm:t>
    </dgm:pt>
    <dgm:pt modelId="{DC3F433B-D623-4464-AD1D-4CC3E346B6FA}" type="pres">
      <dgm:prSet presAssocID="{8E4F6CD5-8AC4-4E7C-9F99-E5CFE66DA345}" presName="entireBox" presStyleLbl="node1" presStyleIdx="0" presStyleCnt="3"/>
      <dgm:spPr/>
      <dgm:t>
        <a:bodyPr/>
        <a:lstStyle/>
        <a:p>
          <a:endParaRPr lang="en-US"/>
        </a:p>
      </dgm:t>
    </dgm:pt>
    <dgm:pt modelId="{7A89FD52-E624-4F44-9083-C34BBCF1B9D4}" type="pres">
      <dgm:prSet presAssocID="{8E4F6CD5-8AC4-4E7C-9F99-E5CFE66DA345}" presName="descendantBox" presStyleCnt="0"/>
      <dgm:spPr/>
    </dgm:pt>
    <dgm:pt modelId="{352159E1-07A3-413E-B232-ABB9B5A424CA}" type="pres">
      <dgm:prSet presAssocID="{E3484831-DEF4-4A7C-BBC4-84525B9D1E32}" presName="childTextBox" presStyleLbl="fgAccFollowNode1" presStyleIdx="0" presStyleCnt="3" custLinFactNeighborX="-1250" custLinFactNeighborY="16516">
        <dgm:presLayoutVars>
          <dgm:bulletEnabled val="1"/>
        </dgm:presLayoutVars>
      </dgm:prSet>
      <dgm:spPr/>
      <dgm:t>
        <a:bodyPr/>
        <a:lstStyle/>
        <a:p>
          <a:endParaRPr lang="en-US"/>
        </a:p>
      </dgm:t>
    </dgm:pt>
    <dgm:pt modelId="{30B8DB60-611F-4FC6-8058-7D7B5DB520D0}" type="pres">
      <dgm:prSet presAssocID="{14555B97-8BB8-453C-85D0-23D52649E074}" presName="sp" presStyleCnt="0"/>
      <dgm:spPr/>
    </dgm:pt>
    <dgm:pt modelId="{B352BFA7-64FB-44D7-980E-FCBCE7EC4E24}" type="pres">
      <dgm:prSet presAssocID="{E6347826-706A-4078-9F3E-C26A3599765E}" presName="arrowAndChildren" presStyleCnt="0"/>
      <dgm:spPr/>
    </dgm:pt>
    <dgm:pt modelId="{E88DDE3C-F989-4041-8078-22514A0BBE0B}" type="pres">
      <dgm:prSet presAssocID="{E6347826-706A-4078-9F3E-C26A3599765E}" presName="parentTextArrow" presStyleLbl="node1" presStyleIdx="0" presStyleCnt="3"/>
      <dgm:spPr/>
      <dgm:t>
        <a:bodyPr/>
        <a:lstStyle/>
        <a:p>
          <a:endParaRPr lang="en-US"/>
        </a:p>
      </dgm:t>
    </dgm:pt>
    <dgm:pt modelId="{722BB410-EFC3-41F7-BBC1-3660530E0653}" type="pres">
      <dgm:prSet presAssocID="{E6347826-706A-4078-9F3E-C26A3599765E}" presName="arrow" presStyleLbl="node1" presStyleIdx="1" presStyleCnt="3"/>
      <dgm:spPr/>
      <dgm:t>
        <a:bodyPr/>
        <a:lstStyle/>
        <a:p>
          <a:endParaRPr lang="en-US"/>
        </a:p>
      </dgm:t>
    </dgm:pt>
    <dgm:pt modelId="{4A69B04D-C8C1-4D13-BF74-33468D865D9F}" type="pres">
      <dgm:prSet presAssocID="{E6347826-706A-4078-9F3E-C26A3599765E}" presName="descendantArrow" presStyleCnt="0"/>
      <dgm:spPr/>
    </dgm:pt>
    <dgm:pt modelId="{BA93410F-3B8F-40CD-BFD7-D3EF32FADC23}" type="pres">
      <dgm:prSet presAssocID="{5E9D0F90-A42A-45EA-B7AD-474B6E17B9F8}" presName="childTextArrow" presStyleLbl="fgAccFollowNode1" presStyleIdx="1" presStyleCnt="3">
        <dgm:presLayoutVars>
          <dgm:bulletEnabled val="1"/>
        </dgm:presLayoutVars>
      </dgm:prSet>
      <dgm:spPr/>
      <dgm:t>
        <a:bodyPr/>
        <a:lstStyle/>
        <a:p>
          <a:endParaRPr lang="en-US"/>
        </a:p>
      </dgm:t>
    </dgm:pt>
    <dgm:pt modelId="{4BA14110-31AD-477C-8919-D0B51EFDF4C7}" type="pres">
      <dgm:prSet presAssocID="{1FC105B5-46CD-4B82-9E4F-D4EBAF192C7D}" presName="sp" presStyleCnt="0"/>
      <dgm:spPr/>
    </dgm:pt>
    <dgm:pt modelId="{C244D1A6-F320-4CF4-83F9-736DE2925C1E}" type="pres">
      <dgm:prSet presAssocID="{7608F929-6B38-4C87-8B8A-08844FB31876}" presName="arrowAndChildren" presStyleCnt="0"/>
      <dgm:spPr/>
    </dgm:pt>
    <dgm:pt modelId="{AA28D17B-0E36-4A69-A949-1701EEF970CF}" type="pres">
      <dgm:prSet presAssocID="{7608F929-6B38-4C87-8B8A-08844FB31876}" presName="parentTextArrow" presStyleLbl="node1" presStyleIdx="1" presStyleCnt="3"/>
      <dgm:spPr/>
      <dgm:t>
        <a:bodyPr/>
        <a:lstStyle/>
        <a:p>
          <a:endParaRPr lang="en-US"/>
        </a:p>
      </dgm:t>
    </dgm:pt>
    <dgm:pt modelId="{5D07F46D-362F-4EC6-88F5-A2DBFF0216AF}" type="pres">
      <dgm:prSet presAssocID="{7608F929-6B38-4C87-8B8A-08844FB31876}" presName="arrow" presStyleLbl="node1" presStyleIdx="2" presStyleCnt="3"/>
      <dgm:spPr/>
      <dgm:t>
        <a:bodyPr/>
        <a:lstStyle/>
        <a:p>
          <a:endParaRPr lang="en-US"/>
        </a:p>
      </dgm:t>
    </dgm:pt>
    <dgm:pt modelId="{B2DF582E-214D-44C6-BCE2-C2D09B070628}" type="pres">
      <dgm:prSet presAssocID="{7608F929-6B38-4C87-8B8A-08844FB31876}" presName="descendantArrow" presStyleCnt="0"/>
      <dgm:spPr/>
    </dgm:pt>
    <dgm:pt modelId="{2465BD42-30F4-4725-BABB-5CC76332E755}" type="pres">
      <dgm:prSet presAssocID="{7E6280B5-6D2E-4A4F-9BFB-126669125ECB}" presName="childTextArrow" presStyleLbl="fgAccFollowNode1" presStyleIdx="2" presStyleCnt="3">
        <dgm:presLayoutVars>
          <dgm:bulletEnabled val="1"/>
        </dgm:presLayoutVars>
      </dgm:prSet>
      <dgm:spPr/>
      <dgm:t>
        <a:bodyPr/>
        <a:lstStyle/>
        <a:p>
          <a:endParaRPr lang="en-US"/>
        </a:p>
      </dgm:t>
    </dgm:pt>
  </dgm:ptLst>
  <dgm:cxnLst>
    <dgm:cxn modelId="{F3CB7F8B-E972-446F-B56A-8602F25C233B}" type="presOf" srcId="{E6347826-706A-4078-9F3E-C26A3599765E}" destId="{E88DDE3C-F989-4041-8078-22514A0BBE0B}" srcOrd="0" destOrd="0" presId="urn:microsoft.com/office/officeart/2005/8/layout/process4"/>
    <dgm:cxn modelId="{0D9153D0-1062-49E0-991D-CDD2F0BCF779}" srcId="{E6347826-706A-4078-9F3E-C26A3599765E}" destId="{5E9D0F90-A42A-45EA-B7AD-474B6E17B9F8}" srcOrd="0" destOrd="0" parTransId="{11F5CF34-B699-4572-A737-B6818F086C42}" sibTransId="{21712BCA-6B43-4452-97A8-74D66EDD55FE}"/>
    <dgm:cxn modelId="{4B770F72-FBDC-4B4C-B9D2-2EBB205E65EF}" type="presOf" srcId="{7E6280B5-6D2E-4A4F-9BFB-126669125ECB}" destId="{2465BD42-30F4-4725-BABB-5CC76332E755}" srcOrd="0" destOrd="0" presId="urn:microsoft.com/office/officeart/2005/8/layout/process4"/>
    <dgm:cxn modelId="{CB4A11FA-D21D-4617-A343-FBC4A4A4581F}" type="presOf" srcId="{7608F929-6B38-4C87-8B8A-08844FB31876}" destId="{AA28D17B-0E36-4A69-A949-1701EEF970CF}" srcOrd="0" destOrd="0" presId="urn:microsoft.com/office/officeart/2005/8/layout/process4"/>
    <dgm:cxn modelId="{937CFB74-FF72-4755-A6ED-958C63A5E096}" type="presOf" srcId="{8E4F6CD5-8AC4-4E7C-9F99-E5CFE66DA345}" destId="{D39D788A-117D-47DE-9DDD-42AF11E39A9E}" srcOrd="0" destOrd="0" presId="urn:microsoft.com/office/officeart/2005/8/layout/process4"/>
    <dgm:cxn modelId="{AAB61858-290F-40C2-A063-8C91E3F8CF95}" type="presOf" srcId="{7608F929-6B38-4C87-8B8A-08844FB31876}" destId="{5D07F46D-362F-4EC6-88F5-A2DBFF0216AF}" srcOrd="1" destOrd="0" presId="urn:microsoft.com/office/officeart/2005/8/layout/process4"/>
    <dgm:cxn modelId="{4253AE82-F45B-4952-A25E-0C1FEDE3A7DF}" type="presOf" srcId="{E6347826-706A-4078-9F3E-C26A3599765E}" destId="{722BB410-EFC3-41F7-BBC1-3660530E0653}" srcOrd="1" destOrd="0" presId="urn:microsoft.com/office/officeart/2005/8/layout/process4"/>
    <dgm:cxn modelId="{E30F907D-DC93-49A2-81A8-E2232D07D39B}" type="presOf" srcId="{8E4F6CD5-8AC4-4E7C-9F99-E5CFE66DA345}" destId="{DC3F433B-D623-4464-AD1D-4CC3E346B6FA}" srcOrd="1" destOrd="0" presId="urn:microsoft.com/office/officeart/2005/8/layout/process4"/>
    <dgm:cxn modelId="{95C3AE61-D57E-4CCD-8069-D0B89446B150}" srcId="{E967F754-8BD5-47B2-A89A-6A055147E97B}" destId="{8E4F6CD5-8AC4-4E7C-9F99-E5CFE66DA345}" srcOrd="2" destOrd="0" parTransId="{F6C487FE-ED05-437D-97C0-FADFAF58036B}" sibTransId="{C328181E-B726-4ACE-9C48-DE2640832775}"/>
    <dgm:cxn modelId="{CF21C7E3-9C0F-4577-8130-F56D3A89CDD0}" type="presOf" srcId="{E967F754-8BD5-47B2-A89A-6A055147E97B}" destId="{7CCA4923-AEF3-4973-930F-527127B93DCD}" srcOrd="0" destOrd="0" presId="urn:microsoft.com/office/officeart/2005/8/layout/process4"/>
    <dgm:cxn modelId="{B261E438-E61E-452F-83ED-35961BCD67AC}" type="presOf" srcId="{E3484831-DEF4-4A7C-BBC4-84525B9D1E32}" destId="{352159E1-07A3-413E-B232-ABB9B5A424CA}" srcOrd="0" destOrd="0" presId="urn:microsoft.com/office/officeart/2005/8/layout/process4"/>
    <dgm:cxn modelId="{BE4370AF-36BB-4242-867A-F1466ECB658A}" srcId="{7608F929-6B38-4C87-8B8A-08844FB31876}" destId="{7E6280B5-6D2E-4A4F-9BFB-126669125ECB}" srcOrd="0" destOrd="0" parTransId="{C8B349F1-ECA6-4D94-96F7-E03C0CBD344B}" sibTransId="{5BCEA41E-2CB4-4FAA-A9DA-B08D2AA932B3}"/>
    <dgm:cxn modelId="{1E40F959-47B5-4A9B-B339-82B0F178BAB2}" srcId="{8E4F6CD5-8AC4-4E7C-9F99-E5CFE66DA345}" destId="{E3484831-DEF4-4A7C-BBC4-84525B9D1E32}" srcOrd="0" destOrd="0" parTransId="{1DF4500C-DDD9-4B9A-95A4-C5BD7E5DB47D}" sibTransId="{35F899AB-7A6A-4A50-9BF7-B530C2F99888}"/>
    <dgm:cxn modelId="{38DA9225-646F-4F65-AD58-CD97B964403F}" srcId="{E967F754-8BD5-47B2-A89A-6A055147E97B}" destId="{7608F929-6B38-4C87-8B8A-08844FB31876}" srcOrd="0" destOrd="0" parTransId="{2D36CBF2-148C-492C-A655-2E81B7DAB295}" sibTransId="{1FC105B5-46CD-4B82-9E4F-D4EBAF192C7D}"/>
    <dgm:cxn modelId="{24DF452F-DCC7-4706-900D-FD3227C969CC}" srcId="{E967F754-8BD5-47B2-A89A-6A055147E97B}" destId="{E6347826-706A-4078-9F3E-C26A3599765E}" srcOrd="1" destOrd="0" parTransId="{DD5DC7B4-94E7-4B6A-9A13-9C34E738FCD0}" sibTransId="{14555B97-8BB8-453C-85D0-23D52649E074}"/>
    <dgm:cxn modelId="{018EC32A-82DE-437F-8A3B-3C43E7D0F48D}" type="presOf" srcId="{5E9D0F90-A42A-45EA-B7AD-474B6E17B9F8}" destId="{BA93410F-3B8F-40CD-BFD7-D3EF32FADC23}" srcOrd="0" destOrd="0" presId="urn:microsoft.com/office/officeart/2005/8/layout/process4"/>
    <dgm:cxn modelId="{F0F29CF6-81AF-4F9F-A5A5-3338CBF5AB97}" type="presParOf" srcId="{7CCA4923-AEF3-4973-930F-527127B93DCD}" destId="{CEA372D2-56ED-4183-B3EB-040E6CA61ECF}" srcOrd="0" destOrd="0" presId="urn:microsoft.com/office/officeart/2005/8/layout/process4"/>
    <dgm:cxn modelId="{AA8859D1-A607-4C73-9290-696F5E97CADB}" type="presParOf" srcId="{CEA372D2-56ED-4183-B3EB-040E6CA61ECF}" destId="{D39D788A-117D-47DE-9DDD-42AF11E39A9E}" srcOrd="0" destOrd="0" presId="urn:microsoft.com/office/officeart/2005/8/layout/process4"/>
    <dgm:cxn modelId="{B756413D-AC71-424E-AEC1-195322EE2FC5}" type="presParOf" srcId="{CEA372D2-56ED-4183-B3EB-040E6CA61ECF}" destId="{DC3F433B-D623-4464-AD1D-4CC3E346B6FA}" srcOrd="1" destOrd="0" presId="urn:microsoft.com/office/officeart/2005/8/layout/process4"/>
    <dgm:cxn modelId="{174A0F58-0A7F-44CC-A7CF-C40E0559DBAF}" type="presParOf" srcId="{CEA372D2-56ED-4183-B3EB-040E6CA61ECF}" destId="{7A89FD52-E624-4F44-9083-C34BBCF1B9D4}" srcOrd="2" destOrd="0" presId="urn:microsoft.com/office/officeart/2005/8/layout/process4"/>
    <dgm:cxn modelId="{28EA130D-71DF-447F-BF83-BEA5B148A3EC}" type="presParOf" srcId="{7A89FD52-E624-4F44-9083-C34BBCF1B9D4}" destId="{352159E1-07A3-413E-B232-ABB9B5A424CA}" srcOrd="0" destOrd="0" presId="urn:microsoft.com/office/officeart/2005/8/layout/process4"/>
    <dgm:cxn modelId="{241569D2-634C-4406-B3AF-426043273C77}" type="presParOf" srcId="{7CCA4923-AEF3-4973-930F-527127B93DCD}" destId="{30B8DB60-611F-4FC6-8058-7D7B5DB520D0}" srcOrd="1" destOrd="0" presId="urn:microsoft.com/office/officeart/2005/8/layout/process4"/>
    <dgm:cxn modelId="{5B0A19AC-82DF-4464-AF1D-F2D46F1639C6}" type="presParOf" srcId="{7CCA4923-AEF3-4973-930F-527127B93DCD}" destId="{B352BFA7-64FB-44D7-980E-FCBCE7EC4E24}" srcOrd="2" destOrd="0" presId="urn:microsoft.com/office/officeart/2005/8/layout/process4"/>
    <dgm:cxn modelId="{CD3CF456-D669-4532-AA98-B38DCC925F18}" type="presParOf" srcId="{B352BFA7-64FB-44D7-980E-FCBCE7EC4E24}" destId="{E88DDE3C-F989-4041-8078-22514A0BBE0B}" srcOrd="0" destOrd="0" presId="urn:microsoft.com/office/officeart/2005/8/layout/process4"/>
    <dgm:cxn modelId="{0A377E50-FAB9-464C-843D-90A9722C18DE}" type="presParOf" srcId="{B352BFA7-64FB-44D7-980E-FCBCE7EC4E24}" destId="{722BB410-EFC3-41F7-BBC1-3660530E0653}" srcOrd="1" destOrd="0" presId="urn:microsoft.com/office/officeart/2005/8/layout/process4"/>
    <dgm:cxn modelId="{F8990AF9-33E7-44B4-9CC3-C67B3A1A2D40}" type="presParOf" srcId="{B352BFA7-64FB-44D7-980E-FCBCE7EC4E24}" destId="{4A69B04D-C8C1-4D13-BF74-33468D865D9F}" srcOrd="2" destOrd="0" presId="urn:microsoft.com/office/officeart/2005/8/layout/process4"/>
    <dgm:cxn modelId="{6ADB38EC-AA93-4658-AD11-B09B33F780CE}" type="presParOf" srcId="{4A69B04D-C8C1-4D13-BF74-33468D865D9F}" destId="{BA93410F-3B8F-40CD-BFD7-D3EF32FADC23}" srcOrd="0" destOrd="0" presId="urn:microsoft.com/office/officeart/2005/8/layout/process4"/>
    <dgm:cxn modelId="{97BED84A-FFFC-4874-B0A7-F8E756935192}" type="presParOf" srcId="{7CCA4923-AEF3-4973-930F-527127B93DCD}" destId="{4BA14110-31AD-477C-8919-D0B51EFDF4C7}" srcOrd="3" destOrd="0" presId="urn:microsoft.com/office/officeart/2005/8/layout/process4"/>
    <dgm:cxn modelId="{16D86CBE-B655-4A87-B33D-7081E20E4E27}" type="presParOf" srcId="{7CCA4923-AEF3-4973-930F-527127B93DCD}" destId="{C244D1A6-F320-4CF4-83F9-736DE2925C1E}" srcOrd="4" destOrd="0" presId="urn:microsoft.com/office/officeart/2005/8/layout/process4"/>
    <dgm:cxn modelId="{EFF1756D-727F-4C1A-9C08-F5E38177C884}" type="presParOf" srcId="{C244D1A6-F320-4CF4-83F9-736DE2925C1E}" destId="{AA28D17B-0E36-4A69-A949-1701EEF970CF}" srcOrd="0" destOrd="0" presId="urn:microsoft.com/office/officeart/2005/8/layout/process4"/>
    <dgm:cxn modelId="{A2DE2535-1AA1-4E93-8332-3AD1190B65FC}" type="presParOf" srcId="{C244D1A6-F320-4CF4-83F9-736DE2925C1E}" destId="{5D07F46D-362F-4EC6-88F5-A2DBFF0216AF}" srcOrd="1" destOrd="0" presId="urn:microsoft.com/office/officeart/2005/8/layout/process4"/>
    <dgm:cxn modelId="{45A6C0B9-21E8-4161-8144-F2C865059DB7}" type="presParOf" srcId="{C244D1A6-F320-4CF4-83F9-736DE2925C1E}" destId="{B2DF582E-214D-44C6-BCE2-C2D09B070628}" srcOrd="2" destOrd="0" presId="urn:microsoft.com/office/officeart/2005/8/layout/process4"/>
    <dgm:cxn modelId="{87F93193-59AF-4D1E-81E7-BF025F54FD71}" type="presParOf" srcId="{B2DF582E-214D-44C6-BCE2-C2D09B070628}" destId="{2465BD42-30F4-4725-BABB-5CC76332E75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45EE5-3449-4AE0-835E-7DECA250A566}">
      <dsp:nvSpPr>
        <dsp:cNvPr id="0" name=""/>
        <dsp:cNvSpPr/>
      </dsp:nvSpPr>
      <dsp:spPr>
        <a:xfrm>
          <a:off x="968178" y="8912"/>
          <a:ext cx="3258775" cy="325877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Quality of Life</a:t>
          </a:r>
          <a:endParaRPr lang="en-US" sz="3000" kern="1200" dirty="0"/>
        </a:p>
      </dsp:txBody>
      <dsp:txXfrm>
        <a:off x="1423233" y="393192"/>
        <a:ext cx="1878933" cy="2490216"/>
      </dsp:txXfrm>
    </dsp:sp>
    <dsp:sp modelId="{DF3D5A89-77A9-4B32-8DB0-B777FE783BC2}">
      <dsp:nvSpPr>
        <dsp:cNvPr id="0" name=""/>
        <dsp:cNvSpPr/>
      </dsp:nvSpPr>
      <dsp:spPr>
        <a:xfrm>
          <a:off x="3316845" y="8912"/>
          <a:ext cx="3258775" cy="325877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3000" kern="1200" dirty="0" smtClean="0"/>
            <a:t>Health</a:t>
          </a:r>
          <a:endParaRPr lang="en-US" sz="3000" kern="1200" dirty="0"/>
        </a:p>
      </dsp:txBody>
      <dsp:txXfrm>
        <a:off x="4241633" y="393192"/>
        <a:ext cx="1878933" cy="2490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F433B-D623-4464-AD1D-4CC3E346B6FA}">
      <dsp:nvSpPr>
        <dsp:cNvPr id="0" name=""/>
        <dsp:cNvSpPr/>
      </dsp:nvSpPr>
      <dsp:spPr>
        <a:xfrm>
          <a:off x="0" y="3059187"/>
          <a:ext cx="6096000" cy="10040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Evaluate health and quality of life of NPUs </a:t>
          </a:r>
          <a:endParaRPr lang="en-US" sz="1900" kern="1200" dirty="0"/>
        </a:p>
      </dsp:txBody>
      <dsp:txXfrm>
        <a:off x="0" y="3059187"/>
        <a:ext cx="6096000" cy="542210"/>
      </dsp:txXfrm>
    </dsp:sp>
    <dsp:sp modelId="{352159E1-07A3-413E-B232-ABB9B5A424CA}">
      <dsp:nvSpPr>
        <dsp:cNvPr id="0" name=""/>
        <dsp:cNvSpPr/>
      </dsp:nvSpPr>
      <dsp:spPr>
        <a:xfrm>
          <a:off x="0" y="3602116"/>
          <a:ext cx="6096000" cy="461883"/>
        </a:xfrm>
        <a:prstGeom prst="rect">
          <a:avLst/>
        </a:prstGeom>
        <a:solidFill>
          <a:schemeClr val="bg1">
            <a:lumMod val="95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Controlling for socioeconomic characteristics</a:t>
          </a:r>
          <a:endParaRPr lang="en-US" sz="1600" kern="1200" dirty="0"/>
        </a:p>
      </dsp:txBody>
      <dsp:txXfrm>
        <a:off x="0" y="3602116"/>
        <a:ext cx="6096000" cy="461883"/>
      </dsp:txXfrm>
    </dsp:sp>
    <dsp:sp modelId="{722BB410-EFC3-41F7-BBC1-3660530E0653}">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Compare with resident perceptions</a:t>
          </a:r>
          <a:endParaRPr lang="en-US" sz="1900" kern="1200" dirty="0"/>
        </a:p>
      </dsp:txBody>
      <dsp:txXfrm rot="-10800000">
        <a:off x="0" y="1529953"/>
        <a:ext cx="6096000" cy="542047"/>
      </dsp:txXfrm>
    </dsp:sp>
    <dsp:sp modelId="{BA93410F-3B8F-40CD-BFD7-D3EF32FADC23}">
      <dsp:nvSpPr>
        <dsp:cNvPr id="0" name=""/>
        <dsp:cNvSpPr/>
      </dsp:nvSpPr>
      <dsp:spPr>
        <a:xfrm>
          <a:off x="0" y="2072001"/>
          <a:ext cx="6096000" cy="461744"/>
        </a:xfrm>
        <a:prstGeom prst="rect">
          <a:avLst/>
        </a:prstGeom>
        <a:solidFill>
          <a:schemeClr val="bg1">
            <a:lumMod val="95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Using coded responses from City of Atlanta Comprehensive Development Plan Update Survey</a:t>
          </a:r>
          <a:endParaRPr lang="en-US" sz="1600" kern="1200" dirty="0"/>
        </a:p>
      </dsp:txBody>
      <dsp:txXfrm>
        <a:off x="0" y="2072001"/>
        <a:ext cx="6096000" cy="461744"/>
      </dsp:txXfrm>
    </dsp:sp>
    <dsp:sp modelId="{5D07F46D-362F-4EC6-88F5-A2DBFF0216AF}">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Track objective indicators</a:t>
          </a:r>
          <a:endParaRPr lang="en-US" sz="1900" kern="1200" dirty="0"/>
        </a:p>
      </dsp:txBody>
      <dsp:txXfrm rot="-10800000">
        <a:off x="0" y="718"/>
        <a:ext cx="6096000" cy="542047"/>
      </dsp:txXfrm>
    </dsp:sp>
    <dsp:sp modelId="{2465BD42-30F4-4725-BABB-5CC76332E755}">
      <dsp:nvSpPr>
        <dsp:cNvPr id="0" name=""/>
        <dsp:cNvSpPr/>
      </dsp:nvSpPr>
      <dsp:spPr>
        <a:xfrm>
          <a:off x="0" y="542766"/>
          <a:ext cx="6096000" cy="461744"/>
        </a:xfrm>
        <a:prstGeom prst="rect">
          <a:avLst/>
        </a:prstGeom>
        <a:solidFill>
          <a:schemeClr val="bg1">
            <a:lumMod val="95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Geographic Information Systems</a:t>
          </a:r>
          <a:endParaRPr lang="en-US" sz="1600" kern="1200" dirty="0"/>
        </a:p>
      </dsp:txBody>
      <dsp:txXfrm>
        <a:off x="0" y="542766"/>
        <a:ext cx="6096000" cy="46174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5227A8-E241-4018-9124-AE47F1C47906}" type="datetimeFigureOut">
              <a:rPr lang="en-US" smtClean="0"/>
              <a:pPr/>
              <a:t>9/26/2012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73425E-7A52-4F15-AA42-C37B87DA11FC}" type="slidenum">
              <a:rPr lang="en-US" smtClean="0"/>
              <a:pPr/>
              <a:t>‹#›</a:t>
            </a:fld>
            <a:endParaRPr lang="en-US"/>
          </a:p>
        </p:txBody>
      </p:sp>
    </p:spTree>
    <p:extLst>
      <p:ext uri="{BB962C8B-B14F-4D97-AF65-F5344CB8AC3E}">
        <p14:creationId xmlns:p14="http://schemas.microsoft.com/office/powerpoint/2010/main" val="2696573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 high, 6 medium, 11 low</a:t>
            </a:r>
          </a:p>
          <a:p>
            <a:endParaRPr lang="en-US" dirty="0" smtClean="0"/>
          </a:p>
          <a:p>
            <a:r>
              <a:rPr lang="en-US" dirty="0" smtClean="0"/>
              <a:t>Standard deviation is a</a:t>
            </a:r>
            <a:r>
              <a:rPr lang="en-US" baseline="0" dirty="0" smtClean="0"/>
              <a:t> measure of the distance the data is from the mean. A z-score tells you how many standard deviations you are from the mean.</a:t>
            </a:r>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26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Three key</a:t>
            </a:r>
            <a:r>
              <a:rPr lang="en-US" baseline="0" dirty="0" smtClean="0"/>
              <a:t> questions </a:t>
            </a:r>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Objective</a:t>
            </a:r>
            <a:r>
              <a:rPr lang="en-US" baseline="0" dirty="0" smtClean="0"/>
              <a:t> and subjective</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smtClean="0"/>
              <a:t> Indicator measurement to track longitudinal trends</a:t>
            </a:r>
          </a:p>
          <a:p>
            <a:pPr>
              <a:buFontTx/>
              <a:buChar char="-"/>
            </a:pPr>
            <a:r>
              <a:rPr lang="en-US" baseline="0" dirty="0" smtClean="0"/>
              <a:t>place-based analysis to measure community conditions and inform policy</a:t>
            </a:r>
            <a:endParaRPr lang="en-US" dirty="0" smtClean="0"/>
          </a:p>
          <a:p>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C91078-3F2A-4F5E-B0A3-0E0FA271E866}"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Equitable spread</a:t>
            </a:r>
            <a:r>
              <a:rPr lang="en-US" baseline="0" dirty="0" smtClean="0"/>
              <a:t> of </a:t>
            </a:r>
            <a:r>
              <a:rPr lang="en-US" baseline="0" dirty="0" err="1" smtClean="0"/>
              <a:t>greenspace</a:t>
            </a:r>
            <a:r>
              <a:rPr lang="en-US" baseline="0" dirty="0" smtClean="0"/>
              <a:t> for M, N, F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BC91078-3F2A-4F5E-B0A3-0E0FA271E866}"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prepared to explain how we computed the rankings</a:t>
            </a:r>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Rent as a share of</a:t>
            </a:r>
            <a:r>
              <a:rPr lang="en-US" baseline="0" dirty="0" smtClean="0"/>
              <a:t> income for average resident</a:t>
            </a:r>
            <a:endParaRPr lang="en-US" sz="1200" b="0" i="0" u="none" strike="noStrike"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latin typeface="+mn-lt"/>
                <a:ea typeface="+mn-ea"/>
                <a:cs typeface="+mn-cs"/>
              </a:rPr>
              <a:t>median household in 2010 $45,171 </a:t>
            </a:r>
            <a:endParaRPr lang="en-US" dirty="0" smtClean="0"/>
          </a:p>
          <a:p>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Vacancy and affordability</a:t>
            </a:r>
            <a:r>
              <a:rPr lang="en-US" baseline="0" dirty="0" smtClean="0"/>
              <a:t> diff results - &gt; edge NPUs </a:t>
            </a:r>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Jobs</a:t>
            </a:r>
            <a:r>
              <a:rPr lang="en-US" baseline="0" dirty="0" smtClean="0"/>
              <a:t> by location compared to # of residents in labor force </a:t>
            </a:r>
            <a:endParaRPr lang="en-US" dirty="0" smtClean="0"/>
          </a:p>
          <a:p>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arson, burglary, larceny-theft, and motor vehicle theft</a:t>
            </a:r>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Aggravated assault, forcible rape, murder, and robbery</a:t>
            </a:r>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45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46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C91078-3F2A-4F5E-B0A3-0E0FA271E866}" type="slidenum">
              <a:rPr lang="en-US" smtClean="0"/>
              <a:pPr/>
              <a:t>47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79% of Atlanta overall has good access to transit – good measured by ¼ - ½ mile buffers.</a:t>
            </a:r>
            <a:r>
              <a:rPr lang="en-US" sz="1200" baseline="0" dirty="0" smtClean="0"/>
              <a: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48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a:t>
            </a:r>
            <a:r>
              <a:rPr lang="en-US" baseline="0" dirty="0" smtClean="0"/>
              <a:t> longer travel times in south, shorter in north</a:t>
            </a:r>
            <a:r>
              <a:rPr lang="en-US" baseline="0" dirty="0"/>
              <a:t> </a:t>
            </a:r>
            <a:r>
              <a:rPr lang="en-US" baseline="0" dirty="0" smtClean="0"/>
              <a:t>for two possible reasons:</a:t>
            </a:r>
          </a:p>
          <a:p>
            <a:r>
              <a:rPr lang="en-US" dirty="0" smtClean="0"/>
              <a:t>More jobs in north, and more private vehicle</a:t>
            </a:r>
            <a:r>
              <a:rPr lang="en-US" baseline="0" dirty="0" smtClean="0"/>
              <a:t> ownership</a:t>
            </a:r>
          </a:p>
        </p:txBody>
      </p:sp>
      <p:sp>
        <p:nvSpPr>
          <p:cNvPr id="4" name="Slide Number Placeholder 3"/>
          <p:cNvSpPr>
            <a:spLocks noGrp="1"/>
          </p:cNvSpPr>
          <p:nvPr>
            <p:ph type="sldNum" sz="quarter" idx="10"/>
          </p:nvPr>
        </p:nvSpPr>
        <p:spPr/>
        <p:txBody>
          <a:bodyPr/>
          <a:lstStyle/>
          <a:p>
            <a:fld id="{0273425E-7A52-4F15-AA42-C37B87DA11FC}" type="slidenum">
              <a:rPr lang="en-US" smtClean="0"/>
              <a:pPr/>
              <a:t>49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Land</a:t>
            </a:r>
            <a:r>
              <a:rPr lang="en-US" baseline="0" dirty="0" smtClean="0"/>
              <a:t> use = proxy for access to activity centers </a:t>
            </a:r>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51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neighborhoods</a:t>
            </a:r>
            <a:r>
              <a:rPr lang="en-US" baseline="0" dirty="0" smtClean="0"/>
              <a:t> are in ATL? 141???</a:t>
            </a:r>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4</a:t>
            </a:fld>
            <a:endParaRPr lang="en-US"/>
          </a:p>
        </p:txBody>
      </p:sp>
    </p:spTree>
    <p:extLst>
      <p:ext uri="{BB962C8B-B14F-4D97-AF65-F5344CB8AC3E}">
        <p14:creationId xmlns:p14="http://schemas.microsoft.com/office/powerpoint/2010/main" val="4294414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53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43000" y="685800"/>
            <a:ext cx="4570413" cy="3429000"/>
          </a:xfrm>
          <a:ln/>
        </p:spPr>
      </p:sp>
      <p:sp>
        <p:nvSpPr>
          <p:cNvPr id="63491"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a:spcBef>
                <a:spcPct val="0"/>
              </a:spcBef>
            </a:pPr>
            <a:r>
              <a:rPr lang="en-US" dirty="0" smtClean="0"/>
              <a:t>In developing a health index for Atlanta, we surveyed other indexes and ranking systems to determine</a:t>
            </a:r>
            <a:r>
              <a:rPr lang="en-US" baseline="0" dirty="0" smtClean="0"/>
              <a:t> what variables are often used. One approach that has validated measures and national influence is the county health rankings. </a:t>
            </a:r>
          </a:p>
          <a:p>
            <a:pPr>
              <a:spcBef>
                <a:spcPct val="0"/>
              </a:spcBef>
            </a:pPr>
            <a:r>
              <a:rPr lang="en-US" baseline="0" dirty="0" smtClean="0"/>
              <a:t>County health rankings follows a three part approach in their calculations</a:t>
            </a:r>
          </a:p>
          <a:p>
            <a:pPr marL="228600" indent="-228600">
              <a:spcBef>
                <a:spcPct val="0"/>
              </a:spcBef>
              <a:buAutoNum type="arabicParenBoth"/>
            </a:pPr>
            <a:r>
              <a:rPr lang="en-US" baseline="0" dirty="0" smtClean="0"/>
              <a:t>Health outcomes : mortality that is best understood as one’s length of life morbidity, the quality of one’s life. </a:t>
            </a:r>
          </a:p>
          <a:p>
            <a:pPr marL="228600" indent="-228600">
              <a:spcBef>
                <a:spcPct val="0"/>
              </a:spcBef>
              <a:buAutoNum type="arabicParenBoth"/>
            </a:pPr>
            <a:r>
              <a:rPr lang="en-US" baseline="0" dirty="0" smtClean="0"/>
              <a:t>Health factors: health behaviors, (tobacco use, diet and exercise, alcohol use, sexual activity), clinical care (access to care and quality of care), social and economic factors (education, employment, income, family and social support and community safety), and physical environment (environmental quality, built environment) </a:t>
            </a:r>
            <a:endParaRPr lang="en-US" dirty="0" smtClean="0"/>
          </a:p>
        </p:txBody>
      </p:sp>
      <p:sp>
        <p:nvSpPr>
          <p:cNvPr id="634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6FF85293-4517-4602-955F-022014A73D32}" type="slidenum">
              <a:rPr lang="en-US" sz="1200">
                <a:latin typeface="Calibri" pitchFamily="34" charset="0"/>
              </a:rPr>
              <a:pPr algn="r" eaLnBrk="1" hangingPunct="1"/>
              <a:t>54</a:t>
            </a:fld>
            <a:endParaRPr lang="en-US" sz="120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43000" y="685800"/>
            <a:ext cx="4570413" cy="3429000"/>
          </a:xfrm>
          <a:ln/>
        </p:spPr>
      </p:sp>
      <p:sp>
        <p:nvSpPr>
          <p:cNvPr id="63491"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a:spcBef>
                <a:spcPct val="0"/>
              </a:spcBef>
            </a:pPr>
            <a:endParaRPr lang="en-US" dirty="0" smtClean="0"/>
          </a:p>
        </p:txBody>
      </p:sp>
      <p:sp>
        <p:nvSpPr>
          <p:cNvPr id="634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6FF85293-4517-4602-955F-022014A73D32}" type="slidenum">
              <a:rPr lang="en-US" sz="1200">
                <a:latin typeface="Calibri" pitchFamily="34" charset="0"/>
              </a:rPr>
              <a:pPr algn="r" eaLnBrk="1" hangingPunct="1"/>
              <a:t>55</a:t>
            </a:fld>
            <a:endParaRPr lang="en-US" sz="120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43000" y="685800"/>
            <a:ext cx="4570413" cy="3429000"/>
          </a:xfrm>
          <a:ln/>
        </p:spPr>
      </p:sp>
      <p:sp>
        <p:nvSpPr>
          <p:cNvPr id="63491"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a:spcBef>
                <a:spcPct val="0"/>
              </a:spcBef>
            </a:pPr>
            <a:endParaRPr lang="en-US" dirty="0" smtClean="0"/>
          </a:p>
        </p:txBody>
      </p:sp>
      <p:sp>
        <p:nvSpPr>
          <p:cNvPr id="634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6FF85293-4517-4602-955F-022014A73D32}" type="slidenum">
              <a:rPr lang="en-US" sz="1200">
                <a:latin typeface="Calibri" pitchFamily="34" charset="0"/>
              </a:rPr>
              <a:pPr algn="r" eaLnBrk="1" hangingPunct="1"/>
              <a:t>56</a:t>
            </a:fld>
            <a:endParaRPr lang="en-US" sz="120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43000" y="685800"/>
            <a:ext cx="4570413" cy="3429000"/>
          </a:xfrm>
          <a:ln/>
        </p:spPr>
      </p:sp>
      <p:sp>
        <p:nvSpPr>
          <p:cNvPr id="63491"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a:spcBef>
                <a:spcPct val="0"/>
              </a:spcBef>
            </a:pPr>
            <a:endParaRPr lang="en-US" dirty="0" smtClean="0"/>
          </a:p>
        </p:txBody>
      </p:sp>
      <p:sp>
        <p:nvSpPr>
          <p:cNvPr id="634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6FF85293-4517-4602-955F-022014A73D32}" type="slidenum">
              <a:rPr lang="en-US" sz="1200">
                <a:latin typeface="Calibri" pitchFamily="34" charset="0"/>
              </a:rPr>
              <a:pPr algn="r" eaLnBrk="1" hangingPunct="1"/>
              <a:t>57</a:t>
            </a:fld>
            <a:endParaRPr lang="en-US" sz="120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43000" y="685800"/>
            <a:ext cx="4570413" cy="3429000"/>
          </a:xfrm>
          <a:ln/>
        </p:spPr>
      </p:sp>
      <p:sp>
        <p:nvSpPr>
          <p:cNvPr id="63491"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a:spcBef>
                <a:spcPct val="0"/>
              </a:spcBef>
            </a:pPr>
            <a:endParaRPr lang="en-US" dirty="0" smtClean="0"/>
          </a:p>
        </p:txBody>
      </p:sp>
      <p:sp>
        <p:nvSpPr>
          <p:cNvPr id="634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6FF85293-4517-4602-955F-022014A73D32}" type="slidenum">
              <a:rPr lang="en-US" sz="1200">
                <a:latin typeface="Calibri" pitchFamily="34" charset="0"/>
              </a:rPr>
              <a:pPr algn="r" eaLnBrk="1" hangingPunct="1"/>
              <a:t>58</a:t>
            </a:fld>
            <a:endParaRPr lang="en-US" sz="120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43000" y="685800"/>
            <a:ext cx="4570413" cy="3429000"/>
          </a:xfrm>
          <a:ln/>
        </p:spPr>
      </p:sp>
      <p:sp>
        <p:nvSpPr>
          <p:cNvPr id="63491" name="Notes Placeholder 2"/>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lstStyle/>
          <a:p>
            <a:pPr>
              <a:spcBef>
                <a:spcPct val="0"/>
              </a:spcBef>
            </a:pPr>
            <a:endParaRPr lang="en-US" dirty="0" smtClean="0"/>
          </a:p>
        </p:txBody>
      </p:sp>
      <p:sp>
        <p:nvSpPr>
          <p:cNvPr id="634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6FF85293-4517-4602-955F-022014A73D32}" type="slidenum">
              <a:rPr lang="en-US" sz="1200">
                <a:latin typeface="Calibri" pitchFamily="34" charset="0"/>
              </a:rPr>
              <a:pPr algn="r" eaLnBrk="1" hangingPunct="1"/>
              <a:t>59</a:t>
            </a:fld>
            <a:endParaRPr lang="en-US" sz="120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150938" y="692150"/>
            <a:ext cx="4556125" cy="3416300"/>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D87FE81B-72DA-422D-AF98-A90B0E5E9807}" type="slidenum">
              <a:rPr lang="en-US" sz="1000" smtClean="0"/>
              <a:pPr/>
              <a:t>60</a:t>
            </a:fld>
            <a:endParaRPr lang="en-US" sz="10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61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62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a:t>
            </a:r>
            <a:r>
              <a:rPr lang="en-US" baseline="0" dirty="0" smtClean="0"/>
              <a:t> area analysis – scale of data ….</a:t>
            </a:r>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5</a:t>
            </a:fld>
            <a:endParaRPr lang="en-US"/>
          </a:p>
        </p:txBody>
      </p:sp>
    </p:spTree>
    <p:extLst>
      <p:ext uri="{BB962C8B-B14F-4D97-AF65-F5344CB8AC3E}">
        <p14:creationId xmlns:p14="http://schemas.microsoft.com/office/powerpoint/2010/main" val="15817200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9747A3-87EE-4640-94A8-1E63DE3F425F}" type="slidenum">
              <a:rPr lang="en-US" smtClean="0"/>
              <a:pPr/>
              <a:t>63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64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Derived from averaging </a:t>
            </a:r>
            <a:r>
              <a:rPr lang="en-US" dirty="0" err="1" smtClean="0"/>
              <a:t>walkscores</a:t>
            </a:r>
            <a:r>
              <a:rPr lang="en-US" baseline="0" dirty="0" smtClean="0"/>
              <a:t> for neighborhoods within NPUs </a:t>
            </a:r>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66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67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68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69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71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73</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273425E-7A52-4F15-AA42-C37B87DA11FC}" type="slidenum">
              <a:rPr lang="en-US" smtClean="0"/>
              <a:pPr/>
              <a:t>74</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Virginia Highland walkers &amp; bikers; retail in </a:t>
            </a:r>
            <a:r>
              <a:rPr lang="en-US" dirty="0" err="1" smtClean="0"/>
              <a:t>virginia</a:t>
            </a:r>
            <a:r>
              <a:rPr lang="en-US" baseline="0" dirty="0" smtClean="0"/>
              <a:t> highland; </a:t>
            </a:r>
            <a:r>
              <a:rPr lang="en-US" baseline="0" dirty="0" err="1" smtClean="0"/>
              <a:t>morningside</a:t>
            </a:r>
            <a:r>
              <a:rPr lang="en-US" baseline="0" dirty="0" smtClean="0"/>
              <a:t> farmers market</a:t>
            </a:r>
          </a:p>
          <a:p>
            <a:r>
              <a:rPr lang="en-US" baseline="0" dirty="0" smtClean="0"/>
              <a:t>Neighborhoods in NPU F: </a:t>
            </a:r>
            <a:r>
              <a:rPr lang="en-US" sz="1200" b="0" i="0" u="none" strike="noStrike" kern="1200" dirty="0" smtClean="0">
                <a:solidFill>
                  <a:schemeClr val="tx1"/>
                </a:solidFill>
                <a:latin typeface="+mn-lt"/>
                <a:ea typeface="+mn-ea"/>
                <a:cs typeface="+mn-cs"/>
              </a:rPr>
              <a:t>Atkins Park,</a:t>
            </a:r>
            <a:r>
              <a:rPr lang="en-US" dirty="0" smtClean="0"/>
              <a:t> </a:t>
            </a:r>
            <a:r>
              <a:rPr lang="en-US" sz="1200" b="0" i="0" u="none" strike="noStrike" kern="1200" dirty="0" err="1" smtClean="0">
                <a:solidFill>
                  <a:schemeClr val="tx1"/>
                </a:solidFill>
                <a:latin typeface="+mn-lt"/>
                <a:ea typeface="+mn-ea"/>
                <a:cs typeface="+mn-cs"/>
              </a:rPr>
              <a:t>Lindridge</a:t>
            </a:r>
            <a:r>
              <a:rPr lang="en-US" sz="1200" b="0" i="0" u="none" strike="noStrike" kern="1200" dirty="0" smtClean="0">
                <a:solidFill>
                  <a:schemeClr val="tx1"/>
                </a:solidFill>
                <a:latin typeface="+mn-lt"/>
                <a:ea typeface="+mn-ea"/>
                <a:cs typeface="+mn-cs"/>
              </a:rPr>
              <a:t>/Martin Manor,</a:t>
            </a:r>
            <a:r>
              <a:rPr lang="en-US" dirty="0" smtClean="0"/>
              <a:t> </a:t>
            </a:r>
            <a:r>
              <a:rPr lang="en-US" sz="1200" b="0" i="0" u="none" strike="noStrike" kern="1200" dirty="0" smtClean="0">
                <a:solidFill>
                  <a:schemeClr val="tx1"/>
                </a:solidFill>
                <a:latin typeface="+mn-lt"/>
                <a:ea typeface="+mn-ea"/>
                <a:cs typeface="+mn-cs"/>
              </a:rPr>
              <a:t>Morningside/Lenox Park,</a:t>
            </a:r>
            <a:r>
              <a:rPr lang="en-US" dirty="0" smtClean="0"/>
              <a:t> </a:t>
            </a:r>
            <a:r>
              <a:rPr lang="en-US" sz="1200" b="0" i="0" u="none" strike="noStrike" kern="1200" dirty="0" smtClean="0">
                <a:solidFill>
                  <a:schemeClr val="tx1"/>
                </a:solidFill>
                <a:latin typeface="+mn-lt"/>
                <a:ea typeface="+mn-ea"/>
                <a:cs typeface="+mn-cs"/>
              </a:rPr>
              <a:t>Piedmont Heights,</a:t>
            </a:r>
            <a:r>
              <a:rPr lang="en-US" dirty="0" smtClean="0"/>
              <a:t> </a:t>
            </a:r>
            <a:r>
              <a:rPr lang="en-US" sz="1200" b="0" i="0" u="none" strike="noStrike" kern="1200" dirty="0" smtClean="0">
                <a:solidFill>
                  <a:schemeClr val="tx1"/>
                </a:solidFill>
                <a:latin typeface="+mn-lt"/>
                <a:ea typeface="+mn-ea"/>
                <a:cs typeface="+mn-cs"/>
              </a:rPr>
              <a:t>Virginia Highland</a:t>
            </a:r>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0273425E-7A52-4F15-AA42-C37B87DA11FC}" type="slidenum">
              <a:rPr lang="en-US" smtClean="0"/>
              <a:pPr/>
              <a:t>75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include</a:t>
            </a:r>
            <a:r>
              <a:rPr lang="en-US" baseline="0" dirty="0" smtClean="0"/>
              <a:t> information on the survey – how many submitted responses?</a:t>
            </a:r>
          </a:p>
          <a:p>
            <a:r>
              <a:rPr lang="en-US" baseline="0" dirty="0" smtClean="0"/>
              <a:t>Do the results include the online survey and the workshop results?</a:t>
            </a:r>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16</a:t>
            </a:fld>
            <a:endParaRPr lang="en-US"/>
          </a:p>
        </p:txBody>
      </p:sp>
    </p:spTree>
    <p:extLst>
      <p:ext uri="{BB962C8B-B14F-4D97-AF65-F5344CB8AC3E}">
        <p14:creationId xmlns:p14="http://schemas.microsoft.com/office/powerpoint/2010/main" val="28327424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273425E-7A52-4F15-AA42-C37B87DA11FC}" type="slidenum">
              <a:rPr lang="en-US" smtClean="0"/>
              <a:pPr/>
              <a:t>76</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Five points</a:t>
            </a:r>
            <a:r>
              <a:rPr lang="en-US" baseline="0" dirty="0" smtClean="0"/>
              <a:t> </a:t>
            </a:r>
            <a:r>
              <a:rPr lang="en-US" baseline="0" dirty="0" err="1" smtClean="0"/>
              <a:t>marta</a:t>
            </a:r>
            <a:r>
              <a:rPr lang="en-US" baseline="0" dirty="0" smtClean="0"/>
              <a:t>; broad street; retail in </a:t>
            </a:r>
            <a:r>
              <a:rPr lang="en-US" baseline="0" dirty="0" err="1" smtClean="0"/>
              <a:t>castleberry</a:t>
            </a:r>
            <a:r>
              <a:rPr lang="en-US" baseline="0" dirty="0" smtClean="0"/>
              <a:t> hill; </a:t>
            </a:r>
            <a:r>
              <a:rPr lang="en-US" dirty="0" err="1" smtClean="0"/>
              <a:t>Tcwf</a:t>
            </a:r>
            <a:r>
              <a:rPr lang="en-US" baseline="0" dirty="0" smtClean="0"/>
              <a:t> job fair</a:t>
            </a:r>
          </a:p>
          <a:p>
            <a:r>
              <a:rPr lang="en-US" baseline="0" dirty="0" smtClean="0"/>
              <a:t>Neighborhoods in NPU M: </a:t>
            </a:r>
            <a:r>
              <a:rPr lang="en-US" sz="1200" b="0" i="0" u="none" strike="noStrike" kern="1200" dirty="0" smtClean="0">
                <a:solidFill>
                  <a:schemeClr val="tx1"/>
                </a:solidFill>
                <a:latin typeface="+mn-lt"/>
                <a:ea typeface="+mn-ea"/>
                <a:cs typeface="+mn-cs"/>
              </a:rPr>
              <a:t>Castleberry Hill,</a:t>
            </a:r>
            <a:r>
              <a:rPr lang="en-US" dirty="0" smtClean="0"/>
              <a:t> </a:t>
            </a:r>
            <a:r>
              <a:rPr lang="en-US" sz="1200" b="0" i="0" u="none" strike="noStrike" kern="1200" dirty="0" smtClean="0">
                <a:solidFill>
                  <a:schemeClr val="tx1"/>
                </a:solidFill>
                <a:latin typeface="+mn-lt"/>
                <a:ea typeface="+mn-ea"/>
                <a:cs typeface="+mn-cs"/>
              </a:rPr>
              <a:t>Downtown,</a:t>
            </a:r>
            <a:r>
              <a:rPr lang="en-US" dirty="0" smtClean="0"/>
              <a:t> </a:t>
            </a:r>
            <a:r>
              <a:rPr lang="en-US" sz="1200" b="0" i="0" u="none" strike="noStrike" kern="1200" dirty="0" smtClean="0">
                <a:solidFill>
                  <a:schemeClr val="tx1"/>
                </a:solidFill>
                <a:latin typeface="+mn-lt"/>
                <a:ea typeface="+mn-ea"/>
                <a:cs typeface="+mn-cs"/>
              </a:rPr>
              <a:t>Old Fourth Ward,</a:t>
            </a:r>
            <a:r>
              <a:rPr lang="en-US" dirty="0" smtClean="0"/>
              <a:t> </a:t>
            </a:r>
            <a:r>
              <a:rPr lang="en-US" sz="1200" b="0" i="0" u="none" strike="noStrike" kern="1200" dirty="0" smtClean="0">
                <a:solidFill>
                  <a:schemeClr val="tx1"/>
                </a:solidFill>
                <a:latin typeface="+mn-lt"/>
                <a:ea typeface="+mn-ea"/>
                <a:cs typeface="+mn-cs"/>
              </a:rPr>
              <a:t>Sweet Auburn</a:t>
            </a:r>
            <a:r>
              <a:rPr lang="en-US" dirty="0" smtClean="0"/>
              <a:t> </a:t>
            </a:r>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77</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273425E-7A52-4F15-AA42-C37B87DA11FC}" type="slidenum">
              <a:rPr lang="en-US" smtClean="0"/>
              <a:pPr/>
              <a:t>78</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West end retail and farmer’s market </a:t>
            </a:r>
          </a:p>
          <a:p>
            <a:r>
              <a:rPr lang="en-US" dirty="0" smtClean="0"/>
              <a:t>NPU</a:t>
            </a:r>
            <a:r>
              <a:rPr lang="en-US" baseline="0" dirty="0" smtClean="0"/>
              <a:t> T: </a:t>
            </a:r>
            <a:r>
              <a:rPr lang="en-US" sz="1200" b="0" i="0" u="none" strike="noStrike" kern="1200" dirty="0" err="1" smtClean="0">
                <a:solidFill>
                  <a:schemeClr val="tx1"/>
                </a:solidFill>
                <a:latin typeface="+mn-lt"/>
                <a:ea typeface="+mn-ea"/>
                <a:cs typeface="+mn-cs"/>
              </a:rPr>
              <a:t>Ashview</a:t>
            </a:r>
            <a:r>
              <a:rPr lang="en-US" sz="1200" b="0" i="0" u="none" strike="noStrike" kern="1200" smtClean="0">
                <a:solidFill>
                  <a:schemeClr val="tx1"/>
                </a:solidFill>
                <a:latin typeface="+mn-lt"/>
                <a:ea typeface="+mn-ea"/>
                <a:cs typeface="+mn-cs"/>
              </a:rPr>
              <a:t> Heights,</a:t>
            </a:r>
            <a:r>
              <a:rPr lang="en-US" smtClean="0"/>
              <a:t> </a:t>
            </a:r>
            <a:r>
              <a:rPr lang="en-US" sz="1200" b="0" i="0" u="none" strike="noStrike" kern="1200" dirty="0" smtClean="0">
                <a:solidFill>
                  <a:schemeClr val="tx1"/>
                </a:solidFill>
                <a:latin typeface="+mn-lt"/>
                <a:ea typeface="+mn-ea"/>
                <a:cs typeface="+mn-cs"/>
              </a:rPr>
              <a:t>Atlanta </a:t>
            </a:r>
            <a:r>
              <a:rPr lang="en-US" sz="1200" b="0" i="0" u="none" strike="noStrike" kern="1200" smtClean="0">
                <a:solidFill>
                  <a:schemeClr val="tx1"/>
                </a:solidFill>
                <a:latin typeface="+mn-lt"/>
                <a:ea typeface="+mn-ea"/>
                <a:cs typeface="+mn-cs"/>
              </a:rPr>
              <a:t>University Center,</a:t>
            </a:r>
            <a:r>
              <a:rPr lang="en-US" smtClean="0"/>
              <a:t> </a:t>
            </a:r>
            <a:r>
              <a:rPr lang="en-US" sz="1200" b="0" i="0" u="none" strike="noStrike" kern="1200" smtClean="0">
                <a:solidFill>
                  <a:schemeClr val="tx1"/>
                </a:solidFill>
                <a:latin typeface="+mn-lt"/>
                <a:ea typeface="+mn-ea"/>
                <a:cs typeface="+mn-cs"/>
              </a:rPr>
              <a:t>Harris Chiles,</a:t>
            </a:r>
            <a:r>
              <a:rPr lang="en-US" smtClean="0"/>
              <a:t> </a:t>
            </a:r>
            <a:r>
              <a:rPr lang="en-US" sz="1200" b="0" i="0" u="none" strike="noStrike" kern="1200" smtClean="0">
                <a:solidFill>
                  <a:schemeClr val="tx1"/>
                </a:solidFill>
                <a:latin typeface="+mn-lt"/>
                <a:ea typeface="+mn-ea"/>
                <a:cs typeface="+mn-cs"/>
              </a:rPr>
              <a:t>Just Us,</a:t>
            </a:r>
            <a:r>
              <a:rPr lang="en-US" smtClean="0"/>
              <a:t> </a:t>
            </a:r>
            <a:r>
              <a:rPr lang="en-US" sz="1200" b="0" i="0" u="none" strike="noStrike" kern="1200" dirty="0" smtClean="0">
                <a:solidFill>
                  <a:schemeClr val="tx1"/>
                </a:solidFill>
                <a:latin typeface="+mn-lt"/>
                <a:ea typeface="+mn-ea"/>
                <a:cs typeface="+mn-cs"/>
              </a:rPr>
              <a:t>The Villages at </a:t>
            </a:r>
            <a:r>
              <a:rPr lang="en-US" sz="1200" b="0" i="0" u="none" strike="noStrike" kern="1200" smtClean="0">
                <a:solidFill>
                  <a:schemeClr val="tx1"/>
                </a:solidFill>
                <a:latin typeface="+mn-lt"/>
                <a:ea typeface="+mn-ea"/>
                <a:cs typeface="+mn-cs"/>
              </a:rPr>
              <a:t>Castleberry Hill,</a:t>
            </a:r>
            <a:r>
              <a:rPr lang="en-US" smtClean="0"/>
              <a:t> </a:t>
            </a:r>
            <a:r>
              <a:rPr lang="en-US" sz="1200" b="0" i="0" u="none" strike="noStrike" kern="1200" smtClean="0">
                <a:solidFill>
                  <a:schemeClr val="tx1"/>
                </a:solidFill>
                <a:latin typeface="+mn-lt"/>
                <a:ea typeface="+mn-ea"/>
                <a:cs typeface="+mn-cs"/>
              </a:rPr>
              <a:t>West End,</a:t>
            </a:r>
            <a:r>
              <a:rPr lang="en-US" smtClean="0"/>
              <a:t> </a:t>
            </a:r>
            <a:r>
              <a:rPr lang="en-US" sz="1200" b="0" i="0" u="none" strike="noStrike" kern="1200" dirty="0" err="1" smtClean="0">
                <a:solidFill>
                  <a:schemeClr val="tx1"/>
                </a:solidFill>
                <a:latin typeface="+mn-lt"/>
                <a:ea typeface="+mn-ea"/>
                <a:cs typeface="+mn-cs"/>
              </a:rPr>
              <a:t>Westview</a:t>
            </a:r>
            <a:r>
              <a:rPr lang="en-US" dirty="0" smtClean="0"/>
              <a:t> </a:t>
            </a:r>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79</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Underinvestment</a:t>
            </a:r>
            <a:r>
              <a:rPr lang="en-US" baseline="0" dirty="0" smtClean="0"/>
              <a:t> in the west side neighborhoods </a:t>
            </a:r>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80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73425E-7A52-4F15-AA42-C37B87DA11FC}"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73425E-7A52-4F15-AA42-C37B87DA11FC}"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060CB48-DE80-4DBF-ADFB-8BFFD6A540A9}" type="datetimeFigureOut">
              <a:rPr lang="en-US" smtClean="0"/>
              <a:pPr/>
              <a:t>9/26/2012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E76D1F8-C4C6-4F80-8F75-D887E50FEBEB}"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0CB48-DE80-4DBF-ADFB-8BFFD6A540A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6D1F8-C4C6-4F80-8F75-D887E50FEB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60CB48-DE80-4DBF-ADFB-8BFFD6A540A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E76D1F8-C4C6-4F80-8F75-D887E50FEB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60CB48-DE80-4DBF-ADFB-8BFFD6A540A9}" type="datetimeFigureOut">
              <a:rPr lang="en-US" smtClean="0"/>
              <a:pPr/>
              <a:t>9/26/2012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6D1F8-C4C6-4F80-8F75-D887E50FEBE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C060CB48-DE80-4DBF-ADFB-8BFFD6A540A9}" type="datetimeFigureOut">
              <a:rPr lang="en-US" smtClean="0"/>
              <a:pPr/>
              <a:t>9/26/2012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E76D1F8-C4C6-4F80-8F75-D887E50FEBEB}"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60CB48-DE80-4DBF-ADFB-8BFFD6A540A9}"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6D1F8-C4C6-4F80-8F75-D887E50FEBE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60CB48-DE80-4DBF-ADFB-8BFFD6A540A9}" type="datetimeFigureOut">
              <a:rPr lang="en-US" smtClean="0"/>
              <a:pPr/>
              <a:t>9/26/2012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76D1F8-C4C6-4F80-8F75-D887E50FEBE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60CB48-DE80-4DBF-ADFB-8BFFD6A540A9}" type="datetimeFigureOut">
              <a:rPr lang="en-US" smtClean="0"/>
              <a:pPr/>
              <a:t>9/26/2012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76D1F8-C4C6-4F80-8F75-D887E50FEBEB}"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060CB48-DE80-4DBF-ADFB-8BFFD6A540A9}" type="datetimeFigureOut">
              <a:rPr lang="en-US" smtClean="0"/>
              <a:pPr/>
              <a:t>9/26/2012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76D1F8-C4C6-4F80-8F75-D887E50FEB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0CB48-DE80-4DBF-ADFB-8BFFD6A540A9}"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E76D1F8-C4C6-4F80-8F75-D887E50FEBEB}"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0CB48-DE80-4DBF-ADFB-8BFFD6A540A9}" type="datetimeFigureOut">
              <a:rPr lang="en-US" smtClean="0"/>
              <a:pPr/>
              <a:t>9/26/2012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6D1F8-C4C6-4F80-8F75-D887E50FEBEB}"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C060CB48-DE80-4DBF-ADFB-8BFFD6A540A9}" type="datetimeFigureOut">
              <a:rPr lang="en-US" smtClean="0"/>
              <a:pPr/>
              <a:t>9/26/2012</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E76D1F8-C4C6-4F80-8F75-D887E50FEB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jpeg"/><Relationship Id="rId18" Type="http://schemas.openxmlformats.org/officeDocument/2006/relationships/image" Target="../media/image53.jpeg"/><Relationship Id="rId3" Type="http://schemas.openxmlformats.org/officeDocument/2006/relationships/image" Target="../media/image38.jpeg"/><Relationship Id="rId21" Type="http://schemas.openxmlformats.org/officeDocument/2006/relationships/image" Target="../media/image56.jpeg"/><Relationship Id="rId7" Type="http://schemas.openxmlformats.org/officeDocument/2006/relationships/image" Target="../media/image42.jpeg"/><Relationship Id="rId12" Type="http://schemas.openxmlformats.org/officeDocument/2006/relationships/image" Target="../media/image47.jpeg"/><Relationship Id="rId17" Type="http://schemas.openxmlformats.org/officeDocument/2006/relationships/image" Target="../media/image52.jpeg"/><Relationship Id="rId2" Type="http://schemas.openxmlformats.org/officeDocument/2006/relationships/notesSlide" Target="../notesSlides/notesSlide47.xml"/><Relationship Id="rId16" Type="http://schemas.openxmlformats.org/officeDocument/2006/relationships/image" Target="../media/image51.jpeg"/><Relationship Id="rId20"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5" Type="http://schemas.openxmlformats.org/officeDocument/2006/relationships/image" Target="../media/image50.jpeg"/><Relationship Id="rId23" Type="http://schemas.openxmlformats.org/officeDocument/2006/relationships/image" Target="../media/image58.jpeg"/><Relationship Id="rId10" Type="http://schemas.openxmlformats.org/officeDocument/2006/relationships/image" Target="../media/image45.jpeg"/><Relationship Id="rId19" Type="http://schemas.openxmlformats.org/officeDocument/2006/relationships/image" Target="../media/image54.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jpeg"/><Relationship Id="rId22" Type="http://schemas.openxmlformats.org/officeDocument/2006/relationships/image" Target="../media/image57.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gif"/></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1.xml"/><Relationship Id="rId1" Type="http://schemas.openxmlformats.org/officeDocument/2006/relationships/slideLayout" Target="../slideLayouts/slideLayout5.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7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438400"/>
            <a:ext cx="6705600" cy="4191000"/>
          </a:xfrm>
        </p:spPr>
        <p:txBody>
          <a:bodyPr>
            <a:normAutofit/>
          </a:bodyPr>
          <a:lstStyle/>
          <a:p>
            <a:pPr algn="r"/>
            <a:r>
              <a:rPr lang="en-US" sz="1800" b="1" dirty="0" smtClean="0">
                <a:solidFill>
                  <a:schemeClr val="accent1">
                    <a:lumMod val="20000"/>
                    <a:lumOff val="80000"/>
                  </a:schemeClr>
                </a:solidFill>
              </a:rPr>
              <a:t>Susannah Lee</a:t>
            </a:r>
          </a:p>
          <a:p>
            <a:pPr algn="r"/>
            <a:r>
              <a:rPr lang="en-US" sz="1800" b="1" dirty="0" smtClean="0">
                <a:solidFill>
                  <a:schemeClr val="accent1">
                    <a:lumMod val="20000"/>
                    <a:lumOff val="80000"/>
                  </a:schemeClr>
                </a:solidFill>
              </a:rPr>
              <a:t>Audrey </a:t>
            </a:r>
            <a:r>
              <a:rPr lang="en-US" sz="1800" b="1" dirty="0" err="1" smtClean="0">
                <a:solidFill>
                  <a:schemeClr val="accent1">
                    <a:lumMod val="20000"/>
                    <a:lumOff val="80000"/>
                  </a:schemeClr>
                </a:solidFill>
              </a:rPr>
              <a:t>Leous</a:t>
            </a:r>
            <a:r>
              <a:rPr lang="en-US" sz="1800" b="1" dirty="0" smtClean="0">
                <a:solidFill>
                  <a:schemeClr val="accent1">
                    <a:lumMod val="20000"/>
                    <a:lumOff val="80000"/>
                  </a:schemeClr>
                </a:solidFill>
              </a:rPr>
              <a:t>, MCRP</a:t>
            </a:r>
          </a:p>
          <a:p>
            <a:pPr algn="r"/>
            <a:r>
              <a:rPr lang="en-US" sz="1800" b="1" dirty="0" err="1" smtClean="0">
                <a:solidFill>
                  <a:schemeClr val="accent1">
                    <a:lumMod val="20000"/>
                    <a:lumOff val="80000"/>
                  </a:schemeClr>
                </a:solidFill>
              </a:rPr>
              <a:t>Nisha</a:t>
            </a:r>
            <a:r>
              <a:rPr lang="en-US" sz="1800" b="1" dirty="0" smtClean="0">
                <a:solidFill>
                  <a:schemeClr val="accent1">
                    <a:lumMod val="20000"/>
                    <a:lumOff val="80000"/>
                  </a:schemeClr>
                </a:solidFill>
              </a:rPr>
              <a:t> </a:t>
            </a:r>
            <a:r>
              <a:rPr lang="en-US" sz="1800" b="1" dirty="0" err="1" smtClean="0">
                <a:solidFill>
                  <a:schemeClr val="accent1">
                    <a:lumMod val="20000"/>
                    <a:lumOff val="80000"/>
                  </a:schemeClr>
                </a:solidFill>
              </a:rPr>
              <a:t>Botchwey</a:t>
            </a:r>
            <a:r>
              <a:rPr lang="en-US" sz="1800" b="1" dirty="0" smtClean="0">
                <a:solidFill>
                  <a:schemeClr val="accent1">
                    <a:lumMod val="20000"/>
                    <a:lumOff val="80000"/>
                  </a:schemeClr>
                </a:solidFill>
              </a:rPr>
              <a:t>, PhD, MCRP, MPH</a:t>
            </a:r>
          </a:p>
          <a:p>
            <a:pPr algn="r"/>
            <a:r>
              <a:rPr lang="en-US" sz="1800" dirty="0" err="1" smtClean="0">
                <a:solidFill>
                  <a:schemeClr val="accent1">
                    <a:lumMod val="20000"/>
                    <a:lumOff val="80000"/>
                  </a:schemeClr>
                </a:solidFill>
              </a:rPr>
              <a:t>Subhrajit</a:t>
            </a:r>
            <a:r>
              <a:rPr lang="en-US" sz="1800" dirty="0" smtClean="0">
                <a:solidFill>
                  <a:schemeClr val="accent1">
                    <a:lumMod val="20000"/>
                    <a:lumOff val="80000"/>
                  </a:schemeClr>
                </a:solidFill>
              </a:rPr>
              <a:t> </a:t>
            </a:r>
            <a:r>
              <a:rPr lang="en-US" sz="1800" dirty="0" err="1" smtClean="0">
                <a:solidFill>
                  <a:schemeClr val="accent1">
                    <a:lumMod val="20000"/>
                    <a:lumOff val="80000"/>
                  </a:schemeClr>
                </a:solidFill>
              </a:rPr>
              <a:t>Guhathakurta</a:t>
            </a:r>
            <a:r>
              <a:rPr lang="en-US" sz="1800" dirty="0" smtClean="0">
                <a:solidFill>
                  <a:schemeClr val="accent1">
                    <a:lumMod val="20000"/>
                    <a:lumOff val="80000"/>
                  </a:schemeClr>
                </a:solidFill>
              </a:rPr>
              <a:t> </a:t>
            </a:r>
            <a:r>
              <a:rPr lang="en-US" sz="1800" b="1" dirty="0" smtClean="0">
                <a:solidFill>
                  <a:schemeClr val="accent1">
                    <a:lumMod val="20000"/>
                    <a:lumOff val="80000"/>
                  </a:schemeClr>
                </a:solidFill>
              </a:rPr>
              <a:t>PhD, MCRP</a:t>
            </a:r>
          </a:p>
          <a:p>
            <a:pPr algn="r"/>
            <a:r>
              <a:rPr lang="en-US" sz="1600" dirty="0" smtClean="0"/>
              <a:t>Center for Geographic Information Systems</a:t>
            </a:r>
            <a:endParaRPr lang="en-US" sz="1600" dirty="0"/>
          </a:p>
          <a:p>
            <a:pPr algn="r"/>
            <a:r>
              <a:rPr lang="en-US" sz="1600" dirty="0" smtClean="0"/>
              <a:t>School of City and Regional Planning</a:t>
            </a:r>
          </a:p>
          <a:p>
            <a:pPr algn="r"/>
            <a:r>
              <a:rPr lang="en-US" sz="1600" dirty="0" smtClean="0"/>
              <a:t>Georgia Institute of Technology</a:t>
            </a:r>
          </a:p>
          <a:p>
            <a:pPr algn="r"/>
            <a:endParaRPr lang="en-US" sz="1300" dirty="0" smtClean="0"/>
          </a:p>
          <a:p>
            <a:pPr algn="r"/>
            <a:r>
              <a:rPr lang="en-US" sz="2000" b="1" dirty="0" err="1" smtClean="0">
                <a:solidFill>
                  <a:srgbClr val="F4E1DC"/>
                </a:solidFill>
              </a:rPr>
              <a:t>Jewelle</a:t>
            </a:r>
            <a:r>
              <a:rPr lang="en-US" sz="2000" b="1" dirty="0" smtClean="0">
                <a:solidFill>
                  <a:srgbClr val="F4E1DC"/>
                </a:solidFill>
              </a:rPr>
              <a:t> Kennedy</a:t>
            </a:r>
          </a:p>
          <a:p>
            <a:pPr algn="r"/>
            <a:r>
              <a:rPr lang="en-US" sz="1600" dirty="0" smtClean="0"/>
              <a:t>Department of Planning &amp; Community Development</a:t>
            </a:r>
            <a:endParaRPr lang="en-US" sz="1600" dirty="0"/>
          </a:p>
          <a:p>
            <a:pPr algn="r"/>
            <a:r>
              <a:rPr lang="en-US" sz="1600" dirty="0" smtClean="0"/>
              <a:t>City of Atlanta</a:t>
            </a:r>
          </a:p>
        </p:txBody>
      </p:sp>
      <p:sp>
        <p:nvSpPr>
          <p:cNvPr id="2" name="Title 1"/>
          <p:cNvSpPr>
            <a:spLocks noGrp="1"/>
          </p:cNvSpPr>
          <p:nvPr>
            <p:ph type="title"/>
          </p:nvPr>
        </p:nvSpPr>
        <p:spPr>
          <a:xfrm>
            <a:off x="457200" y="304800"/>
            <a:ext cx="6324600" cy="1828800"/>
          </a:xfrm>
        </p:spPr>
        <p:txBody>
          <a:bodyPr>
            <a:normAutofit/>
          </a:bodyPr>
          <a:lstStyle/>
          <a:p>
            <a:r>
              <a:rPr lang="en-US" b="1" dirty="0"/>
              <a:t>Quality of Life and Health in Atlanta</a:t>
            </a:r>
            <a:endParaRPr lang="en-US" dirty="0"/>
          </a:p>
        </p:txBody>
      </p:sp>
      <p:sp>
        <p:nvSpPr>
          <p:cNvPr id="4" name="Rectangle 3"/>
          <p:cNvSpPr/>
          <p:nvPr/>
        </p:nvSpPr>
        <p:spPr>
          <a:xfrm>
            <a:off x="7086600" y="3962400"/>
            <a:ext cx="1828800" cy="2308324"/>
          </a:xfrm>
          <a:prstGeom prst="rect">
            <a:avLst/>
          </a:prstGeom>
        </p:spPr>
        <p:txBody>
          <a:bodyPr wrap="square">
            <a:spAutoFit/>
          </a:bodyPr>
          <a:lstStyle/>
          <a:p>
            <a:pPr algn="r"/>
            <a:r>
              <a:rPr lang="en-US" dirty="0">
                <a:solidFill>
                  <a:schemeClr val="accent5">
                    <a:lumMod val="50000"/>
                  </a:schemeClr>
                </a:solidFill>
              </a:rPr>
              <a:t> Georgia Planning Association </a:t>
            </a:r>
            <a:r>
              <a:rPr lang="en-US" dirty="0" smtClean="0">
                <a:solidFill>
                  <a:schemeClr val="accent5">
                    <a:lumMod val="50000"/>
                  </a:schemeClr>
                </a:solidFill>
              </a:rPr>
              <a:t>Meeting </a:t>
            </a:r>
          </a:p>
          <a:p>
            <a:pPr algn="r"/>
            <a:endParaRPr lang="en-US" dirty="0">
              <a:solidFill>
                <a:schemeClr val="accent5">
                  <a:lumMod val="50000"/>
                </a:schemeClr>
              </a:solidFill>
            </a:endParaRPr>
          </a:p>
          <a:p>
            <a:pPr algn="r"/>
            <a:r>
              <a:rPr lang="en-US" dirty="0" smtClean="0">
                <a:solidFill>
                  <a:schemeClr val="accent5">
                    <a:lumMod val="50000"/>
                  </a:schemeClr>
                </a:solidFill>
              </a:rPr>
              <a:t>Columbus</a:t>
            </a:r>
            <a:r>
              <a:rPr lang="en-US" dirty="0">
                <a:solidFill>
                  <a:schemeClr val="accent5">
                    <a:lumMod val="50000"/>
                  </a:schemeClr>
                </a:solidFill>
              </a:rPr>
              <a:t>, GA</a:t>
            </a:r>
          </a:p>
          <a:p>
            <a:pPr algn="r"/>
            <a:endParaRPr lang="en-US" dirty="0" smtClean="0">
              <a:solidFill>
                <a:schemeClr val="accent5">
                  <a:lumMod val="50000"/>
                </a:schemeClr>
              </a:solidFill>
            </a:endParaRPr>
          </a:p>
          <a:p>
            <a:pPr algn="r"/>
            <a:r>
              <a:rPr lang="en-US" dirty="0" smtClean="0">
                <a:solidFill>
                  <a:schemeClr val="accent5">
                    <a:lumMod val="50000"/>
                  </a:schemeClr>
                </a:solidFill>
              </a:rPr>
              <a:t>9.26.2012</a:t>
            </a:r>
            <a:endParaRPr lang="en-US" dirty="0">
              <a:solidFill>
                <a:schemeClr val="accent5">
                  <a:lumMod val="50000"/>
                </a:schemeClr>
              </a:solidFill>
            </a:endParaRPr>
          </a:p>
        </p:txBody>
      </p:sp>
    </p:spTree>
    <p:extLst>
      <p:ext uri="{BB962C8B-B14F-4D97-AF65-F5344CB8AC3E}">
        <p14:creationId xmlns:p14="http://schemas.microsoft.com/office/powerpoint/2010/main" val="1460316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0999" y="1719070"/>
            <a:ext cx="8407893" cy="4834129"/>
          </a:xfrm>
        </p:spPr>
        <p:txBody>
          <a:bodyPr>
            <a:normAutofit/>
          </a:bodyPr>
          <a:lstStyle/>
          <a:p>
            <a:r>
              <a:rPr kumimoji="1" lang="en-US" sz="2800" dirty="0" smtClean="0"/>
              <a:t>The Community Participation Plan is the </a:t>
            </a:r>
            <a:r>
              <a:rPr kumimoji="1" lang="en-US" sz="2800" i="1" u="sng" dirty="0" smtClean="0"/>
              <a:t>second</a:t>
            </a:r>
            <a:r>
              <a:rPr kumimoji="1" lang="en-US" sz="2800" dirty="0" smtClean="0"/>
              <a:t> part of the Comprehensive Plan.</a:t>
            </a:r>
          </a:p>
          <a:p>
            <a:r>
              <a:rPr kumimoji="1" lang="en-US" sz="2800" dirty="0" smtClean="0"/>
              <a:t>This plan outlines the strategy for ensuring involvement by the public, i.e. stakeholders in developing the “Community Agenda”.</a:t>
            </a:r>
          </a:p>
          <a:p>
            <a:r>
              <a:rPr lang="en-US" sz="2800" dirty="0" smtClean="0"/>
              <a:t>The plan has 3 components:</a:t>
            </a:r>
          </a:p>
          <a:p>
            <a:pPr marL="822960" lvl="1" indent="-457200">
              <a:buFont typeface="+mj-lt"/>
              <a:buAutoNum type="arabicPeriod"/>
            </a:pPr>
            <a:r>
              <a:rPr lang="en-US" sz="2500" dirty="0" smtClean="0"/>
              <a:t>Identification of Stakeholders</a:t>
            </a:r>
          </a:p>
          <a:p>
            <a:pPr marL="822960" lvl="1" indent="-457200">
              <a:buFont typeface="+mj-lt"/>
              <a:buAutoNum type="arabicPeriod"/>
            </a:pPr>
            <a:r>
              <a:rPr lang="en-US" sz="2500" dirty="0" smtClean="0"/>
              <a:t>Identification of Participation Techniques</a:t>
            </a:r>
          </a:p>
          <a:p>
            <a:pPr marL="822960" lvl="1" indent="-457200">
              <a:buFont typeface="+mj-lt"/>
              <a:buAutoNum type="arabicPeriod"/>
            </a:pPr>
            <a:r>
              <a:rPr lang="en-US" sz="2500" dirty="0" smtClean="0"/>
              <a:t>Schedule for completion of the Community Agenda</a:t>
            </a:r>
          </a:p>
          <a:p>
            <a:pPr marL="640080" lvl="1" indent="-274320">
              <a:defRPr/>
            </a:pPr>
            <a:endParaRPr lang="en-US" sz="3200" b="1" dirty="0" smtClean="0"/>
          </a:p>
        </p:txBody>
      </p:sp>
      <p:sp>
        <p:nvSpPr>
          <p:cNvPr id="6" name="Title 5"/>
          <p:cNvSpPr>
            <a:spLocks noGrp="1"/>
          </p:cNvSpPr>
          <p:nvPr>
            <p:ph type="title"/>
          </p:nvPr>
        </p:nvSpPr>
        <p:spPr/>
        <p:txBody>
          <a:bodyPr/>
          <a:lstStyle/>
          <a:p>
            <a:r>
              <a:rPr lang="en-US" dirty="0" smtClean="0"/>
              <a:t>Community Participation Program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lvl="1"/>
            <a:r>
              <a:rPr lang="en-US" sz="2900" dirty="0" smtClean="0"/>
              <a:t>Identification of Stakeholders</a:t>
            </a:r>
          </a:p>
          <a:p>
            <a:pPr lvl="2"/>
            <a:r>
              <a:rPr lang="en-US" sz="2400" dirty="0" smtClean="0">
                <a:solidFill>
                  <a:srgbClr val="FF470D"/>
                </a:solidFill>
              </a:rPr>
              <a:t>City Organizations: </a:t>
            </a:r>
            <a:r>
              <a:rPr lang="en-US" sz="2400" dirty="0" smtClean="0"/>
              <a:t>City Council, Mayor’s Office, City Departments </a:t>
            </a:r>
          </a:p>
          <a:p>
            <a:pPr lvl="2"/>
            <a:r>
              <a:rPr lang="en-US" sz="2400" dirty="0" smtClean="0">
                <a:solidFill>
                  <a:srgbClr val="FF470D"/>
                </a:solidFill>
              </a:rPr>
              <a:t>Community Groups: </a:t>
            </a:r>
            <a:r>
              <a:rPr lang="en-US" sz="2400" dirty="0" smtClean="0"/>
              <a:t>NPUs, residents, property owners</a:t>
            </a:r>
          </a:p>
          <a:p>
            <a:pPr lvl="2"/>
            <a:r>
              <a:rPr lang="en-US" sz="2400" dirty="0" smtClean="0">
                <a:solidFill>
                  <a:srgbClr val="FF470D"/>
                </a:solidFill>
              </a:rPr>
              <a:t>Advocacy Groups/Non-profits: </a:t>
            </a:r>
            <a:r>
              <a:rPr lang="en-US" sz="2400" dirty="0" smtClean="0"/>
              <a:t>PEDS, Park Pride, Georgia Stand Up</a:t>
            </a:r>
          </a:p>
          <a:p>
            <a:pPr lvl="2"/>
            <a:r>
              <a:rPr lang="en-US" sz="2400" dirty="0" smtClean="0">
                <a:solidFill>
                  <a:srgbClr val="FF470D"/>
                </a:solidFill>
              </a:rPr>
              <a:t>Civic Groups/Authorities: </a:t>
            </a:r>
            <a:r>
              <a:rPr lang="en-US" sz="2400" dirty="0" smtClean="0"/>
              <a:t>AHA, MARTA, CIDs</a:t>
            </a:r>
          </a:p>
          <a:p>
            <a:pPr lvl="2"/>
            <a:r>
              <a:rPr lang="en-US" sz="2400" dirty="0" smtClean="0">
                <a:solidFill>
                  <a:srgbClr val="FF470D"/>
                </a:solidFill>
              </a:rPr>
              <a:t>City Boards and Agencies: </a:t>
            </a:r>
            <a:r>
              <a:rPr lang="en-US" sz="2400" dirty="0" smtClean="0"/>
              <a:t>Invest Atlanta (ADA), ABI, BZA, AUDC, APABs</a:t>
            </a:r>
          </a:p>
          <a:p>
            <a:pPr marL="640080" lvl="1" indent="-274320">
              <a:defRPr/>
            </a:pPr>
            <a:endParaRPr lang="en-US" sz="3200" b="1" dirty="0" smtClean="0"/>
          </a:p>
        </p:txBody>
      </p:sp>
      <p:sp>
        <p:nvSpPr>
          <p:cNvPr id="6" name="Title 5"/>
          <p:cNvSpPr>
            <a:spLocks noGrp="1"/>
          </p:cNvSpPr>
          <p:nvPr>
            <p:ph type="title"/>
          </p:nvPr>
        </p:nvSpPr>
        <p:spPr/>
        <p:txBody>
          <a:bodyPr/>
          <a:lstStyle/>
          <a:p>
            <a:r>
              <a:rPr lang="en-US" dirty="0" smtClean="0"/>
              <a:t>Community Participation Program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lvl="1"/>
            <a:r>
              <a:rPr lang="en-US" sz="2900" dirty="0" smtClean="0"/>
              <a:t>Identification of Participation Techniques</a:t>
            </a:r>
          </a:p>
          <a:p>
            <a:pPr lvl="2"/>
            <a:r>
              <a:rPr lang="en-US" sz="2400" dirty="0" smtClean="0">
                <a:solidFill>
                  <a:srgbClr val="FF470D"/>
                </a:solidFill>
              </a:rPr>
              <a:t>Informative </a:t>
            </a:r>
            <a:r>
              <a:rPr lang="en-US" sz="2400" dirty="0" smtClean="0"/>
              <a:t>– Website, printed information, public displays, Council and Cabinet presentations, presentations and announcements at NPU meetings, press releases, meeting notices, presentations, etc.</a:t>
            </a:r>
          </a:p>
          <a:p>
            <a:pPr lvl="2"/>
            <a:endParaRPr lang="en-US" sz="2400" dirty="0" smtClean="0"/>
          </a:p>
          <a:p>
            <a:pPr lvl="2"/>
            <a:r>
              <a:rPr lang="en-US" sz="2400" dirty="0" smtClean="0">
                <a:solidFill>
                  <a:srgbClr val="FF470D"/>
                </a:solidFill>
              </a:rPr>
              <a:t>Public Input:</a:t>
            </a:r>
          </a:p>
          <a:p>
            <a:pPr lvl="3"/>
            <a:r>
              <a:rPr lang="en-US" sz="2400" dirty="0" smtClean="0"/>
              <a:t>Public hearings</a:t>
            </a:r>
          </a:p>
          <a:p>
            <a:pPr lvl="3"/>
            <a:r>
              <a:rPr lang="en-US" sz="2400" dirty="0" smtClean="0"/>
              <a:t>On-line survey</a:t>
            </a:r>
          </a:p>
          <a:p>
            <a:pPr marL="640080" lvl="1" indent="-274320">
              <a:defRPr/>
            </a:pPr>
            <a:endParaRPr lang="en-US" sz="3200" b="1" dirty="0" smtClean="0"/>
          </a:p>
        </p:txBody>
      </p:sp>
      <p:sp>
        <p:nvSpPr>
          <p:cNvPr id="6" name="Title 5"/>
          <p:cNvSpPr>
            <a:spLocks noGrp="1"/>
          </p:cNvSpPr>
          <p:nvPr>
            <p:ph type="title"/>
          </p:nvPr>
        </p:nvSpPr>
        <p:spPr/>
        <p:txBody>
          <a:bodyPr/>
          <a:lstStyle/>
          <a:p>
            <a:r>
              <a:rPr lang="en-US" dirty="0" smtClean="0"/>
              <a:t>Community Participation Program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lvl="1"/>
            <a:r>
              <a:rPr lang="en-US" sz="2800" dirty="0" smtClean="0"/>
              <a:t>Identification of Participation Techniques</a:t>
            </a:r>
          </a:p>
          <a:p>
            <a:pPr lvl="2"/>
            <a:r>
              <a:rPr lang="en-US" sz="2400" dirty="0" smtClean="0">
                <a:solidFill>
                  <a:srgbClr val="FF470D"/>
                </a:solidFill>
              </a:rPr>
              <a:t>Interactive</a:t>
            </a:r>
            <a:r>
              <a:rPr lang="en-US" sz="2400" dirty="0" smtClean="0"/>
              <a:t> </a:t>
            </a:r>
          </a:p>
          <a:p>
            <a:pPr lvl="3"/>
            <a:r>
              <a:rPr lang="en-US" sz="2400" dirty="0" smtClean="0"/>
              <a:t>Community meetings – each meeting held 3 times</a:t>
            </a:r>
          </a:p>
          <a:p>
            <a:pPr lvl="4"/>
            <a:r>
              <a:rPr lang="en-US" sz="2400" dirty="0" smtClean="0"/>
              <a:t>Issues and Opportunities &amp; review of vision</a:t>
            </a:r>
          </a:p>
          <a:p>
            <a:pPr lvl="4"/>
            <a:r>
              <a:rPr lang="en-US" sz="2400" dirty="0" smtClean="0"/>
              <a:t>Identification of Character Areas</a:t>
            </a:r>
          </a:p>
          <a:p>
            <a:pPr lvl="4"/>
            <a:r>
              <a:rPr lang="en-US" sz="2400" dirty="0" smtClean="0"/>
              <a:t>Visions for Character areas</a:t>
            </a:r>
          </a:p>
          <a:p>
            <a:pPr lvl="3"/>
            <a:r>
              <a:rPr lang="en-US" sz="2400" dirty="0" smtClean="0"/>
              <a:t>City Council work sessions </a:t>
            </a:r>
          </a:p>
          <a:p>
            <a:pPr lvl="3"/>
            <a:r>
              <a:rPr lang="en-US" sz="2400" dirty="0" smtClean="0"/>
              <a:t>Open House</a:t>
            </a:r>
          </a:p>
          <a:p>
            <a:pPr marL="640080" lvl="1" indent="-274320">
              <a:defRPr/>
            </a:pPr>
            <a:endParaRPr lang="en-US" sz="3200" b="1" dirty="0" smtClean="0"/>
          </a:p>
        </p:txBody>
      </p:sp>
      <p:sp>
        <p:nvSpPr>
          <p:cNvPr id="6" name="Title 5"/>
          <p:cNvSpPr>
            <a:spLocks noGrp="1"/>
          </p:cNvSpPr>
          <p:nvPr>
            <p:ph type="title"/>
          </p:nvPr>
        </p:nvSpPr>
        <p:spPr/>
        <p:txBody>
          <a:bodyPr/>
          <a:lstStyle/>
          <a:p>
            <a:r>
              <a:rPr lang="en-US" dirty="0" smtClean="0"/>
              <a:t>Community Participation Program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876800" y="1676400"/>
            <a:ext cx="3683492" cy="4407408"/>
          </a:xfrm>
        </p:spPr>
        <p:txBody>
          <a:bodyPr>
            <a:normAutofit/>
          </a:bodyPr>
          <a:lstStyle/>
          <a:p>
            <a:pPr marL="338138" lvl="1" indent="0">
              <a:buNone/>
              <a:defRPr/>
            </a:pPr>
            <a:r>
              <a:rPr lang="en-US" sz="2400" dirty="0" smtClean="0">
                <a:latin typeface="Calibri" pitchFamily="34" charset="0"/>
              </a:rPr>
              <a:t>Meetings will be held by grouping study areas and/or individual study areas depending on topics of discussions</a:t>
            </a:r>
          </a:p>
          <a:p>
            <a:pPr marL="338138" lvl="1" indent="0">
              <a:buNone/>
              <a:defRPr/>
            </a:pPr>
            <a:endParaRPr lang="en-US" sz="2400" dirty="0">
              <a:latin typeface="Calibri" pitchFamily="34" charset="0"/>
            </a:endParaRPr>
          </a:p>
          <a:p>
            <a:pPr marL="365760" lvl="1" indent="0">
              <a:buNone/>
              <a:defRPr/>
            </a:pPr>
            <a:endParaRPr lang="en-US" sz="3200" b="1" dirty="0" smtClean="0"/>
          </a:p>
        </p:txBody>
      </p:sp>
      <p:sp>
        <p:nvSpPr>
          <p:cNvPr id="6" name="Title 5"/>
          <p:cNvSpPr>
            <a:spLocks noGrp="1"/>
          </p:cNvSpPr>
          <p:nvPr>
            <p:ph type="title"/>
          </p:nvPr>
        </p:nvSpPr>
        <p:spPr/>
        <p:txBody>
          <a:bodyPr/>
          <a:lstStyle/>
          <a:p>
            <a:r>
              <a:rPr lang="en-US" dirty="0" smtClean="0"/>
              <a:t>Community Participation Program</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31737" y="1524000"/>
            <a:ext cx="4121666" cy="5334000"/>
          </a:xfrm>
          <a:prstGeom prst="rect">
            <a:avLst/>
          </a:prstGeom>
          <a:noFill/>
          <a:ln w="9525">
            <a:noFill/>
            <a:miter lim="800000"/>
            <a:headEnd/>
            <a:tailEnd/>
          </a:ln>
        </p:spPr>
      </p:pic>
      <p:sp>
        <p:nvSpPr>
          <p:cNvPr id="5" name="TextBox 4"/>
          <p:cNvSpPr txBox="1"/>
          <p:nvPr/>
        </p:nvSpPr>
        <p:spPr>
          <a:xfrm>
            <a:off x="4419600" y="6642556"/>
            <a:ext cx="6019800" cy="215444"/>
          </a:xfrm>
          <a:prstGeom prst="rect">
            <a:avLst/>
          </a:prstGeom>
          <a:noFill/>
        </p:spPr>
        <p:txBody>
          <a:bodyPr wrap="square" rtlCol="0">
            <a:spAutoFit/>
          </a:bodyPr>
          <a:lstStyle/>
          <a:p>
            <a:r>
              <a:rPr lang="en-US" sz="800" dirty="0" smtClean="0"/>
              <a:t>Image source: City of Atlanta Department of Planning.</a:t>
            </a:r>
            <a:r>
              <a:rPr lang="en-US" sz="800" i="1" dirty="0" smtClean="0"/>
              <a:t> 2011 Comprehensive Development Plan Update.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752600"/>
            <a:ext cx="6324600" cy="1645920"/>
          </a:xfrm>
        </p:spPr>
        <p:txBody>
          <a:bodyPr/>
          <a:lstStyle/>
          <a:p>
            <a:r>
              <a:rPr lang="en-US" dirty="0" smtClean="0"/>
              <a:t>Resident perceptions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Prioritizing planning topics</a:t>
            </a:r>
          </a:p>
          <a:p>
            <a:r>
              <a:rPr lang="en-US" dirty="0" smtClean="0"/>
              <a:t>Open-ended questions such as:</a:t>
            </a:r>
          </a:p>
          <a:p>
            <a:pPr lvl="1"/>
            <a:r>
              <a:rPr lang="en-US" dirty="0" smtClean="0"/>
              <a:t>What do you like about your community?</a:t>
            </a:r>
          </a:p>
          <a:p>
            <a:pPr lvl="1"/>
            <a:r>
              <a:rPr lang="en-US" dirty="0" smtClean="0"/>
              <a:t>What do you want the City of Atlanta to be like in 20 years?</a:t>
            </a:r>
          </a:p>
          <a:p>
            <a:pPr lvl="1"/>
            <a:r>
              <a:rPr lang="en-US" dirty="0" smtClean="0"/>
              <a:t> What is/are your favorite part(s) of the City of Atlanta and why? </a:t>
            </a:r>
          </a:p>
          <a:p>
            <a:pPr lvl="1"/>
            <a:r>
              <a:rPr lang="en-US" dirty="0" smtClean="0"/>
              <a:t>What do you NOT like about your community? </a:t>
            </a:r>
            <a:endParaRPr lang="en-US" dirty="0" smtClean="0">
              <a:solidFill>
                <a:srgbClr val="000000"/>
              </a:solidFill>
            </a:endParaRPr>
          </a:p>
          <a:p>
            <a:pPr lvl="1"/>
            <a:endParaRPr lang="en-US" b="1" u="sng" dirty="0" smtClean="0">
              <a:solidFill>
                <a:srgbClr val="000000"/>
              </a:solidFill>
            </a:endParaRPr>
          </a:p>
          <a:p>
            <a:pPr lvl="1"/>
            <a:endParaRPr lang="en-US" b="1" u="sng" dirty="0" smtClean="0">
              <a:solidFill>
                <a:srgbClr val="000000"/>
              </a:solidFill>
            </a:endParaRPr>
          </a:p>
          <a:p>
            <a:pPr lvl="1"/>
            <a:endParaRPr lang="en-US" dirty="0" smtClean="0"/>
          </a:p>
          <a:p>
            <a:pPr lvl="1"/>
            <a:endParaRPr lang="en-US" dirty="0" smtClean="0">
              <a:solidFill>
                <a:srgbClr val="000000"/>
              </a:solidFill>
            </a:endParaRPr>
          </a:p>
          <a:p>
            <a:endParaRPr lang="en-US" dirty="0"/>
          </a:p>
        </p:txBody>
      </p:sp>
      <p:sp>
        <p:nvSpPr>
          <p:cNvPr id="3" name="Title 2"/>
          <p:cNvSpPr>
            <a:spLocks noGrp="1"/>
          </p:cNvSpPr>
          <p:nvPr>
            <p:ph type="title"/>
          </p:nvPr>
        </p:nvSpPr>
        <p:spPr/>
        <p:txBody>
          <a:bodyPr/>
          <a:lstStyle/>
          <a:p>
            <a:r>
              <a:rPr lang="en-US" dirty="0" smtClean="0"/>
              <a:t>ONLINE Survey</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a:bodyPr>
          <a:lstStyle/>
          <a:p>
            <a:r>
              <a:rPr lang="en-US" dirty="0" smtClean="0"/>
              <a:t>Survey Results</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718028718"/>
              </p:ext>
            </p:extLst>
          </p:nvPr>
        </p:nvGraphicFramePr>
        <p:xfrm>
          <a:off x="152400" y="1600200"/>
          <a:ext cx="8839200" cy="4984240"/>
        </p:xfrm>
        <a:graphic>
          <a:graphicData uri="http://schemas.openxmlformats.org/drawingml/2006/table">
            <a:tbl>
              <a:tblPr/>
              <a:tblGrid>
                <a:gridCol w="1828800"/>
                <a:gridCol w="381000"/>
                <a:gridCol w="381000"/>
                <a:gridCol w="2438400"/>
                <a:gridCol w="533400"/>
                <a:gridCol w="304800"/>
                <a:gridCol w="2438400"/>
                <a:gridCol w="533400"/>
              </a:tblGrid>
              <a:tr h="685800">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600" b="1" u="none" strike="noStrike" dirty="0">
                          <a:effectLst/>
                        </a:rPr>
                        <a:t>What do you like about your community?</a:t>
                      </a:r>
                      <a:endParaRPr lang="en-US" sz="1600" b="1" i="0" u="none" strike="noStrike" dirty="0">
                        <a:solidFill>
                          <a:srgbClr val="000000"/>
                        </a:solidFill>
                        <a:effectLst/>
                        <a:latin typeface="+mn-lt"/>
                      </a:endParaRPr>
                    </a:p>
                  </a:txBody>
                  <a:tcPr marL="3124" marR="3124" marT="3124" marB="0" anchor="ctr">
                    <a:lnL w="12700" cmpd="sng">
                      <a:solidFill>
                        <a:srgbClr val="98C723"/>
                      </a:solid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600" b="1"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600" b="1" u="none" strike="noStrike" dirty="0">
                          <a:effectLst/>
                        </a:rPr>
                        <a:t>What do you want the City of Atlanta to be like in 20 years? </a:t>
                      </a:r>
                      <a:endParaRPr lang="en-US" sz="1600" b="1"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600" b="1"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600" b="1" u="none" strike="noStrike" dirty="0">
                          <a:effectLst/>
                        </a:rPr>
                        <a:t>What </a:t>
                      </a:r>
                      <a:r>
                        <a:rPr lang="en-US" sz="1600" b="1" u="none" strike="noStrike" dirty="0" smtClean="0">
                          <a:effectLst/>
                        </a:rPr>
                        <a:t>is/are </a:t>
                      </a:r>
                      <a:r>
                        <a:rPr lang="en-US" sz="1600" b="1" u="none" strike="noStrike" dirty="0">
                          <a:effectLst/>
                        </a:rPr>
                        <a:t>your favorite part(s</a:t>
                      </a:r>
                      <a:r>
                        <a:rPr lang="en-US" sz="1600" b="1" u="none" strike="noStrike" dirty="0" smtClean="0">
                          <a:effectLst/>
                        </a:rPr>
                        <a:t>)</a:t>
                      </a:r>
                    </a:p>
                    <a:p>
                      <a:pPr algn="ctr" fontAlgn="ctr"/>
                      <a:r>
                        <a:rPr lang="en-US" sz="1600" b="1" u="none" strike="noStrike" dirty="0" smtClean="0">
                          <a:effectLst/>
                        </a:rPr>
                        <a:t> </a:t>
                      </a:r>
                      <a:r>
                        <a:rPr lang="en-US" sz="1600" b="1" u="none" strike="noStrike" dirty="0">
                          <a:effectLst/>
                        </a:rPr>
                        <a:t>of the City of Atlanta and why?</a:t>
                      </a:r>
                      <a:endParaRPr lang="en-US" sz="1600" b="1" i="0" u="none" strike="noStrike" dirty="0">
                        <a:solidFill>
                          <a:srgbClr val="000000"/>
                        </a:solidFill>
                        <a:effectLst/>
                        <a:latin typeface="+mn-lt"/>
                      </a:endParaRPr>
                    </a:p>
                  </a:txBody>
                  <a:tcPr marL="3124" marR="3124" marT="3124" marB="0" anchor="ctr">
                    <a:lnL>
                      <a:noFill/>
                    </a:lnL>
                    <a:lnR w="12700" cmpd="sng">
                      <a:solidFill>
                        <a:srgbClr val="98C723"/>
                      </a:solid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hMerge="1">
                  <a:txBody>
                    <a:bodyPr/>
                    <a:lstStyle/>
                    <a:p>
                      <a:endParaRPr lang="en-US"/>
                    </a:p>
                  </a:txBody>
                  <a:tcPr/>
                </a:tc>
              </a:tr>
              <a:tr h="4298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 Proximity to amenities</a:t>
                      </a:r>
                      <a:endParaRPr lang="en-US" sz="1400" b="0" i="0" u="none" strike="noStrike" dirty="0">
                        <a:solidFill>
                          <a:srgbClr val="000000"/>
                        </a:solidFill>
                        <a:effectLst/>
                        <a:latin typeface="+mn-lt"/>
                      </a:endParaRPr>
                    </a:p>
                  </a:txBody>
                  <a:tcPr marL="3124" marR="3124" marT="3124" marB="0" anchor="ctr">
                    <a:lnL w="12700" cmpd="sng">
                      <a:solidFill>
                        <a:srgbClr val="98C723"/>
                      </a:solid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190</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Walkability</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rgbClr val="5B6973">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208</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rgbClr val="5B6973">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Parks, </a:t>
                      </a:r>
                      <a:r>
                        <a:rPr lang="en-US" sz="1400" u="none" strike="noStrike" dirty="0" err="1">
                          <a:effectLst/>
                        </a:rPr>
                        <a:t>greenspace</a:t>
                      </a:r>
                      <a:r>
                        <a:rPr lang="en-US" sz="1400" u="none" strike="noStrike" dirty="0">
                          <a:effectLst/>
                        </a:rPr>
                        <a:t> and recreation</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rgbClr val="98C723">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105</a:t>
                      </a:r>
                      <a:endParaRPr lang="en-US" sz="1400" b="0" i="0" u="none" strike="noStrike" dirty="0">
                        <a:solidFill>
                          <a:srgbClr val="000000"/>
                        </a:solidFill>
                        <a:effectLst/>
                        <a:latin typeface="+mn-lt"/>
                      </a:endParaRPr>
                    </a:p>
                  </a:txBody>
                  <a:tcPr marL="3124" marR="3124" marT="3124" marB="0" anchor="ctr">
                    <a:lnL>
                      <a:noFill/>
                    </a:lnL>
                    <a:lnR w="12700" cmpd="sng">
                      <a:solidFill>
                        <a:srgbClr val="98C723"/>
                      </a:solidFill>
                    </a:lnR>
                    <a:lnT w="12700" cmpd="sng">
                      <a:solidFill>
                        <a:srgbClr val="98C723"/>
                      </a:solidFill>
                    </a:lnT>
                    <a:lnB w="12700" cmpd="sng">
                      <a:solidFill>
                        <a:srgbClr val="98C723"/>
                      </a:solidFill>
                    </a:lnB>
                    <a:lnTlToBr w="12700" cmpd="sng">
                      <a:noFill/>
                      <a:prstDash val="solid"/>
                    </a:lnTlToBr>
                    <a:lnBlToTr w="12700" cmpd="sng">
                      <a:noFill/>
                      <a:prstDash val="solid"/>
                    </a:lnBlToTr>
                    <a:solidFill>
                      <a:srgbClr val="98C723">
                        <a:lumMod val="20000"/>
                        <a:lumOff val="80000"/>
                      </a:srgbClr>
                    </a:solidFill>
                  </a:tcPr>
                </a:tc>
              </a:tr>
              <a:tr h="4298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err="1">
                          <a:effectLst/>
                        </a:rPr>
                        <a:t>Walkability</a:t>
                      </a:r>
                      <a:endParaRPr lang="en-US" sz="1400" b="0" i="0" u="none" strike="noStrike" dirty="0">
                        <a:solidFill>
                          <a:srgbClr val="000000"/>
                        </a:solidFill>
                        <a:effectLst/>
                        <a:latin typeface="+mn-lt"/>
                      </a:endParaRPr>
                    </a:p>
                  </a:txBody>
                  <a:tcPr marL="3124" marR="3124" marT="3124" marB="0" anchor="ctr">
                    <a:lnL w="12700" cmpd="sng">
                      <a:solidFill>
                        <a:srgbClr val="98C723"/>
                      </a:solid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rgbClr val="5B6973">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160</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rgbClr val="5B6973">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Parks, </a:t>
                      </a:r>
                      <a:r>
                        <a:rPr lang="en-US" sz="1400" u="none" strike="noStrike" dirty="0" err="1">
                          <a:effectLst/>
                        </a:rPr>
                        <a:t>greenspace</a:t>
                      </a:r>
                      <a:r>
                        <a:rPr lang="en-US" sz="1400" u="none" strike="noStrike" dirty="0">
                          <a:effectLst/>
                        </a:rPr>
                        <a:t> and recreation</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rgbClr val="98C723">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191</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rgbClr val="98C723">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Amenities</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104</a:t>
                      </a:r>
                      <a:endParaRPr lang="en-US" sz="1400" b="0" i="0" u="none" strike="noStrike" dirty="0">
                        <a:solidFill>
                          <a:srgbClr val="000000"/>
                        </a:solidFill>
                        <a:effectLst/>
                        <a:latin typeface="+mn-lt"/>
                      </a:endParaRPr>
                    </a:p>
                  </a:txBody>
                  <a:tcPr marL="3124" marR="3124" marT="3124" marB="0" anchor="ctr">
                    <a:lnL>
                      <a:noFill/>
                    </a:lnL>
                    <a:lnR w="12700" cmpd="sng">
                      <a:solidFill>
                        <a:srgbClr val="98C723"/>
                      </a:solid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r>
              <a:tr h="4298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Proximity to work</a:t>
                      </a:r>
                      <a:endParaRPr lang="en-US" sz="1400" b="0" i="0" u="none" strike="noStrike" dirty="0">
                        <a:solidFill>
                          <a:srgbClr val="000000"/>
                        </a:solidFill>
                        <a:effectLst/>
                        <a:latin typeface="+mn-lt"/>
                      </a:endParaRPr>
                    </a:p>
                  </a:txBody>
                  <a:tcPr marL="3124" marR="3124" marT="3124" marB="0" anchor="ctr">
                    <a:lnL w="12700" cmpd="sng">
                      <a:solidFill>
                        <a:srgbClr val="98C723"/>
                      </a:solid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142</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Public transit</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a:effectLst/>
                        </a:rPr>
                        <a:t>155</a:t>
                      </a:r>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Midtown</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100</a:t>
                      </a:r>
                      <a:endParaRPr lang="en-US" sz="1400" b="0" i="0" u="none" strike="noStrike" dirty="0">
                        <a:solidFill>
                          <a:srgbClr val="000000"/>
                        </a:solidFill>
                        <a:effectLst/>
                        <a:latin typeface="+mn-lt"/>
                      </a:endParaRPr>
                    </a:p>
                  </a:txBody>
                  <a:tcPr marL="3124" marR="3124" marT="3124" marB="0" anchor="ctr">
                    <a:lnL>
                      <a:noFill/>
                    </a:lnL>
                    <a:lnR w="12700" cmpd="sng">
                      <a:solidFill>
                        <a:srgbClr val="98C723"/>
                      </a:solid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r>
              <a:tr h="4298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Tree canopy</a:t>
                      </a:r>
                      <a:endParaRPr lang="en-US" sz="1400" b="0" i="0" u="none" strike="noStrike" dirty="0">
                        <a:solidFill>
                          <a:srgbClr val="000000"/>
                        </a:solidFill>
                        <a:effectLst/>
                        <a:latin typeface="+mn-lt"/>
                      </a:endParaRPr>
                    </a:p>
                  </a:txBody>
                  <a:tcPr marL="3124" marR="3124" marT="3124" marB="0" anchor="ctr">
                    <a:lnL w="12700" cmpd="sng">
                      <a:solidFill>
                        <a:srgbClr val="98C723"/>
                      </a:solid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137</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Safety</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115</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effectLst/>
                        </a:rPr>
                        <a:t>Piedmont </a:t>
                      </a:r>
                      <a:r>
                        <a:rPr lang="en-US" sz="1400" u="none" strike="noStrike" dirty="0">
                          <a:effectLst/>
                        </a:rPr>
                        <a:t>Park</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77</a:t>
                      </a:r>
                      <a:endParaRPr lang="en-US" sz="1400" b="0" i="0" u="none" strike="noStrike" dirty="0">
                        <a:solidFill>
                          <a:srgbClr val="000000"/>
                        </a:solidFill>
                        <a:effectLst/>
                        <a:latin typeface="+mn-lt"/>
                      </a:endParaRPr>
                    </a:p>
                  </a:txBody>
                  <a:tcPr marL="3124" marR="3124" marT="3124" marB="0" anchor="ctr">
                    <a:lnL>
                      <a:noFill/>
                    </a:lnL>
                    <a:lnR w="12700" cmpd="sng">
                      <a:solidFill>
                        <a:srgbClr val="98C723"/>
                      </a:solid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r>
              <a:tr h="4298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Parks, </a:t>
                      </a:r>
                      <a:r>
                        <a:rPr lang="en-US" sz="1400" u="none" strike="noStrike" dirty="0" err="1">
                          <a:effectLst/>
                        </a:rPr>
                        <a:t>greenspace</a:t>
                      </a:r>
                      <a:r>
                        <a:rPr lang="en-US" sz="1400" u="none" strike="noStrike" dirty="0">
                          <a:effectLst/>
                        </a:rPr>
                        <a:t> and recreation</a:t>
                      </a:r>
                      <a:endParaRPr lang="en-US" sz="1400" b="0" i="0" u="none" strike="noStrike" dirty="0">
                        <a:solidFill>
                          <a:srgbClr val="000000"/>
                        </a:solidFill>
                        <a:effectLst/>
                        <a:latin typeface="+mn-lt"/>
                      </a:endParaRPr>
                    </a:p>
                  </a:txBody>
                  <a:tcPr marL="3124" marR="3124" marT="3124" marB="0" anchor="ctr">
                    <a:lnL w="12700" cmpd="sng">
                      <a:solidFill>
                        <a:srgbClr val="98C723"/>
                      </a:solid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rgbClr val="98C723">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97</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rgbClr val="98C723">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a:effectLst/>
                        </a:rPr>
                        <a:t>Vibrant urban city</a:t>
                      </a:r>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109</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err="1">
                          <a:effectLst/>
                        </a:rPr>
                        <a:t>Walkability</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rgbClr val="5B6973">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71</a:t>
                      </a:r>
                      <a:endParaRPr lang="en-US" sz="1400" b="0" i="0" u="none" strike="noStrike" dirty="0">
                        <a:solidFill>
                          <a:srgbClr val="000000"/>
                        </a:solidFill>
                        <a:effectLst/>
                        <a:latin typeface="+mn-lt"/>
                      </a:endParaRPr>
                    </a:p>
                  </a:txBody>
                  <a:tcPr marL="3124" marR="3124" marT="3124" marB="0" anchor="ctr">
                    <a:lnL>
                      <a:noFill/>
                    </a:lnL>
                    <a:lnR w="12700" cmpd="sng">
                      <a:solidFill>
                        <a:srgbClr val="98C723"/>
                      </a:solidFill>
                    </a:lnR>
                    <a:lnT w="12700" cmpd="sng">
                      <a:solidFill>
                        <a:srgbClr val="98C723"/>
                      </a:solidFill>
                    </a:lnT>
                    <a:lnB w="12700" cmpd="sng">
                      <a:solidFill>
                        <a:srgbClr val="98C723"/>
                      </a:solidFill>
                    </a:lnB>
                    <a:lnTlToBr w="12700" cmpd="sng">
                      <a:noFill/>
                      <a:prstDash val="solid"/>
                    </a:lnTlToBr>
                    <a:lnBlToTr w="12700" cmpd="sng">
                      <a:noFill/>
                      <a:prstDash val="solid"/>
                    </a:lnBlToTr>
                    <a:solidFill>
                      <a:srgbClr val="5B6973">
                        <a:lumMod val="20000"/>
                        <a:lumOff val="80000"/>
                      </a:srgbClr>
                    </a:solidFill>
                  </a:tcPr>
                </a:tc>
              </a:tr>
              <a:tr h="4298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Community</a:t>
                      </a:r>
                      <a:endParaRPr lang="en-US" sz="1400" b="0" i="0" u="none" strike="noStrike" dirty="0">
                        <a:solidFill>
                          <a:srgbClr val="000000"/>
                        </a:solidFill>
                        <a:effectLst/>
                        <a:latin typeface="+mn-lt"/>
                      </a:endParaRPr>
                    </a:p>
                  </a:txBody>
                  <a:tcPr marL="3124" marR="3124" marT="3124" marB="0" anchor="ctr">
                    <a:lnL w="12700" cmpd="sng">
                      <a:solidFill>
                        <a:srgbClr val="98C723"/>
                      </a:solid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70</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effectLst/>
                        </a:rPr>
                        <a:t>Abundance of jobs</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74</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Arts, Culture &amp; Entertainment</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63</a:t>
                      </a:r>
                      <a:endParaRPr lang="en-US" sz="1400" b="0" i="0" u="none" strike="noStrike" dirty="0">
                        <a:solidFill>
                          <a:srgbClr val="000000"/>
                        </a:solidFill>
                        <a:effectLst/>
                        <a:latin typeface="+mn-lt"/>
                      </a:endParaRPr>
                    </a:p>
                  </a:txBody>
                  <a:tcPr marL="3124" marR="3124" marT="3124" marB="0" anchor="ctr">
                    <a:lnL>
                      <a:noFill/>
                    </a:lnL>
                    <a:lnR w="12700" cmpd="sng">
                      <a:solidFill>
                        <a:srgbClr val="98C723"/>
                      </a:solid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r>
              <a:tr h="4298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Location</a:t>
                      </a:r>
                      <a:endParaRPr lang="en-US" sz="1400" b="0" i="0" u="none" strike="noStrike" dirty="0">
                        <a:solidFill>
                          <a:srgbClr val="000000"/>
                        </a:solidFill>
                        <a:effectLst/>
                        <a:latin typeface="+mn-lt"/>
                      </a:endParaRPr>
                    </a:p>
                  </a:txBody>
                  <a:tcPr marL="3124" marR="3124" marT="3124" marB="0" anchor="ctr">
                    <a:lnL w="12700" cmpd="sng">
                      <a:solidFill>
                        <a:srgbClr val="98C723"/>
                      </a:solid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51</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a:effectLst/>
                        </a:rPr>
                        <a:t>Preserved neighborhoods</a:t>
                      </a:r>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63</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Virginia Highland</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57</a:t>
                      </a:r>
                      <a:endParaRPr lang="en-US" sz="1400" b="0" i="0" u="none" strike="noStrike" dirty="0">
                        <a:solidFill>
                          <a:srgbClr val="000000"/>
                        </a:solidFill>
                        <a:effectLst/>
                        <a:latin typeface="+mn-lt"/>
                      </a:endParaRPr>
                    </a:p>
                  </a:txBody>
                  <a:tcPr marL="3124" marR="3124" marT="3124" marB="0" anchor="ctr">
                    <a:lnL>
                      <a:noFill/>
                    </a:lnL>
                    <a:lnR w="12700" cmpd="sng">
                      <a:solidFill>
                        <a:srgbClr val="98C723"/>
                      </a:solid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r>
              <a:tr h="4298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effectLst/>
                        </a:rPr>
                        <a:t>Public </a:t>
                      </a:r>
                      <a:r>
                        <a:rPr lang="en-US" sz="1400" u="none" strike="noStrike" dirty="0">
                          <a:effectLst/>
                        </a:rPr>
                        <a:t>transit</a:t>
                      </a:r>
                      <a:endParaRPr lang="en-US" sz="1400" b="0" i="0" u="none" strike="noStrike" dirty="0">
                        <a:solidFill>
                          <a:srgbClr val="000000"/>
                        </a:solidFill>
                        <a:effectLst/>
                        <a:latin typeface="+mn-lt"/>
                      </a:endParaRPr>
                    </a:p>
                  </a:txBody>
                  <a:tcPr marL="3124" marR="3124" marT="3124" marB="0" anchor="ctr">
                    <a:lnL w="12700" cmpd="sng">
                      <a:solidFill>
                        <a:srgbClr val="98C723"/>
                      </a:solid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40</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Bike access</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39</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Downtown Atlanta</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46</a:t>
                      </a:r>
                      <a:endParaRPr lang="en-US" sz="1400" b="0" i="0" u="none" strike="noStrike" dirty="0">
                        <a:solidFill>
                          <a:srgbClr val="000000"/>
                        </a:solidFill>
                        <a:effectLst/>
                        <a:latin typeface="+mn-lt"/>
                      </a:endParaRPr>
                    </a:p>
                  </a:txBody>
                  <a:tcPr marL="3124" marR="3124" marT="3124" marB="0" anchor="ctr">
                    <a:lnL>
                      <a:noFill/>
                    </a:lnL>
                    <a:lnR w="12700" cmpd="sng">
                      <a:solidFill>
                        <a:srgbClr val="98C723"/>
                      </a:solid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r>
              <a:tr h="4298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Mixed Use</a:t>
                      </a:r>
                      <a:endParaRPr lang="en-US" sz="1400" b="0" i="0" u="none" strike="noStrike" dirty="0">
                        <a:solidFill>
                          <a:srgbClr val="000000"/>
                        </a:solidFill>
                        <a:effectLst/>
                        <a:latin typeface="+mn-lt"/>
                      </a:endParaRPr>
                    </a:p>
                  </a:txBody>
                  <a:tcPr marL="3124" marR="3124" marT="3124" marB="0" anchor="ctr">
                    <a:lnL w="12700" cmpd="sng">
                      <a:solidFill>
                        <a:srgbClr val="98C723"/>
                      </a:solid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39</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a:effectLst/>
                        </a:rPr>
                        <a:t>Education</a:t>
                      </a:r>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38</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err="1">
                          <a:effectLst/>
                        </a:rPr>
                        <a:t>Buckhead</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44</a:t>
                      </a:r>
                      <a:endParaRPr lang="en-US" sz="1400" b="0" i="0" u="none" strike="noStrike" dirty="0">
                        <a:solidFill>
                          <a:srgbClr val="000000"/>
                        </a:solidFill>
                        <a:effectLst/>
                        <a:latin typeface="+mn-lt"/>
                      </a:endParaRPr>
                    </a:p>
                  </a:txBody>
                  <a:tcPr marL="3124" marR="3124" marT="3124" marB="0" anchor="ctr">
                    <a:lnL>
                      <a:noFill/>
                    </a:lnL>
                    <a:lnR w="12700" cmpd="sng">
                      <a:solidFill>
                        <a:srgbClr val="98C723"/>
                      </a:solid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r>
              <a:tr h="4298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smtClean="0">
                          <a:effectLst/>
                        </a:rPr>
                        <a:t>History/historic</a:t>
                      </a:r>
                      <a:endParaRPr lang="en-US" sz="1400" b="0" i="0" u="none" strike="noStrike" dirty="0">
                        <a:solidFill>
                          <a:srgbClr val="000000"/>
                        </a:solidFill>
                        <a:effectLst/>
                        <a:latin typeface="+mn-lt"/>
                      </a:endParaRPr>
                    </a:p>
                  </a:txBody>
                  <a:tcPr marL="3124" marR="3124" marT="3124" marB="0" anchor="ctr">
                    <a:lnL w="12700" cmpd="sng">
                      <a:solidFill>
                        <a:srgbClr val="98C723"/>
                      </a:solid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30</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a:effectLst/>
                        </a:rPr>
                        <a:t>Transportation</a:t>
                      </a:r>
                      <a:endParaRPr lang="en-US" sz="1400" b="0" i="0" u="none" strike="noStrike">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36</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400" u="none" strike="noStrike" dirty="0">
                          <a:effectLst/>
                        </a:rPr>
                        <a:t>Inman Park</a:t>
                      </a:r>
                      <a:endParaRPr lang="en-US" sz="1400" b="0" i="0" u="none" strike="noStrike" dirty="0">
                        <a:solidFill>
                          <a:srgbClr val="000000"/>
                        </a:solidFill>
                        <a:effectLst/>
                        <a:latin typeface="+mn-lt"/>
                      </a:endParaRPr>
                    </a:p>
                  </a:txBody>
                  <a:tcPr marL="3124" marR="3124" marT="3124" marB="0" anchor="ctr">
                    <a:lnL>
                      <a:noFill/>
                    </a:lnL>
                    <a:lnR>
                      <a:no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400" u="none" strike="noStrike" dirty="0">
                          <a:effectLst/>
                        </a:rPr>
                        <a:t>41</a:t>
                      </a:r>
                      <a:endParaRPr lang="en-US" sz="1400" b="0" i="0" u="none" strike="noStrike" dirty="0">
                        <a:solidFill>
                          <a:srgbClr val="000000"/>
                        </a:solidFill>
                        <a:effectLst/>
                        <a:latin typeface="+mn-lt"/>
                      </a:endParaRPr>
                    </a:p>
                  </a:txBody>
                  <a:tcPr marL="3124" marR="3124" marT="3124" marB="0" anchor="ctr">
                    <a:lnL>
                      <a:noFill/>
                    </a:lnL>
                    <a:lnR w="12700" cmpd="sng">
                      <a:solidFill>
                        <a:srgbClr val="98C723"/>
                      </a:solidFill>
                    </a:lnR>
                    <a:lnT w="12700" cmpd="sng">
                      <a:solidFill>
                        <a:srgbClr val="98C723"/>
                      </a:solidFill>
                    </a:lnT>
                    <a:lnB w="12700" cmpd="sng">
                      <a:solidFill>
                        <a:srgbClr val="98C723"/>
                      </a:solidFill>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val="3908601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Survey Results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685754522"/>
              </p:ext>
            </p:extLst>
          </p:nvPr>
        </p:nvGraphicFramePr>
        <p:xfrm>
          <a:off x="1828800" y="1676399"/>
          <a:ext cx="5486401" cy="5029205"/>
        </p:xfrm>
        <a:graphic>
          <a:graphicData uri="http://schemas.openxmlformats.org/drawingml/2006/table">
            <a:tbl>
              <a:tblPr/>
              <a:tblGrid>
                <a:gridCol w="3951184"/>
                <a:gridCol w="1535217"/>
              </a:tblGrid>
              <a:tr h="1435565">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r>
                        <a:rPr lang="en-US" sz="1600" b="1" u="none" strike="noStrike" dirty="0" smtClean="0">
                          <a:effectLst/>
                        </a:rPr>
                        <a:t>What do </a:t>
                      </a:r>
                      <a:r>
                        <a:rPr lang="en-US" sz="1600" b="1" u="none" strike="noStrike" dirty="0">
                          <a:effectLst/>
                        </a:rPr>
                        <a:t>you NOT like about </a:t>
                      </a:r>
                      <a:endParaRPr lang="en-US" sz="1600" b="1" u="none" strike="noStrike" dirty="0" smtClean="0">
                        <a:effectLst/>
                      </a:endParaRPr>
                    </a:p>
                    <a:p>
                      <a:pPr algn="ctr" fontAlgn="ctr"/>
                      <a:r>
                        <a:rPr lang="en-US" sz="1600" b="1" u="none" strike="noStrike" dirty="0" smtClean="0">
                          <a:effectLst/>
                        </a:rPr>
                        <a:t>your community? </a:t>
                      </a:r>
                      <a:endParaRPr lang="en-US" sz="1600" b="1" i="0" u="none" strike="noStrike" dirty="0">
                        <a:solidFill>
                          <a:srgbClr val="000000"/>
                        </a:solidFill>
                        <a:effectLst/>
                        <a:latin typeface="+mn-lt"/>
                      </a:endParaRPr>
                    </a:p>
                  </a:txBody>
                  <a:tcPr marL="2774" marR="2774" marT="27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solidFill>
                        <a:srgbClr val="98C723"/>
                      </a:solidFill>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algn="l" fontAlgn="ctr"/>
                      <a:endParaRPr lang="en-US" sz="1600" b="0" i="0" u="none" strike="noStrike" dirty="0">
                        <a:solidFill>
                          <a:srgbClr val="000000"/>
                        </a:solidFill>
                        <a:effectLst/>
                        <a:latin typeface="Microsoft Sans Serif"/>
                      </a:endParaRPr>
                    </a:p>
                  </a:txBody>
                  <a:tcPr marL="2774" marR="2774" marT="2774" marB="0" anchor="ctr"/>
                </a:tc>
              </a:tr>
              <a:tr h="359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600" u="none" strike="noStrike" dirty="0" smtClean="0">
                          <a:effectLst/>
                        </a:rPr>
                        <a:t>  Safety</a:t>
                      </a:r>
                      <a:endParaRPr lang="en-US" sz="1600" b="0" i="0" u="none" strike="noStrike" dirty="0">
                        <a:solidFill>
                          <a:srgbClr val="000000"/>
                        </a:solidFill>
                        <a:effectLst/>
                        <a:latin typeface="+mn-lt"/>
                      </a:endParaRPr>
                    </a:p>
                  </a:txBody>
                  <a:tcPr marL="2774" marR="2774" marT="2774" marB="0" anchor="ctr">
                    <a:lnL w="12700" cap="flat" cmpd="sng" algn="ctr">
                      <a:noFill/>
                      <a:prstDash val="solid"/>
                      <a:round/>
                      <a:headEnd type="none" w="med" len="med"/>
                      <a:tailEnd type="none" w="med" len="med"/>
                    </a:lnL>
                    <a:lnR>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600" u="none" strike="noStrike" dirty="0">
                          <a:effectLst/>
                        </a:rPr>
                        <a:t>143</a:t>
                      </a:r>
                      <a:endParaRPr lang="en-US" sz="1600" b="0" i="0" u="none" strike="noStrike" dirty="0">
                        <a:solidFill>
                          <a:srgbClr val="000000"/>
                        </a:solidFill>
                        <a:effectLst/>
                        <a:latin typeface="+mn-lt"/>
                      </a:endParaRPr>
                    </a:p>
                  </a:txBody>
                  <a:tcPr marL="2774" marR="2774" marT="2774" marB="0" anchor="ctr">
                    <a:lnL>
                      <a:noFill/>
                    </a:lnL>
                    <a:lnR w="12700" cmpd="sng">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59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600" u="none" strike="noStrike" dirty="0" smtClean="0">
                          <a:effectLst/>
                        </a:rPr>
                        <a:t>  Lac</a:t>
                      </a:r>
                      <a:r>
                        <a:rPr lang="en-US" sz="1600" u="none" strike="noStrike" baseline="0" dirty="0" smtClean="0">
                          <a:effectLst/>
                        </a:rPr>
                        <a:t>k of c</a:t>
                      </a:r>
                      <a:r>
                        <a:rPr lang="en-US" sz="1600" u="none" strike="noStrike" dirty="0" smtClean="0">
                          <a:effectLst/>
                        </a:rPr>
                        <a:t>ode enforcement</a:t>
                      </a:r>
                      <a:endParaRPr lang="en-US" sz="1600" b="0" i="0" u="none" strike="noStrike" dirty="0">
                        <a:solidFill>
                          <a:srgbClr val="000000"/>
                        </a:solidFill>
                        <a:effectLst/>
                        <a:latin typeface="+mn-lt"/>
                      </a:endParaRPr>
                    </a:p>
                  </a:txBody>
                  <a:tcPr marL="2774" marR="2774" marT="2774" marB="0" anchor="ctr">
                    <a:lnL w="12700" cap="flat" cmpd="sng" algn="ctr">
                      <a:noFill/>
                      <a:prstDash val="solid"/>
                      <a:round/>
                      <a:headEnd type="none" w="med" len="med"/>
                      <a:tailEnd type="none" w="med" len="med"/>
                    </a:lnL>
                    <a:lnR>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600" u="none" strike="noStrike" dirty="0">
                          <a:effectLst/>
                        </a:rPr>
                        <a:t>109</a:t>
                      </a:r>
                      <a:endParaRPr lang="en-US" sz="1600" b="0" i="0" u="none" strike="noStrike" dirty="0">
                        <a:solidFill>
                          <a:srgbClr val="000000"/>
                        </a:solidFill>
                        <a:effectLst/>
                        <a:latin typeface="+mn-lt"/>
                      </a:endParaRPr>
                    </a:p>
                  </a:txBody>
                  <a:tcPr marL="2774" marR="2774" marT="2774" marB="0" anchor="ctr">
                    <a:lnL>
                      <a:noFill/>
                    </a:lnL>
                    <a:lnR w="12700" cmpd="sng">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59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600" u="none" strike="noStrike" dirty="0" smtClean="0">
                          <a:effectLst/>
                        </a:rPr>
                        <a:t>  Lack of</a:t>
                      </a:r>
                      <a:r>
                        <a:rPr lang="en-US" sz="1600" u="none" strike="noStrike" baseline="0" dirty="0" smtClean="0">
                          <a:effectLst/>
                        </a:rPr>
                        <a:t> p</a:t>
                      </a:r>
                      <a:r>
                        <a:rPr lang="en-US" sz="1600" u="none" strike="noStrike" dirty="0" smtClean="0">
                          <a:effectLst/>
                        </a:rPr>
                        <a:t>ublic</a:t>
                      </a:r>
                      <a:r>
                        <a:rPr lang="en-US" sz="1600" u="none" strike="noStrike" baseline="0" dirty="0" smtClean="0">
                          <a:effectLst/>
                        </a:rPr>
                        <a:t> </a:t>
                      </a:r>
                      <a:r>
                        <a:rPr lang="en-US" sz="1600" u="none" strike="noStrike" dirty="0" smtClean="0">
                          <a:effectLst/>
                        </a:rPr>
                        <a:t>transit</a:t>
                      </a:r>
                      <a:endParaRPr lang="en-US" sz="1600" b="0" i="0" u="none" strike="noStrike" dirty="0">
                        <a:solidFill>
                          <a:srgbClr val="000000"/>
                        </a:solidFill>
                        <a:effectLst/>
                        <a:latin typeface="+mn-lt"/>
                      </a:endParaRPr>
                    </a:p>
                  </a:txBody>
                  <a:tcPr marL="2774" marR="2774" marT="2774" marB="0" anchor="ctr">
                    <a:lnL w="12700" cap="flat" cmpd="sng" algn="ctr">
                      <a:noFill/>
                      <a:prstDash val="solid"/>
                      <a:round/>
                      <a:headEnd type="none" w="med" len="med"/>
                      <a:tailEnd type="none" w="med" len="med"/>
                    </a:lnL>
                    <a:lnR>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600" u="none" strike="noStrike" dirty="0">
                          <a:effectLst/>
                        </a:rPr>
                        <a:t>89</a:t>
                      </a:r>
                      <a:endParaRPr lang="en-US" sz="1600" b="0" i="0" u="none" strike="noStrike" dirty="0">
                        <a:solidFill>
                          <a:srgbClr val="000000"/>
                        </a:solidFill>
                        <a:effectLst/>
                        <a:latin typeface="+mn-lt"/>
                      </a:endParaRPr>
                    </a:p>
                  </a:txBody>
                  <a:tcPr marL="2774" marR="2774" marT="2774" marB="0" anchor="ctr">
                    <a:lnL>
                      <a:noFill/>
                    </a:lnL>
                    <a:lnR w="12700" cmpd="sng">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59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600" u="none" strike="noStrike" dirty="0" smtClean="0">
                          <a:effectLst/>
                        </a:rPr>
                        <a:t>  Vacant </a:t>
                      </a:r>
                      <a:r>
                        <a:rPr lang="en-US" sz="1600" u="none" strike="noStrike" dirty="0">
                          <a:effectLst/>
                        </a:rPr>
                        <a:t>properties</a:t>
                      </a:r>
                      <a:endParaRPr lang="en-US" sz="1600" b="0" i="0" u="none" strike="noStrike" dirty="0">
                        <a:solidFill>
                          <a:srgbClr val="000000"/>
                        </a:solidFill>
                        <a:effectLst/>
                        <a:latin typeface="+mn-lt"/>
                      </a:endParaRPr>
                    </a:p>
                  </a:txBody>
                  <a:tcPr marL="2774" marR="2774" marT="2774" marB="0" anchor="ctr">
                    <a:lnL w="12700" cap="flat" cmpd="sng" algn="ctr">
                      <a:noFill/>
                      <a:prstDash val="solid"/>
                      <a:round/>
                      <a:headEnd type="none" w="med" len="med"/>
                      <a:tailEnd type="none" w="med" len="med"/>
                    </a:lnL>
                    <a:lnR>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600" u="none" strike="noStrike" dirty="0">
                          <a:effectLst/>
                        </a:rPr>
                        <a:t>88</a:t>
                      </a:r>
                      <a:endParaRPr lang="en-US" sz="1600" b="0" i="0" u="none" strike="noStrike" dirty="0">
                        <a:solidFill>
                          <a:srgbClr val="000000"/>
                        </a:solidFill>
                        <a:effectLst/>
                        <a:latin typeface="+mn-lt"/>
                      </a:endParaRPr>
                    </a:p>
                  </a:txBody>
                  <a:tcPr marL="2774" marR="2774" marT="2774" marB="0" anchor="ctr">
                    <a:lnL>
                      <a:noFill/>
                    </a:lnL>
                    <a:lnR w="12700" cmpd="sng">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59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600" u="none" strike="noStrike" dirty="0" smtClean="0">
                          <a:effectLst/>
                        </a:rPr>
                        <a:t>  Amenities</a:t>
                      </a:r>
                      <a:endParaRPr lang="en-US" sz="1600" b="0" i="0" u="none" strike="noStrike" dirty="0">
                        <a:solidFill>
                          <a:srgbClr val="000000"/>
                        </a:solidFill>
                        <a:effectLst/>
                        <a:latin typeface="+mn-lt"/>
                      </a:endParaRPr>
                    </a:p>
                  </a:txBody>
                  <a:tcPr marL="2774" marR="2774" marT="2774" marB="0" anchor="ctr">
                    <a:lnL w="12700" cap="flat" cmpd="sng" algn="ctr">
                      <a:noFill/>
                      <a:prstDash val="solid"/>
                      <a:round/>
                      <a:headEnd type="none" w="med" len="med"/>
                      <a:tailEnd type="none" w="med" len="med"/>
                    </a:lnL>
                    <a:lnR>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600" u="none" strike="noStrike" dirty="0">
                          <a:effectLst/>
                        </a:rPr>
                        <a:t>70</a:t>
                      </a:r>
                      <a:endParaRPr lang="en-US" sz="1600" b="0" i="0" u="none" strike="noStrike" dirty="0">
                        <a:solidFill>
                          <a:srgbClr val="000000"/>
                        </a:solidFill>
                        <a:effectLst/>
                        <a:latin typeface="+mn-lt"/>
                      </a:endParaRPr>
                    </a:p>
                  </a:txBody>
                  <a:tcPr marL="2774" marR="2774" marT="2774" marB="0" anchor="ctr">
                    <a:lnL>
                      <a:noFill/>
                    </a:lnL>
                    <a:lnR w="12700" cmpd="sng">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59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600" u="none" strike="noStrike" dirty="0" smtClean="0">
                          <a:effectLst/>
                        </a:rPr>
                        <a:t>  Traffic</a:t>
                      </a:r>
                      <a:endParaRPr lang="en-US" sz="1600" b="0" i="0" u="none" strike="noStrike" dirty="0">
                        <a:solidFill>
                          <a:srgbClr val="000000"/>
                        </a:solidFill>
                        <a:effectLst/>
                        <a:latin typeface="+mn-lt"/>
                      </a:endParaRPr>
                    </a:p>
                  </a:txBody>
                  <a:tcPr marL="2774" marR="2774" marT="2774" marB="0" anchor="ctr">
                    <a:lnL w="12700" cap="flat" cmpd="sng" algn="ctr">
                      <a:noFill/>
                      <a:prstDash val="solid"/>
                      <a:round/>
                      <a:headEnd type="none" w="med" len="med"/>
                      <a:tailEnd type="none" w="med" len="med"/>
                    </a:lnL>
                    <a:lnR>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600" u="none" strike="noStrike" dirty="0">
                          <a:effectLst/>
                        </a:rPr>
                        <a:t>67</a:t>
                      </a:r>
                      <a:endParaRPr lang="en-US" sz="1600" b="0" i="0" u="none" strike="noStrike" dirty="0">
                        <a:solidFill>
                          <a:srgbClr val="000000"/>
                        </a:solidFill>
                        <a:effectLst/>
                        <a:latin typeface="+mn-lt"/>
                      </a:endParaRPr>
                    </a:p>
                  </a:txBody>
                  <a:tcPr marL="2774" marR="2774" marT="2774" marB="0" anchor="ctr">
                    <a:lnL>
                      <a:noFill/>
                    </a:lnL>
                    <a:lnR w="12700" cmpd="sng">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59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600" u="none" strike="noStrike" dirty="0" smtClean="0">
                          <a:effectLst/>
                        </a:rPr>
                        <a:t>  Transportation</a:t>
                      </a:r>
                      <a:endParaRPr lang="en-US" sz="1600" b="0" i="0" u="none" strike="noStrike" dirty="0">
                        <a:solidFill>
                          <a:srgbClr val="000000"/>
                        </a:solidFill>
                        <a:effectLst/>
                        <a:latin typeface="+mn-lt"/>
                      </a:endParaRPr>
                    </a:p>
                  </a:txBody>
                  <a:tcPr marL="2774" marR="2774" marT="2774" marB="0" anchor="ctr">
                    <a:lnL w="12700" cap="flat" cmpd="sng" algn="ctr">
                      <a:noFill/>
                      <a:prstDash val="solid"/>
                      <a:round/>
                      <a:headEnd type="none" w="med" len="med"/>
                      <a:tailEnd type="none" w="med" len="med"/>
                    </a:lnL>
                    <a:lnR>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600" u="none" strike="noStrike" dirty="0">
                          <a:effectLst/>
                        </a:rPr>
                        <a:t>57</a:t>
                      </a:r>
                      <a:endParaRPr lang="en-US" sz="1600" b="0" i="0" u="none" strike="noStrike" dirty="0">
                        <a:solidFill>
                          <a:srgbClr val="000000"/>
                        </a:solidFill>
                        <a:effectLst/>
                        <a:latin typeface="+mn-lt"/>
                      </a:endParaRPr>
                    </a:p>
                  </a:txBody>
                  <a:tcPr marL="2774" marR="2774" marT="2774" marB="0" anchor="ctr">
                    <a:lnL>
                      <a:noFill/>
                    </a:lnL>
                    <a:lnR w="12700" cmpd="sng">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59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600" u="none" strike="noStrike" dirty="0" smtClean="0">
                          <a:effectLst/>
                        </a:rPr>
                        <a:t>  Lack of walkability</a:t>
                      </a:r>
                      <a:endParaRPr lang="en-US" sz="1600" b="0" i="0" u="none" strike="noStrike" dirty="0">
                        <a:solidFill>
                          <a:srgbClr val="000000"/>
                        </a:solidFill>
                        <a:effectLst/>
                        <a:latin typeface="+mn-lt"/>
                      </a:endParaRPr>
                    </a:p>
                  </a:txBody>
                  <a:tcPr marL="2774" marR="2774" marT="2774" marB="0" anchor="ctr">
                    <a:lnL w="12700" cap="flat" cmpd="sng" algn="ctr">
                      <a:noFill/>
                      <a:prstDash val="solid"/>
                      <a:round/>
                      <a:headEnd type="none" w="med" len="med"/>
                      <a:tailEnd type="none" w="med" len="med"/>
                    </a:lnL>
                    <a:lnR>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600" u="none" strike="noStrike" dirty="0">
                          <a:effectLst/>
                        </a:rPr>
                        <a:t>50</a:t>
                      </a:r>
                      <a:endParaRPr lang="en-US" sz="1600" b="0" i="0" u="none" strike="noStrike" dirty="0">
                        <a:solidFill>
                          <a:srgbClr val="000000"/>
                        </a:solidFill>
                        <a:effectLst/>
                        <a:latin typeface="+mn-lt"/>
                      </a:endParaRPr>
                    </a:p>
                  </a:txBody>
                  <a:tcPr marL="2774" marR="2774" marT="2774" marB="0" anchor="ctr">
                    <a:lnL>
                      <a:noFill/>
                    </a:lnL>
                    <a:lnR w="12700" cmpd="sng">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59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600" u="none" strike="noStrike" dirty="0" smtClean="0">
                          <a:effectLst/>
                        </a:rPr>
                        <a:t>  Not clean</a:t>
                      </a:r>
                      <a:endParaRPr lang="en-US" sz="1600" b="0" i="0" u="none" strike="noStrike" dirty="0">
                        <a:solidFill>
                          <a:srgbClr val="000000"/>
                        </a:solidFill>
                        <a:effectLst/>
                        <a:latin typeface="+mn-lt"/>
                      </a:endParaRPr>
                    </a:p>
                  </a:txBody>
                  <a:tcPr marL="2774" marR="2774" marT="2774" marB="0" anchor="ctr">
                    <a:lnL w="12700" cap="flat" cmpd="sng" algn="ctr">
                      <a:noFill/>
                      <a:prstDash val="solid"/>
                      <a:round/>
                      <a:headEnd type="none" w="med" len="med"/>
                      <a:tailEnd type="none" w="med" len="med"/>
                    </a:lnL>
                    <a:lnR>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600" u="none" strike="noStrike" dirty="0">
                          <a:effectLst/>
                        </a:rPr>
                        <a:t>47</a:t>
                      </a:r>
                      <a:endParaRPr lang="en-US" sz="1600" b="0" i="0" u="none" strike="noStrike" dirty="0">
                        <a:solidFill>
                          <a:srgbClr val="000000"/>
                        </a:solidFill>
                        <a:effectLst/>
                        <a:latin typeface="+mn-lt"/>
                      </a:endParaRPr>
                    </a:p>
                  </a:txBody>
                  <a:tcPr marL="2774" marR="2774" marT="2774" marB="0" anchor="ctr">
                    <a:lnL>
                      <a:noFill/>
                    </a:lnL>
                    <a:lnR w="12700" cmpd="sng">
                      <a:noFill/>
                    </a:lnR>
                    <a:lnT w="12700" cap="flat" cmpd="sng" algn="ctr">
                      <a:solidFill>
                        <a:srgbClr val="98C723"/>
                      </a:solidFill>
                      <a:prstDash val="solid"/>
                      <a:round/>
                      <a:headEnd type="none" w="med" len="med"/>
                      <a:tailEnd type="none" w="med" len="med"/>
                    </a:lnT>
                    <a:lnB w="12700" cap="flat" cmpd="sng" algn="ctr">
                      <a:solidFill>
                        <a:srgbClr val="98C723"/>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r>
              <a:tr h="3593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en-US" sz="1600" u="none" strike="noStrike" dirty="0" smtClean="0">
                          <a:effectLst/>
                        </a:rPr>
                        <a:t>  Streets</a:t>
                      </a:r>
                      <a:endParaRPr lang="en-US" sz="1600" b="0" i="0" u="none" strike="noStrike" dirty="0">
                        <a:solidFill>
                          <a:srgbClr val="000000"/>
                        </a:solidFill>
                        <a:effectLst/>
                        <a:latin typeface="+mn-lt"/>
                      </a:endParaRPr>
                    </a:p>
                  </a:txBody>
                  <a:tcPr marL="2774" marR="2774" marT="2774" marB="0" anchor="ctr">
                    <a:lnL w="12700" cap="flat" cmpd="sng" algn="ctr">
                      <a:noFill/>
                      <a:prstDash val="solid"/>
                      <a:round/>
                      <a:headEnd type="none" w="med" len="med"/>
                      <a:tailEnd type="none" w="med" len="med"/>
                    </a:lnL>
                    <a:lnR>
                      <a:noFill/>
                    </a:lnR>
                    <a:lnT w="12700" cap="flat" cmpd="sng" algn="ctr">
                      <a:solidFill>
                        <a:srgbClr val="98C723"/>
                      </a:solidFill>
                      <a:prstDash val="solid"/>
                      <a:round/>
                      <a:headEnd type="none" w="med" len="med"/>
                      <a:tailEnd type="none" w="med" len="med"/>
                    </a:lnT>
                    <a:lnB w="12700" cmpd="sng">
                      <a:solidFill>
                        <a:srgbClr val="98C723"/>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t"/>
                      <a:r>
                        <a:rPr lang="en-US" sz="1600" u="none" strike="noStrike" dirty="0">
                          <a:effectLst/>
                        </a:rPr>
                        <a:t>38</a:t>
                      </a:r>
                      <a:endParaRPr lang="en-US" sz="1600" b="0" i="0" u="none" strike="noStrike" dirty="0">
                        <a:solidFill>
                          <a:srgbClr val="000000"/>
                        </a:solidFill>
                        <a:effectLst/>
                        <a:latin typeface="+mn-lt"/>
                      </a:endParaRPr>
                    </a:p>
                  </a:txBody>
                  <a:tcPr marL="2774" marR="2774" marT="2774" marB="0" anchor="ctr">
                    <a:lnL>
                      <a:noFill/>
                    </a:lnL>
                    <a:lnR w="12700" cmpd="sng">
                      <a:noFill/>
                    </a:lnR>
                    <a:lnT w="12700" cap="flat" cmpd="sng" algn="ctr">
                      <a:solidFill>
                        <a:srgbClr val="98C723"/>
                      </a:solidFill>
                      <a:prstDash val="solid"/>
                      <a:round/>
                      <a:headEnd type="none" w="med" len="med"/>
                      <a:tailEnd type="none" w="med" len="med"/>
                    </a:lnT>
                    <a:lnB w="12700" cmpd="sng">
                      <a:solidFill>
                        <a:srgbClr val="98C723"/>
                      </a:solidFill>
                    </a:lnB>
                    <a:lnTlToBr w="12700" cmpd="sng">
                      <a:noFill/>
                      <a:prstDash val="solid"/>
                    </a:lnTlToBr>
                    <a:lnBlToTr w="12700" cmpd="sng">
                      <a:noFill/>
                      <a:prstDash val="solid"/>
                    </a:lnBlToTr>
                    <a:solidFill>
                      <a:sysClr val="window" lastClr="FFFFFF"/>
                    </a:solidFill>
                  </a:tcPr>
                </a:tc>
              </a:tr>
            </a:tbl>
          </a:graphicData>
        </a:graphic>
      </p:graphicFrame>
    </p:spTree>
    <p:extLst>
      <p:ext uri="{BB962C8B-B14F-4D97-AF65-F5344CB8AC3E}">
        <p14:creationId xmlns:p14="http://schemas.microsoft.com/office/powerpoint/2010/main" val="644025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892277"/>
            <a:ext cx="6705600" cy="1645920"/>
          </a:xfrm>
        </p:spPr>
        <p:txBody>
          <a:bodyPr/>
          <a:lstStyle/>
          <a:p>
            <a:r>
              <a:rPr lang="en-US" dirty="0" smtClean="0"/>
              <a:t>Socioeconomic conditions (SEC) Index</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smtClean="0"/>
              <a:t>Background and purpose</a:t>
            </a:r>
          </a:p>
          <a:p>
            <a:pPr lvl="0"/>
            <a:r>
              <a:rPr lang="en-US" dirty="0" smtClean="0"/>
              <a:t>Methods</a:t>
            </a:r>
          </a:p>
          <a:p>
            <a:pPr lvl="0"/>
            <a:r>
              <a:rPr lang="en-US" dirty="0" smtClean="0"/>
              <a:t>Results</a:t>
            </a:r>
            <a:endParaRPr lang="en-US" dirty="0"/>
          </a:p>
          <a:p>
            <a:pPr lvl="0"/>
            <a:r>
              <a:rPr lang="en-US" dirty="0"/>
              <a:t>Discussion</a:t>
            </a:r>
          </a:p>
          <a:p>
            <a:r>
              <a:rPr lang="en-US" dirty="0" smtClean="0"/>
              <a:t>Planning implications and applications</a:t>
            </a:r>
            <a:endParaRPr lang="en-US" dirty="0"/>
          </a:p>
        </p:txBody>
      </p:sp>
      <p:sp>
        <p:nvSpPr>
          <p:cNvPr id="2" name="Title 1"/>
          <p:cNvSpPr>
            <a:spLocks noGrp="1"/>
          </p:cNvSpPr>
          <p:nvPr>
            <p:ph type="title"/>
          </p:nvPr>
        </p:nvSpPr>
        <p:spPr/>
        <p:txBody>
          <a:bodyPr/>
          <a:lstStyle/>
          <a:p>
            <a:r>
              <a:rPr lang="en-US" dirty="0" smtClean="0"/>
              <a:t>Outline of presentation</a:t>
            </a:r>
            <a:endParaRPr lang="en-US" dirty="0"/>
          </a:p>
        </p:txBody>
      </p:sp>
    </p:spTree>
    <p:extLst>
      <p:ext uri="{BB962C8B-B14F-4D97-AF65-F5344CB8AC3E}">
        <p14:creationId xmlns:p14="http://schemas.microsoft.com/office/powerpoint/2010/main" val="182021116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54" name="Picture 18" descr="http://www.savefewbucks.com/wp-content/uploads/2011/04/single-income.jpg"/>
          <p:cNvPicPr>
            <a:picLocks noChangeAspect="1" noChangeArrowheads="1"/>
          </p:cNvPicPr>
          <p:nvPr/>
        </p:nvPicPr>
        <p:blipFill>
          <a:blip r:embed="rId3" cstate="print"/>
          <a:srcRect t="48154"/>
          <a:stretch>
            <a:fillRect/>
          </a:stretch>
        </p:blipFill>
        <p:spPr bwMode="auto">
          <a:xfrm>
            <a:off x="5029200" y="2057400"/>
            <a:ext cx="2860021" cy="1920240"/>
          </a:xfrm>
          <a:prstGeom prst="rect">
            <a:avLst/>
          </a:prstGeom>
          <a:noFill/>
        </p:spPr>
      </p:pic>
      <p:pic>
        <p:nvPicPr>
          <p:cNvPr id="91148" name="Picture 12" descr="http://www.awarenessmonths.com/wp-content/uploads/2010/12/end-poverty-now-ii.jpg"/>
          <p:cNvPicPr>
            <a:picLocks noChangeAspect="1" noChangeArrowheads="1"/>
          </p:cNvPicPr>
          <p:nvPr/>
        </p:nvPicPr>
        <p:blipFill>
          <a:blip r:embed="rId4" cstate="print"/>
          <a:srcRect l="7756" b="5263"/>
          <a:stretch>
            <a:fillRect/>
          </a:stretch>
        </p:blipFill>
        <p:spPr bwMode="auto">
          <a:xfrm>
            <a:off x="990600" y="4572000"/>
            <a:ext cx="2819400" cy="1930400"/>
          </a:xfrm>
          <a:prstGeom prst="rect">
            <a:avLst/>
          </a:prstGeom>
          <a:noFill/>
        </p:spPr>
      </p:pic>
      <p:pic>
        <p:nvPicPr>
          <p:cNvPr id="91150" name="Picture 14" descr="http://media.mlive.com/kzgazette_impact/photo/unemployment-line-54609453c9950b00_large.jpeg"/>
          <p:cNvPicPr>
            <a:picLocks noChangeAspect="1" noChangeArrowheads="1"/>
          </p:cNvPicPr>
          <p:nvPr/>
        </p:nvPicPr>
        <p:blipFill>
          <a:blip r:embed="rId5" cstate="print"/>
          <a:srcRect b="7423"/>
          <a:stretch>
            <a:fillRect/>
          </a:stretch>
        </p:blipFill>
        <p:spPr bwMode="auto">
          <a:xfrm>
            <a:off x="5029200" y="4572000"/>
            <a:ext cx="2895600" cy="1905000"/>
          </a:xfrm>
          <a:prstGeom prst="rect">
            <a:avLst/>
          </a:prstGeom>
          <a:noFill/>
        </p:spPr>
      </p:pic>
      <p:pic>
        <p:nvPicPr>
          <p:cNvPr id="91138" name="Picture 2" descr="File:RIAN archive 312685 Graduates of the Moscow University's Higher School of Business.jpg"/>
          <p:cNvPicPr>
            <a:picLocks noChangeAspect="1" noChangeArrowheads="1"/>
          </p:cNvPicPr>
          <p:nvPr/>
        </p:nvPicPr>
        <p:blipFill>
          <a:blip r:embed="rId6" cstate="print"/>
          <a:srcRect/>
          <a:stretch>
            <a:fillRect/>
          </a:stretch>
        </p:blipFill>
        <p:spPr bwMode="auto">
          <a:xfrm>
            <a:off x="990600" y="2057400"/>
            <a:ext cx="2832713" cy="1905000"/>
          </a:xfrm>
          <a:prstGeom prst="rect">
            <a:avLst/>
          </a:prstGeom>
          <a:noFill/>
        </p:spPr>
      </p:pic>
      <p:sp>
        <p:nvSpPr>
          <p:cNvPr id="5" name="Text Placeholder 4"/>
          <p:cNvSpPr>
            <a:spLocks noGrp="1"/>
          </p:cNvSpPr>
          <p:nvPr>
            <p:ph type="body" idx="1"/>
          </p:nvPr>
        </p:nvSpPr>
        <p:spPr>
          <a:xfrm>
            <a:off x="685800" y="1600200"/>
            <a:ext cx="3275313" cy="436239"/>
          </a:xfrm>
        </p:spPr>
        <p:txBody>
          <a:bodyPr>
            <a:normAutofit lnSpcReduction="10000"/>
          </a:bodyPr>
          <a:lstStyle/>
          <a:p>
            <a:r>
              <a:rPr lang="en-US" dirty="0" smtClean="0"/>
              <a:t>Education</a:t>
            </a:r>
            <a:endParaRPr lang="en-US" dirty="0"/>
          </a:p>
        </p:txBody>
      </p:sp>
      <p:sp>
        <p:nvSpPr>
          <p:cNvPr id="8" name="Text Placeholder 4"/>
          <p:cNvSpPr txBox="1">
            <a:spLocks/>
          </p:cNvSpPr>
          <p:nvPr/>
        </p:nvSpPr>
        <p:spPr>
          <a:xfrm>
            <a:off x="685800" y="4135761"/>
            <a:ext cx="3275313" cy="436239"/>
          </a:xfrm>
          <a:prstGeom prst="rect">
            <a:avLst/>
          </a:prstGeom>
        </p:spPr>
        <p:txBody>
          <a:bodyPr vert="horz" lIns="91440" tIns="45720" rIns="91440" bIns="45720" rtlCol="0"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kumimoji="0" lang="en-US" sz="2400" b="0" i="0" u="none" strike="noStrike" kern="1200" cap="none" spc="150" normalizeH="0" baseline="0" noProof="0" dirty="0" smtClean="0">
                <a:ln>
                  <a:noFill/>
                </a:ln>
                <a:solidFill>
                  <a:schemeClr val="tx2"/>
                </a:solidFill>
                <a:effectLst/>
                <a:uLnTx/>
                <a:uFillTx/>
                <a:latin typeface="+mn-lt"/>
                <a:ea typeface="+mn-ea"/>
                <a:cs typeface="+mn-cs"/>
              </a:rPr>
              <a:t>Poverty</a:t>
            </a:r>
            <a:endParaRPr kumimoji="0" lang="en-US" sz="2400" b="0" i="0" u="none" strike="noStrike" kern="1200" cap="none" spc="150" normalizeH="0" baseline="0" noProof="0" dirty="0">
              <a:ln>
                <a:noFill/>
              </a:ln>
              <a:solidFill>
                <a:schemeClr val="tx2"/>
              </a:solidFill>
              <a:effectLst/>
              <a:uLnTx/>
              <a:uFillTx/>
              <a:latin typeface="+mn-lt"/>
              <a:ea typeface="+mn-ea"/>
              <a:cs typeface="+mn-cs"/>
            </a:endParaRPr>
          </a:p>
        </p:txBody>
      </p:sp>
      <p:sp>
        <p:nvSpPr>
          <p:cNvPr id="9" name="Text Placeholder 4"/>
          <p:cNvSpPr txBox="1">
            <a:spLocks/>
          </p:cNvSpPr>
          <p:nvPr/>
        </p:nvSpPr>
        <p:spPr>
          <a:xfrm>
            <a:off x="4876800" y="1600200"/>
            <a:ext cx="3275313" cy="436239"/>
          </a:xfrm>
          <a:prstGeom prst="rect">
            <a:avLst/>
          </a:prstGeom>
        </p:spPr>
        <p:txBody>
          <a:bodyPr vert="horz" lIns="91440" tIns="45720" rIns="91440" bIns="45720" rtlCol="0"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kumimoji="0" lang="en-US" sz="2400" b="0" i="0" u="none" strike="noStrike" kern="1200" cap="none" spc="150" normalizeH="0" baseline="0" noProof="0" dirty="0" smtClean="0">
                <a:ln>
                  <a:noFill/>
                </a:ln>
                <a:solidFill>
                  <a:schemeClr val="tx2"/>
                </a:solidFill>
                <a:effectLst/>
                <a:uLnTx/>
                <a:uFillTx/>
                <a:latin typeface="+mn-lt"/>
                <a:ea typeface="+mn-ea"/>
                <a:cs typeface="+mn-cs"/>
              </a:rPr>
              <a:t>Income</a:t>
            </a:r>
            <a:endParaRPr kumimoji="0" lang="en-US" sz="2400" b="0" i="0" u="none" strike="noStrike" kern="1200" cap="none" spc="150" normalizeH="0" baseline="0" noProof="0" dirty="0">
              <a:ln>
                <a:noFill/>
              </a:ln>
              <a:solidFill>
                <a:schemeClr val="tx2"/>
              </a:solidFill>
              <a:effectLst/>
              <a:uLnTx/>
              <a:uFillTx/>
              <a:latin typeface="+mn-lt"/>
              <a:ea typeface="+mn-ea"/>
              <a:cs typeface="+mn-cs"/>
            </a:endParaRPr>
          </a:p>
        </p:txBody>
      </p:sp>
      <p:sp>
        <p:nvSpPr>
          <p:cNvPr id="10" name="Text Placeholder 4"/>
          <p:cNvSpPr txBox="1">
            <a:spLocks/>
          </p:cNvSpPr>
          <p:nvPr/>
        </p:nvSpPr>
        <p:spPr>
          <a:xfrm>
            <a:off x="4876800" y="4135761"/>
            <a:ext cx="3275313" cy="436239"/>
          </a:xfrm>
          <a:prstGeom prst="rect">
            <a:avLst/>
          </a:prstGeom>
        </p:spPr>
        <p:txBody>
          <a:bodyPr vert="horz" lIns="91440" tIns="45720" rIns="91440" bIns="45720" rtlCol="0" anchor="b">
            <a:normAutofit lnSpcReduction="10000"/>
          </a:bodyPr>
          <a:lstStyle/>
          <a:p>
            <a:pPr marL="0" marR="0" lvl="0" indent="0" algn="ctr"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kumimoji="0" lang="en-US" sz="2400" b="0" i="0" u="none" strike="noStrike" kern="1200" cap="none" spc="150" normalizeH="0" baseline="0" noProof="0" dirty="0" smtClean="0">
                <a:ln>
                  <a:noFill/>
                </a:ln>
                <a:solidFill>
                  <a:schemeClr val="tx2"/>
                </a:solidFill>
                <a:effectLst/>
                <a:uLnTx/>
                <a:uFillTx/>
                <a:latin typeface="+mn-lt"/>
                <a:ea typeface="+mn-ea"/>
                <a:cs typeface="+mn-cs"/>
              </a:rPr>
              <a:t>Employment</a:t>
            </a:r>
            <a:endParaRPr kumimoji="0" lang="en-US" sz="2400" b="0" i="0" u="none" strike="noStrike" kern="1200" cap="none" spc="150" normalizeH="0" baseline="0" noProof="0" dirty="0">
              <a:ln>
                <a:noFill/>
              </a:ln>
              <a:solidFill>
                <a:schemeClr val="tx2"/>
              </a:solidFill>
              <a:effectLst/>
              <a:uLnTx/>
              <a:uFillTx/>
              <a:latin typeface="+mn-lt"/>
              <a:ea typeface="+mn-ea"/>
              <a:cs typeface="+mn-cs"/>
            </a:endParaRPr>
          </a:p>
        </p:txBody>
      </p:sp>
      <p:sp>
        <p:nvSpPr>
          <p:cNvPr id="11" name="TextBox 10"/>
          <p:cNvSpPr txBox="1"/>
          <p:nvPr/>
        </p:nvSpPr>
        <p:spPr>
          <a:xfrm>
            <a:off x="990600" y="2790136"/>
            <a:ext cx="2895600" cy="369332"/>
          </a:xfrm>
          <a:prstGeom prst="rect">
            <a:avLst/>
          </a:prstGeom>
          <a:solidFill>
            <a:schemeClr val="bg1">
              <a:lumMod val="95000"/>
            </a:schemeClr>
          </a:solidFill>
          <a:effectLst>
            <a:softEdge rad="127000"/>
          </a:effectLst>
        </p:spPr>
        <p:txBody>
          <a:bodyPr wrap="square" rtlCol="0" anchor="ctr">
            <a:spAutoFit/>
          </a:bodyPr>
          <a:lstStyle/>
          <a:p>
            <a:r>
              <a:rPr lang="en-US" dirty="0" smtClean="0"/>
              <a:t>College Degree Attainment</a:t>
            </a:r>
            <a:endParaRPr lang="en-US" dirty="0" smtClean="0">
              <a:solidFill>
                <a:srgbClr val="000000"/>
              </a:solidFill>
              <a:latin typeface="Calibri"/>
              <a:ea typeface="Calibri"/>
              <a:cs typeface="Times New Roman"/>
            </a:endParaRPr>
          </a:p>
        </p:txBody>
      </p:sp>
      <p:sp>
        <p:nvSpPr>
          <p:cNvPr id="12" name="TextBox 11"/>
          <p:cNvSpPr txBox="1"/>
          <p:nvPr/>
        </p:nvSpPr>
        <p:spPr>
          <a:xfrm>
            <a:off x="5486400" y="5257800"/>
            <a:ext cx="2209800" cy="369332"/>
          </a:xfrm>
          <a:prstGeom prst="rect">
            <a:avLst/>
          </a:prstGeom>
          <a:solidFill>
            <a:schemeClr val="bg1">
              <a:lumMod val="95000"/>
            </a:schemeClr>
          </a:solidFill>
          <a:effectLst>
            <a:softEdge rad="127000"/>
          </a:effectLst>
        </p:spPr>
        <p:txBody>
          <a:bodyPr wrap="square" rtlCol="0">
            <a:spAutoFit/>
          </a:bodyPr>
          <a:lstStyle/>
          <a:p>
            <a:pPr algn="ctr"/>
            <a:r>
              <a:rPr lang="en-US" dirty="0" smtClean="0"/>
              <a:t>Unemployment Rate</a:t>
            </a:r>
            <a:endParaRPr lang="en-US" dirty="0" smtClean="0">
              <a:solidFill>
                <a:srgbClr val="000000"/>
              </a:solidFill>
              <a:latin typeface="Calibri"/>
              <a:ea typeface="Calibri"/>
              <a:cs typeface="Times New Roman"/>
            </a:endParaRPr>
          </a:p>
        </p:txBody>
      </p:sp>
      <p:sp>
        <p:nvSpPr>
          <p:cNvPr id="13" name="TextBox 12"/>
          <p:cNvSpPr txBox="1"/>
          <p:nvPr/>
        </p:nvSpPr>
        <p:spPr>
          <a:xfrm>
            <a:off x="5029200" y="2819400"/>
            <a:ext cx="2819400" cy="369332"/>
          </a:xfrm>
          <a:prstGeom prst="rect">
            <a:avLst/>
          </a:prstGeom>
          <a:solidFill>
            <a:schemeClr val="bg1">
              <a:lumMod val="95000"/>
            </a:schemeClr>
          </a:solidFill>
          <a:effectLst>
            <a:softEdge rad="127000"/>
          </a:effectLst>
        </p:spPr>
        <p:txBody>
          <a:bodyPr wrap="square" rtlCol="0">
            <a:spAutoFit/>
          </a:bodyPr>
          <a:lstStyle/>
          <a:p>
            <a:r>
              <a:rPr lang="en-US" dirty="0" smtClean="0"/>
              <a:t>Median Household Income</a:t>
            </a:r>
            <a:endParaRPr lang="en-US" dirty="0" smtClean="0">
              <a:solidFill>
                <a:srgbClr val="000000"/>
              </a:solidFill>
              <a:latin typeface="Calibri"/>
              <a:ea typeface="Calibri"/>
              <a:cs typeface="Times New Roman"/>
            </a:endParaRPr>
          </a:p>
        </p:txBody>
      </p:sp>
      <p:sp>
        <p:nvSpPr>
          <p:cNvPr id="14" name="TextBox 13"/>
          <p:cNvSpPr txBox="1"/>
          <p:nvPr/>
        </p:nvSpPr>
        <p:spPr>
          <a:xfrm>
            <a:off x="1295400" y="5257800"/>
            <a:ext cx="2057400" cy="369332"/>
          </a:xfrm>
          <a:prstGeom prst="rect">
            <a:avLst/>
          </a:prstGeom>
          <a:solidFill>
            <a:schemeClr val="bg1">
              <a:lumMod val="95000"/>
            </a:schemeClr>
          </a:solidFill>
          <a:effectLst>
            <a:softEdge rad="127000"/>
          </a:effectLst>
        </p:spPr>
        <p:txBody>
          <a:bodyPr wrap="square" rtlCol="0">
            <a:spAutoFit/>
          </a:bodyPr>
          <a:lstStyle/>
          <a:p>
            <a:pPr algn="ctr"/>
            <a:r>
              <a:rPr lang="en-US" dirty="0" smtClean="0"/>
              <a:t>% Living in Poverty</a:t>
            </a:r>
            <a:endParaRPr lang="en-US" dirty="0" smtClean="0">
              <a:solidFill>
                <a:srgbClr val="000000"/>
              </a:solidFill>
              <a:latin typeface="Calibri"/>
              <a:ea typeface="Calibri"/>
              <a:cs typeface="Times New Roman"/>
            </a:endParaRPr>
          </a:p>
        </p:txBody>
      </p:sp>
      <p:sp>
        <p:nvSpPr>
          <p:cNvPr id="16" name="TextBox 15"/>
          <p:cNvSpPr txBox="1"/>
          <p:nvPr/>
        </p:nvSpPr>
        <p:spPr>
          <a:xfrm>
            <a:off x="2667000" y="6642556"/>
            <a:ext cx="6400800" cy="215444"/>
          </a:xfrm>
          <a:prstGeom prst="rect">
            <a:avLst/>
          </a:prstGeom>
          <a:noFill/>
        </p:spPr>
        <p:txBody>
          <a:bodyPr wrap="square" rtlCol="0">
            <a:spAutoFit/>
          </a:bodyPr>
          <a:lstStyle/>
          <a:p>
            <a:pPr algn="r"/>
            <a:r>
              <a:rPr lang="en-US" sz="800" dirty="0" smtClean="0"/>
              <a:t>Photo sources: Wiki Commons, Mlive.com, saveafewbucks.com, www.nccendpoverty.org </a:t>
            </a:r>
            <a:endParaRPr lang="en-US" sz="800" dirty="0"/>
          </a:p>
        </p:txBody>
      </p:sp>
      <p:grpSp>
        <p:nvGrpSpPr>
          <p:cNvPr id="27" name="Group 26"/>
          <p:cNvGrpSpPr/>
          <p:nvPr/>
        </p:nvGrpSpPr>
        <p:grpSpPr>
          <a:xfrm>
            <a:off x="381000" y="152400"/>
            <a:ext cx="8382000" cy="1338649"/>
            <a:chOff x="304800" y="152400"/>
            <a:chExt cx="8382000" cy="1338649"/>
          </a:xfrm>
        </p:grpSpPr>
        <p:sp>
          <p:nvSpPr>
            <p:cNvPr id="26" name="Rectangle 25"/>
            <p:cNvSpPr/>
            <p:nvPr/>
          </p:nvSpPr>
          <p:spPr>
            <a:xfrm>
              <a:off x="4572000" y="152400"/>
              <a:ext cx="1981200" cy="1338649"/>
            </a:xfrm>
            <a:prstGeom prst="rect">
              <a:avLst/>
            </a:prstGeom>
            <a:blipFill dpi="0" rotWithShape="1">
              <a:blip r:embed="rId7"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05600" y="152400"/>
              <a:ext cx="1981200" cy="1338649"/>
            </a:xfrm>
            <a:prstGeom prst="rect">
              <a:avLst/>
            </a:prstGeom>
            <a:blipFill dpi="0" rotWithShape="1">
              <a:blip r:embed="rId8"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4800" y="152400"/>
              <a:ext cx="1981200" cy="1338649"/>
            </a:xfrm>
            <a:prstGeom prst="rect">
              <a:avLst/>
            </a:prstGeom>
            <a:blipFill dpi="0" rotWithShape="1">
              <a:blip r:embed="rId9"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438400" y="152400"/>
              <a:ext cx="1981200" cy="1338649"/>
            </a:xfrm>
            <a:prstGeom prst="rect">
              <a:avLst/>
            </a:prstGeom>
            <a:blipFill dpi="0" rotWithShape="1">
              <a:blip r:embed="rId10"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dirty="0" smtClean="0"/>
              <a:t>SEC Indicators</a:t>
            </a:r>
            <a:endParaRPr lang="en-US" dirty="0"/>
          </a:p>
        </p:txBody>
      </p:sp>
    </p:spTree>
    <p:extLst>
      <p:ext uri="{BB962C8B-B14F-4D97-AF65-F5344CB8AC3E}">
        <p14:creationId xmlns:p14="http://schemas.microsoft.com/office/powerpoint/2010/main" val="333089730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8200" y="152400"/>
            <a:ext cx="1981200" cy="1338649"/>
          </a:xfrm>
          <a:prstGeom prst="rect">
            <a:avLst/>
          </a:prstGeom>
          <a:blipFill dpi="0" rotWithShape="1">
            <a:blip r:embed="rId3"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81800" y="152400"/>
            <a:ext cx="1981200" cy="1338649"/>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152400"/>
            <a:ext cx="1981200" cy="1338649"/>
          </a:xfrm>
          <a:prstGeom prst="rect">
            <a:avLst/>
          </a:prstGeom>
          <a:blipFill dpi="0" rotWithShape="1">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0" y="152400"/>
            <a:ext cx="1981200" cy="1338649"/>
          </a:xfrm>
          <a:prstGeom prst="rect">
            <a:avLst/>
          </a:prstGeom>
          <a:blipFill dpi="0" rotWithShape="1">
            <a:blip r:embed="rId6"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143000"/>
          </a:xfrm>
        </p:spPr>
        <p:txBody>
          <a:bodyPr/>
          <a:lstStyle/>
          <a:p>
            <a:r>
              <a:rPr lang="en-US" dirty="0" smtClean="0"/>
              <a:t>EDUCATION</a:t>
            </a:r>
            <a:endParaRPr lang="en-US" dirty="0"/>
          </a:p>
        </p:txBody>
      </p:sp>
      <p:pic>
        <p:nvPicPr>
          <p:cNvPr id="3074" name="Picture 2" descr="C:\Users\Susannah\Dropbox\ATL_community_involvement_study\ATL_objective_data\images\education\college_quintiles.png"/>
          <p:cNvPicPr>
            <a:picLocks noChangeAspect="1" noChangeArrowheads="1"/>
          </p:cNvPicPr>
          <p:nvPr/>
        </p:nvPicPr>
        <p:blipFill>
          <a:blip r:embed="rId7" cstate="print"/>
          <a:srcRect/>
          <a:stretch>
            <a:fillRect/>
          </a:stretch>
        </p:blipFill>
        <p:spPr bwMode="auto">
          <a:xfrm>
            <a:off x="1219200" y="1499616"/>
            <a:ext cx="6594934" cy="5358384"/>
          </a:xfrm>
          <a:prstGeom prst="rect">
            <a:avLst/>
          </a:prstGeom>
          <a:noFill/>
        </p:spPr>
      </p:pic>
      <p:sp>
        <p:nvSpPr>
          <p:cNvPr id="9" name="TextBox 8"/>
          <p:cNvSpPr txBox="1"/>
          <p:nvPr/>
        </p:nvSpPr>
        <p:spPr>
          <a:xfrm>
            <a:off x="76200" y="6629400"/>
            <a:ext cx="6705600" cy="215444"/>
          </a:xfrm>
          <a:prstGeom prst="rect">
            <a:avLst/>
          </a:prstGeom>
          <a:noFill/>
        </p:spPr>
        <p:txBody>
          <a:bodyPr wrap="square" rtlCol="0">
            <a:spAutoFit/>
          </a:bodyPr>
          <a:lstStyle/>
          <a:p>
            <a:r>
              <a:rPr lang="en-US" sz="800" dirty="0" smtClean="0"/>
              <a:t>Data Source: U.S. Census Bureau. ( 2010). </a:t>
            </a:r>
            <a:r>
              <a:rPr lang="en-US" sz="800" i="1" dirty="0" smtClean="0"/>
              <a:t>Educational Attainment</a:t>
            </a:r>
            <a:r>
              <a:rPr lang="en-US" sz="800" dirty="0" smtClean="0"/>
              <a:t>. Retrieved from www.factfinder2.census.gov</a:t>
            </a:r>
            <a:endParaRPr lang="en-US" sz="800" dirty="0"/>
          </a:p>
        </p:txBody>
      </p:sp>
    </p:spTree>
    <p:extLst>
      <p:ext uri="{BB962C8B-B14F-4D97-AF65-F5344CB8AC3E}">
        <p14:creationId xmlns:p14="http://schemas.microsoft.com/office/powerpoint/2010/main" val="404015544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8200" y="152400"/>
            <a:ext cx="1981200" cy="1338649"/>
          </a:xfrm>
          <a:prstGeom prst="rect">
            <a:avLst/>
          </a:prstGeom>
          <a:blipFill dpi="0" rotWithShape="1">
            <a:blip r:embed="rId3"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81800" y="152400"/>
            <a:ext cx="1981200" cy="1338649"/>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152400"/>
            <a:ext cx="1981200" cy="1338649"/>
          </a:xfrm>
          <a:prstGeom prst="rect">
            <a:avLst/>
          </a:prstGeom>
          <a:blipFill dpi="0" rotWithShape="1">
            <a:blip r:embed="rId5"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0" y="152400"/>
            <a:ext cx="1981200" cy="1338649"/>
          </a:xfrm>
          <a:prstGeom prst="rect">
            <a:avLst/>
          </a:prstGeom>
          <a:blipFill dpi="0" rotWithShape="1">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143000"/>
          </a:xfrm>
        </p:spPr>
        <p:txBody>
          <a:bodyPr/>
          <a:lstStyle/>
          <a:p>
            <a:r>
              <a:rPr lang="en-US" dirty="0" smtClean="0"/>
              <a:t>Poverty</a:t>
            </a:r>
            <a:endParaRPr lang="en-US" dirty="0"/>
          </a:p>
        </p:txBody>
      </p:sp>
      <p:pic>
        <p:nvPicPr>
          <p:cNvPr id="12290" name="Picture 2" descr="C:\Users\Susannah\Dropbox\ATL_community_involvement_study\ATL_objective_data\images\economy\poverty_quintiles.png"/>
          <p:cNvPicPr>
            <a:picLocks noChangeAspect="1" noChangeArrowheads="1"/>
          </p:cNvPicPr>
          <p:nvPr/>
        </p:nvPicPr>
        <p:blipFill>
          <a:blip r:embed="rId7" cstate="print"/>
          <a:srcRect/>
          <a:stretch>
            <a:fillRect/>
          </a:stretch>
        </p:blipFill>
        <p:spPr bwMode="auto">
          <a:xfrm>
            <a:off x="1219200" y="1499616"/>
            <a:ext cx="6594934" cy="5358384"/>
          </a:xfrm>
          <a:prstGeom prst="rect">
            <a:avLst/>
          </a:prstGeom>
          <a:noFill/>
        </p:spPr>
      </p:pic>
      <p:sp>
        <p:nvSpPr>
          <p:cNvPr id="11" name="TextBox 10"/>
          <p:cNvSpPr txBox="1"/>
          <p:nvPr/>
        </p:nvSpPr>
        <p:spPr>
          <a:xfrm>
            <a:off x="152400" y="6629400"/>
            <a:ext cx="8839200" cy="215444"/>
          </a:xfrm>
          <a:prstGeom prst="rect">
            <a:avLst/>
          </a:prstGeom>
          <a:noFill/>
        </p:spPr>
        <p:txBody>
          <a:bodyPr wrap="square" rtlCol="0">
            <a:spAutoFit/>
          </a:bodyPr>
          <a:lstStyle/>
          <a:p>
            <a:r>
              <a:rPr lang="en-US" sz="800" dirty="0" smtClean="0"/>
              <a:t>Data Source: U.S. Census Bureau. ( 2010</a:t>
            </a:r>
            <a:r>
              <a:rPr lang="en-US" sz="800" i="1" dirty="0" smtClean="0"/>
              <a:t>).  2010 American Community Survey 5-Year Estimates: Selected Economic Characteristics. </a:t>
            </a:r>
            <a:r>
              <a:rPr lang="en-US" sz="800" dirty="0" smtClean="0"/>
              <a:t>Retrieved from www.factfinder2.census.gov</a:t>
            </a:r>
            <a:endParaRPr lang="en-US" sz="800" dirty="0"/>
          </a:p>
        </p:txBody>
      </p:sp>
    </p:spTree>
    <p:extLst>
      <p:ext uri="{BB962C8B-B14F-4D97-AF65-F5344CB8AC3E}">
        <p14:creationId xmlns:p14="http://schemas.microsoft.com/office/powerpoint/2010/main" val="133593440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8200" y="152400"/>
            <a:ext cx="1981200" cy="1338649"/>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81800" y="152400"/>
            <a:ext cx="1981200" cy="1338649"/>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152400"/>
            <a:ext cx="1981200" cy="1338649"/>
          </a:xfrm>
          <a:prstGeom prst="rect">
            <a:avLst/>
          </a:prstGeom>
          <a:blipFill dpi="0" rotWithShape="1">
            <a:blip r:embed="rId5"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0" y="152400"/>
            <a:ext cx="1981200" cy="1338649"/>
          </a:xfrm>
          <a:prstGeom prst="rect">
            <a:avLst/>
          </a:prstGeom>
          <a:blipFill dpi="0" rotWithShape="1">
            <a:blip r:embed="rId6"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4800"/>
            <a:ext cx="8229600" cy="1143000"/>
          </a:xfrm>
        </p:spPr>
        <p:txBody>
          <a:bodyPr/>
          <a:lstStyle/>
          <a:p>
            <a:r>
              <a:rPr lang="en-US" dirty="0" smtClean="0"/>
              <a:t>Household Income</a:t>
            </a:r>
            <a:endParaRPr lang="en-US" dirty="0"/>
          </a:p>
        </p:txBody>
      </p:sp>
      <p:pic>
        <p:nvPicPr>
          <p:cNvPr id="11266" name="Picture 2" descr="C:\Users\Susannah\Dropbox\ATL_community_involvement_study\ATL_objective_data\images\economy\medhhinc_quintiles.png"/>
          <p:cNvPicPr>
            <a:picLocks noChangeAspect="1" noChangeArrowheads="1"/>
          </p:cNvPicPr>
          <p:nvPr/>
        </p:nvPicPr>
        <p:blipFill>
          <a:blip r:embed="rId7" cstate="print"/>
          <a:srcRect/>
          <a:stretch>
            <a:fillRect/>
          </a:stretch>
        </p:blipFill>
        <p:spPr bwMode="auto">
          <a:xfrm>
            <a:off x="1219200" y="1499616"/>
            <a:ext cx="6594934" cy="5358384"/>
          </a:xfrm>
          <a:prstGeom prst="rect">
            <a:avLst/>
          </a:prstGeom>
          <a:noFill/>
        </p:spPr>
      </p:pic>
      <p:sp>
        <p:nvSpPr>
          <p:cNvPr id="9" name="TextBox 8"/>
          <p:cNvSpPr txBox="1"/>
          <p:nvPr/>
        </p:nvSpPr>
        <p:spPr>
          <a:xfrm>
            <a:off x="152400" y="6629400"/>
            <a:ext cx="8839200" cy="215444"/>
          </a:xfrm>
          <a:prstGeom prst="rect">
            <a:avLst/>
          </a:prstGeom>
          <a:noFill/>
        </p:spPr>
        <p:txBody>
          <a:bodyPr wrap="square" rtlCol="0">
            <a:spAutoFit/>
          </a:bodyPr>
          <a:lstStyle/>
          <a:p>
            <a:r>
              <a:rPr lang="en-US" sz="800" dirty="0" smtClean="0"/>
              <a:t>Data Source: U.S. Census Bureau. ( 2010</a:t>
            </a:r>
            <a:r>
              <a:rPr lang="en-US" sz="800" i="1" dirty="0" smtClean="0"/>
              <a:t>).  2010 American Community Survey 5-Year Estimates: Selected Economic Characteristics. </a:t>
            </a:r>
            <a:r>
              <a:rPr lang="en-US" sz="800" dirty="0" smtClean="0"/>
              <a:t>Retrieved from www.factfinder2.census.gov</a:t>
            </a:r>
            <a:endParaRPr lang="en-US" sz="800" dirty="0"/>
          </a:p>
        </p:txBody>
      </p:sp>
    </p:spTree>
    <p:extLst>
      <p:ext uri="{BB962C8B-B14F-4D97-AF65-F5344CB8AC3E}">
        <p14:creationId xmlns:p14="http://schemas.microsoft.com/office/powerpoint/2010/main" val="19800301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8200" y="152400"/>
            <a:ext cx="1981200" cy="1338649"/>
          </a:xfrm>
          <a:prstGeom prst="rect">
            <a:avLst/>
          </a:prstGeom>
          <a:blipFill dpi="0" rotWithShape="1">
            <a:blip r:embed="rId3"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81800" y="152400"/>
            <a:ext cx="1981200" cy="1338649"/>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 y="152400"/>
            <a:ext cx="1981200" cy="1338649"/>
          </a:xfrm>
          <a:prstGeom prst="rect">
            <a:avLst/>
          </a:prstGeom>
          <a:blipFill dpi="0" rotWithShape="1">
            <a:blip r:embed="rId5"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4600" y="152400"/>
            <a:ext cx="1981200" cy="1338649"/>
          </a:xfrm>
          <a:prstGeom prst="rect">
            <a:avLst/>
          </a:prstGeom>
          <a:blipFill dpi="0" rotWithShape="1">
            <a:blip r:embed="rId6"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381000"/>
            <a:ext cx="8458200" cy="990600"/>
          </a:xfrm>
        </p:spPr>
        <p:txBody>
          <a:bodyPr/>
          <a:lstStyle/>
          <a:p>
            <a:r>
              <a:rPr lang="en-US" dirty="0" smtClean="0"/>
              <a:t>UNEMPLOYMENT</a:t>
            </a:r>
            <a:endParaRPr lang="en-US" dirty="0"/>
          </a:p>
        </p:txBody>
      </p:sp>
      <p:pic>
        <p:nvPicPr>
          <p:cNvPr id="10242" name="Picture 2" descr="C:\Users\Susannah\Dropbox\ATL_community_involvement_study\ATL_objective_data\images\economy\unemploy_quintiles.png"/>
          <p:cNvPicPr>
            <a:picLocks noChangeAspect="1" noChangeArrowheads="1"/>
          </p:cNvPicPr>
          <p:nvPr/>
        </p:nvPicPr>
        <p:blipFill>
          <a:blip r:embed="rId7" cstate="print"/>
          <a:srcRect/>
          <a:stretch>
            <a:fillRect/>
          </a:stretch>
        </p:blipFill>
        <p:spPr bwMode="auto">
          <a:xfrm>
            <a:off x="1219200" y="1499616"/>
            <a:ext cx="6594934" cy="5358384"/>
          </a:xfrm>
          <a:prstGeom prst="rect">
            <a:avLst/>
          </a:prstGeom>
          <a:noFill/>
        </p:spPr>
      </p:pic>
      <p:sp>
        <p:nvSpPr>
          <p:cNvPr id="10" name="TextBox 9"/>
          <p:cNvSpPr txBox="1"/>
          <p:nvPr/>
        </p:nvSpPr>
        <p:spPr>
          <a:xfrm>
            <a:off x="152400" y="6629400"/>
            <a:ext cx="8839200" cy="215444"/>
          </a:xfrm>
          <a:prstGeom prst="rect">
            <a:avLst/>
          </a:prstGeom>
          <a:noFill/>
        </p:spPr>
        <p:txBody>
          <a:bodyPr wrap="square" rtlCol="0">
            <a:spAutoFit/>
          </a:bodyPr>
          <a:lstStyle/>
          <a:p>
            <a:r>
              <a:rPr lang="en-US" sz="800" dirty="0" smtClean="0"/>
              <a:t>Data Source: U.S. Census Bureau. ( 2010</a:t>
            </a:r>
            <a:r>
              <a:rPr lang="en-US" sz="800" i="1" dirty="0" smtClean="0"/>
              <a:t>).  2010 American Community Survey 5-Year Estimates: Selected Economic Characteristics. </a:t>
            </a:r>
            <a:r>
              <a:rPr lang="en-US" sz="800" dirty="0" smtClean="0"/>
              <a:t>Retrieved from www.factfinder2.census.gov</a:t>
            </a:r>
            <a:endParaRPr lang="en-US" sz="800" dirty="0"/>
          </a:p>
        </p:txBody>
      </p:sp>
    </p:spTree>
    <p:extLst>
      <p:ext uri="{BB962C8B-B14F-4D97-AF65-F5344CB8AC3E}">
        <p14:creationId xmlns:p14="http://schemas.microsoft.com/office/powerpoint/2010/main" val="359290416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1600200"/>
            <a:ext cx="6553200" cy="525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SEC </a:t>
            </a:r>
            <a:r>
              <a:rPr lang="en-US" dirty="0" err="1" smtClean="0"/>
              <a:t>INDEx</a:t>
            </a:r>
            <a:endParaRPr lang="en-US" dirty="0"/>
          </a:p>
        </p:txBody>
      </p:sp>
      <p:pic>
        <p:nvPicPr>
          <p:cNvPr id="4" name="Picture 2" descr="C:\Users\Susannah\Dropbox\ATL_community_involvement_study\ATL_objective_data\images\SEC\sec.png"/>
          <p:cNvPicPr>
            <a:picLocks noChangeAspect="1" noChangeArrowheads="1"/>
          </p:cNvPicPr>
          <p:nvPr/>
        </p:nvPicPr>
        <p:blipFill>
          <a:blip r:embed="rId3" cstate="print"/>
          <a:stretch>
            <a:fillRect/>
          </a:stretch>
        </p:blipFill>
        <p:spPr bwMode="auto">
          <a:xfrm>
            <a:off x="1600200" y="1524000"/>
            <a:ext cx="6019800" cy="4891087"/>
          </a:xfrm>
          <a:prstGeom prst="rect">
            <a:avLst/>
          </a:prstGeom>
          <a:noFill/>
        </p:spPr>
      </p:pic>
      <p:sp>
        <p:nvSpPr>
          <p:cNvPr id="5" name="TextBox 4"/>
          <p:cNvSpPr txBox="1"/>
          <p:nvPr/>
        </p:nvSpPr>
        <p:spPr>
          <a:xfrm>
            <a:off x="0" y="6172200"/>
            <a:ext cx="8839200" cy="646331"/>
          </a:xfrm>
          <a:prstGeom prst="rect">
            <a:avLst/>
          </a:prstGeom>
          <a:noFill/>
        </p:spPr>
        <p:txBody>
          <a:bodyPr wrap="square" rtlCol="0">
            <a:spAutoFit/>
          </a:bodyPr>
          <a:lstStyle/>
          <a:p>
            <a:pPr algn="ctr"/>
            <a:r>
              <a:rPr lang="en-US" dirty="0" smtClean="0"/>
              <a:t>Grouped by standard deviations: </a:t>
            </a:r>
          </a:p>
          <a:p>
            <a:pPr algn="ctr"/>
            <a:r>
              <a:rPr lang="en-US" dirty="0" smtClean="0"/>
              <a:t>Low &lt; -0.5 </a:t>
            </a:r>
            <a:r>
              <a:rPr lang="el-GR" dirty="0" smtClean="0"/>
              <a:t>σ</a:t>
            </a:r>
            <a:r>
              <a:rPr lang="en-US" dirty="0" smtClean="0"/>
              <a:t> 	Medium   ≥ -0.5 </a:t>
            </a:r>
            <a:r>
              <a:rPr lang="el-GR" dirty="0" smtClean="0"/>
              <a:t>σ</a:t>
            </a:r>
            <a:r>
              <a:rPr lang="en-US" dirty="0" smtClean="0"/>
              <a:t>, ≤ 0.5 </a:t>
            </a:r>
            <a:r>
              <a:rPr lang="el-GR" dirty="0" smtClean="0"/>
              <a:t>σ</a:t>
            </a:r>
            <a:r>
              <a:rPr lang="en-US" dirty="0" smtClean="0"/>
              <a:t> 	   High  &gt;  0.5 </a:t>
            </a:r>
            <a:r>
              <a:rPr lang="el-GR" dirty="0" smtClean="0"/>
              <a:t>σ</a:t>
            </a:r>
            <a:endParaRPr lang="en-US" dirty="0"/>
          </a:p>
        </p:txBody>
      </p:sp>
      <p:sp>
        <p:nvSpPr>
          <p:cNvPr id="7" name="TextBox 6"/>
          <p:cNvSpPr txBox="1"/>
          <p:nvPr/>
        </p:nvSpPr>
        <p:spPr>
          <a:xfrm>
            <a:off x="7543800" y="6642556"/>
            <a:ext cx="1905000" cy="215444"/>
          </a:xfrm>
          <a:prstGeom prst="rect">
            <a:avLst/>
          </a:prstGeom>
          <a:noFill/>
        </p:spPr>
        <p:txBody>
          <a:bodyPr wrap="square" rtlCol="0">
            <a:spAutoFit/>
          </a:bodyPr>
          <a:lstStyle/>
          <a:p>
            <a:r>
              <a:rPr lang="en-US" sz="800" dirty="0" smtClean="0"/>
              <a:t>Source: Calculated by authors.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Quality of Life index</a:t>
            </a:r>
            <a:endParaRPr lang="en-US" dirty="0"/>
          </a:p>
        </p:txBody>
      </p:sp>
    </p:spTree>
    <p:extLst>
      <p:ext uri="{BB962C8B-B14F-4D97-AF65-F5344CB8AC3E}">
        <p14:creationId xmlns:p14="http://schemas.microsoft.com/office/powerpoint/2010/main" val="210549912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 indent="0" algn="ctr">
              <a:buNone/>
            </a:pPr>
            <a:endParaRPr lang="en-US" sz="2800" dirty="0" smtClean="0"/>
          </a:p>
          <a:p>
            <a:pPr marL="45720" indent="0" algn="ctr">
              <a:buNone/>
            </a:pPr>
            <a:r>
              <a:rPr lang="en-US" sz="2800" dirty="0" smtClean="0"/>
              <a:t>What </a:t>
            </a:r>
            <a:r>
              <a:rPr lang="en-US" sz="2800" dirty="0"/>
              <a:t>is Quality of Life (</a:t>
            </a:r>
            <a:r>
              <a:rPr lang="en-US" sz="2800" dirty="0" err="1"/>
              <a:t>QoL</a:t>
            </a:r>
            <a:r>
              <a:rPr lang="en-US" sz="2800" dirty="0"/>
              <a:t>)? </a:t>
            </a:r>
            <a:endParaRPr lang="en-US" sz="2800" dirty="0" smtClean="0"/>
          </a:p>
          <a:p>
            <a:pPr marL="45720" indent="0" algn="ctr">
              <a:buNone/>
            </a:pPr>
            <a:r>
              <a:rPr lang="en-US" sz="2800" dirty="0"/>
              <a:t/>
            </a:r>
            <a:br>
              <a:rPr lang="en-US" sz="2800" dirty="0"/>
            </a:br>
            <a:r>
              <a:rPr lang="en-US" sz="2800" dirty="0"/>
              <a:t>How can it be measured? </a:t>
            </a:r>
            <a:endParaRPr lang="en-US" sz="2800" dirty="0" smtClean="0"/>
          </a:p>
          <a:p>
            <a:pPr marL="45720" indent="0" algn="ctr">
              <a:buNone/>
            </a:pPr>
            <a:r>
              <a:rPr lang="en-US" sz="2800" dirty="0"/>
              <a:t/>
            </a:r>
            <a:br>
              <a:rPr lang="en-US" sz="2800" dirty="0"/>
            </a:br>
            <a:r>
              <a:rPr lang="en-US" sz="2800" dirty="0"/>
              <a:t>Of what use is it to planning? </a:t>
            </a:r>
          </a:p>
        </p:txBody>
      </p:sp>
      <p:sp>
        <p:nvSpPr>
          <p:cNvPr id="2" name="Title 1"/>
          <p:cNvSpPr>
            <a:spLocks noGrp="1"/>
          </p:cNvSpPr>
          <p:nvPr>
            <p:ph type="title"/>
          </p:nvPr>
        </p:nvSpPr>
        <p:spPr/>
        <p:txBody>
          <a:bodyPr>
            <a:normAutofit/>
          </a:bodyPr>
          <a:lstStyle/>
          <a:p>
            <a:r>
              <a:rPr lang="en-US" dirty="0" smtClean="0"/>
              <a:t>Quality of Life</a:t>
            </a:r>
            <a:endParaRPr lang="en-US" dirty="0"/>
          </a:p>
        </p:txBody>
      </p:sp>
    </p:spTree>
    <p:extLst>
      <p:ext uri="{BB962C8B-B14F-4D97-AF65-F5344CB8AC3E}">
        <p14:creationId xmlns:p14="http://schemas.microsoft.com/office/powerpoint/2010/main" val="20748137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t>
            </a:r>
            <a:r>
              <a:rPr lang="en-US" dirty="0" err="1" smtClean="0"/>
              <a:t>QoL</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a:t>Informed </a:t>
            </a:r>
            <a:r>
              <a:rPr lang="en-US" dirty="0" smtClean="0"/>
              <a:t>by both objective measurements and resident perceptions</a:t>
            </a:r>
            <a:endParaRPr lang="en-US" dirty="0"/>
          </a:p>
          <a:p>
            <a:r>
              <a:rPr lang="en-US" dirty="0" smtClean="0"/>
              <a:t>Varies over </a:t>
            </a:r>
            <a:r>
              <a:rPr lang="en-US" dirty="0"/>
              <a:t>time </a:t>
            </a:r>
            <a:r>
              <a:rPr lang="en-US" dirty="0" smtClean="0"/>
              <a:t>and space</a:t>
            </a:r>
            <a:endParaRPr lang="en-US" dirty="0"/>
          </a:p>
          <a:p>
            <a:r>
              <a:rPr lang="en-US" dirty="0"/>
              <a:t>Inherent linkage to place </a:t>
            </a:r>
          </a:p>
          <a:p>
            <a:r>
              <a:rPr lang="en-US" dirty="0"/>
              <a:t>Viable planning tool, since </a:t>
            </a:r>
            <a:r>
              <a:rPr lang="en-US" dirty="0" smtClean="0"/>
              <a:t>planning aims to further </a:t>
            </a:r>
            <a:r>
              <a:rPr lang="en-US" dirty="0"/>
              <a:t>community development and </a:t>
            </a:r>
            <a:r>
              <a:rPr lang="en-US" dirty="0" smtClean="0"/>
              <a:t>wellbeing</a:t>
            </a:r>
          </a:p>
          <a:p>
            <a:r>
              <a:rPr lang="en-US" dirty="0" smtClean="0"/>
              <a:t>Results can serve to inform targeted policy recommendations</a:t>
            </a:r>
            <a:endParaRPr lang="en-US" dirty="0"/>
          </a:p>
          <a:p>
            <a:endParaRPr lang="en-US" dirty="0"/>
          </a:p>
        </p:txBody>
      </p:sp>
    </p:spTree>
    <p:extLst>
      <p:ext uri="{BB962C8B-B14F-4D97-AF65-F5344CB8AC3E}">
        <p14:creationId xmlns:p14="http://schemas.microsoft.com/office/powerpoint/2010/main" val="195216389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 Selection</a:t>
            </a:r>
            <a:endParaRPr lang="en-US" dirty="0"/>
          </a:p>
        </p:txBody>
      </p:sp>
      <p:sp>
        <p:nvSpPr>
          <p:cNvPr id="3" name="Content Placeholder 2"/>
          <p:cNvSpPr>
            <a:spLocks noGrp="1"/>
          </p:cNvSpPr>
          <p:nvPr>
            <p:ph idx="1"/>
          </p:nvPr>
        </p:nvSpPr>
        <p:spPr/>
        <p:txBody>
          <a:bodyPr>
            <a:normAutofit/>
          </a:bodyPr>
          <a:lstStyle/>
          <a:p>
            <a:r>
              <a:rPr lang="en-US" dirty="0" smtClean="0"/>
              <a:t>Indicators…</a:t>
            </a:r>
          </a:p>
          <a:p>
            <a:pPr lvl="1"/>
            <a:r>
              <a:rPr lang="en-US" sz="2000" dirty="0" smtClean="0"/>
              <a:t>Should be valid at the neighborhood level</a:t>
            </a:r>
          </a:p>
          <a:p>
            <a:pPr lvl="1"/>
            <a:r>
              <a:rPr lang="en-US" sz="2000" dirty="0" smtClean="0"/>
              <a:t>Should be associated with place</a:t>
            </a:r>
          </a:p>
          <a:p>
            <a:pPr lvl="1"/>
            <a:r>
              <a:rPr lang="en-US" sz="2000" dirty="0" smtClean="0"/>
              <a:t>Should capture attributes of importance to residents</a:t>
            </a:r>
          </a:p>
          <a:p>
            <a:pPr marL="457200" lvl="1" indent="0">
              <a:buNone/>
            </a:pPr>
            <a:endParaRPr lang="en-US" sz="2000" dirty="0" smtClean="0"/>
          </a:p>
        </p:txBody>
      </p:sp>
    </p:spTree>
    <p:extLst>
      <p:ext uri="{BB962C8B-B14F-4D97-AF65-F5344CB8AC3E}">
        <p14:creationId xmlns:p14="http://schemas.microsoft.com/office/powerpoint/2010/main" val="326591934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t>Are neighborhoods with high quality </a:t>
            </a:r>
            <a:r>
              <a:rPr lang="en-US" dirty="0"/>
              <a:t>of </a:t>
            </a:r>
            <a:r>
              <a:rPr lang="en-US" dirty="0" smtClean="0"/>
              <a:t>life also healthy environments? </a:t>
            </a:r>
          </a:p>
          <a:p>
            <a:pPr lvl="1"/>
            <a:r>
              <a:rPr lang="en-US" dirty="0" smtClean="0"/>
              <a:t>What are the characteristics of places that provide both high quality of life and are healthy? </a:t>
            </a:r>
            <a:endParaRPr lang="en-US" dirty="0"/>
          </a:p>
          <a:p>
            <a:pPr>
              <a:buNone/>
            </a:pPr>
            <a:endParaRPr lang="en-US" dirty="0"/>
          </a:p>
        </p:txBody>
      </p:sp>
      <p:sp>
        <p:nvSpPr>
          <p:cNvPr id="2" name="Title 1"/>
          <p:cNvSpPr>
            <a:spLocks noGrp="1"/>
          </p:cNvSpPr>
          <p:nvPr>
            <p:ph type="title"/>
          </p:nvPr>
        </p:nvSpPr>
        <p:spPr/>
        <p:txBody>
          <a:bodyPr/>
          <a:lstStyle/>
          <a:p>
            <a:r>
              <a:rPr lang="en-US" dirty="0" smtClean="0"/>
              <a:t>Purpose </a:t>
            </a:r>
            <a:r>
              <a:rPr lang="en-US" dirty="0"/>
              <a:t>of study</a:t>
            </a:r>
          </a:p>
        </p:txBody>
      </p:sp>
      <p:graphicFrame>
        <p:nvGraphicFramePr>
          <p:cNvPr id="4" name="Diagram 3"/>
          <p:cNvGraphicFramePr/>
          <p:nvPr/>
        </p:nvGraphicFramePr>
        <p:xfrm>
          <a:off x="762000" y="3200400"/>
          <a:ext cx="75438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419600" y="4648200"/>
            <a:ext cx="381000" cy="553998"/>
          </a:xfrm>
          <a:prstGeom prst="rect">
            <a:avLst/>
          </a:prstGeom>
          <a:noFill/>
        </p:spPr>
        <p:txBody>
          <a:bodyPr wrap="square" rtlCol="0">
            <a:spAutoFit/>
          </a:bodyPr>
          <a:lstStyle/>
          <a:p>
            <a:r>
              <a:rPr lang="en-US" sz="3000" dirty="0" smtClean="0"/>
              <a:t>?</a:t>
            </a:r>
            <a:endParaRPr lang="en-US" sz="3000" dirty="0"/>
          </a:p>
        </p:txBody>
      </p:sp>
      <p:sp>
        <p:nvSpPr>
          <p:cNvPr id="7" name="TextBox 6"/>
          <p:cNvSpPr txBox="1"/>
          <p:nvPr/>
        </p:nvSpPr>
        <p:spPr>
          <a:xfrm>
            <a:off x="2895600" y="6019800"/>
            <a:ext cx="2133600" cy="369332"/>
          </a:xfrm>
          <a:prstGeom prst="rect">
            <a:avLst/>
          </a:prstGeom>
          <a:noFill/>
        </p:spPr>
        <p:txBody>
          <a:bodyPr wrap="square" rtlCol="0">
            <a:spAutoFit/>
          </a:bodyPr>
          <a:lstStyle/>
          <a:p>
            <a:r>
              <a:rPr lang="en-US" dirty="0" smtClean="0"/>
              <a:t>Housing</a:t>
            </a:r>
            <a:endParaRPr lang="en-US" dirty="0"/>
          </a:p>
        </p:txBody>
      </p:sp>
      <p:sp>
        <p:nvSpPr>
          <p:cNvPr id="8" name="TextBox 7"/>
          <p:cNvSpPr txBox="1"/>
          <p:nvPr/>
        </p:nvSpPr>
        <p:spPr>
          <a:xfrm>
            <a:off x="2057400" y="3962400"/>
            <a:ext cx="2133600" cy="369332"/>
          </a:xfrm>
          <a:prstGeom prst="rect">
            <a:avLst/>
          </a:prstGeom>
          <a:noFill/>
        </p:spPr>
        <p:txBody>
          <a:bodyPr wrap="square" rtlCol="0">
            <a:spAutoFit/>
          </a:bodyPr>
          <a:lstStyle/>
          <a:p>
            <a:r>
              <a:rPr lang="en-US" dirty="0" smtClean="0"/>
              <a:t>Economy</a:t>
            </a:r>
            <a:endParaRPr lang="en-US" dirty="0"/>
          </a:p>
        </p:txBody>
      </p:sp>
      <p:sp>
        <p:nvSpPr>
          <p:cNvPr id="9" name="TextBox 8"/>
          <p:cNvSpPr txBox="1"/>
          <p:nvPr/>
        </p:nvSpPr>
        <p:spPr>
          <a:xfrm>
            <a:off x="2438400" y="3505200"/>
            <a:ext cx="2133600" cy="369332"/>
          </a:xfrm>
          <a:prstGeom prst="rect">
            <a:avLst/>
          </a:prstGeom>
          <a:noFill/>
        </p:spPr>
        <p:txBody>
          <a:bodyPr wrap="square" rtlCol="0">
            <a:spAutoFit/>
          </a:bodyPr>
          <a:lstStyle/>
          <a:p>
            <a:r>
              <a:rPr lang="en-US" dirty="0" smtClean="0"/>
              <a:t>Transportation</a:t>
            </a:r>
            <a:endParaRPr lang="en-US" dirty="0"/>
          </a:p>
        </p:txBody>
      </p:sp>
      <p:sp>
        <p:nvSpPr>
          <p:cNvPr id="10" name="TextBox 9"/>
          <p:cNvSpPr txBox="1"/>
          <p:nvPr/>
        </p:nvSpPr>
        <p:spPr>
          <a:xfrm>
            <a:off x="1905000" y="5257800"/>
            <a:ext cx="2133600" cy="369332"/>
          </a:xfrm>
          <a:prstGeom prst="rect">
            <a:avLst/>
          </a:prstGeom>
          <a:noFill/>
        </p:spPr>
        <p:txBody>
          <a:bodyPr wrap="square" rtlCol="0">
            <a:spAutoFit/>
          </a:bodyPr>
          <a:lstStyle/>
          <a:p>
            <a:r>
              <a:rPr lang="en-US" dirty="0" smtClean="0"/>
              <a:t>Amenities</a:t>
            </a:r>
            <a:endParaRPr lang="en-US" dirty="0"/>
          </a:p>
        </p:txBody>
      </p:sp>
      <p:sp>
        <p:nvSpPr>
          <p:cNvPr id="11" name="TextBox 10"/>
          <p:cNvSpPr txBox="1"/>
          <p:nvPr/>
        </p:nvSpPr>
        <p:spPr>
          <a:xfrm>
            <a:off x="2438400" y="5638800"/>
            <a:ext cx="2133600" cy="369332"/>
          </a:xfrm>
          <a:prstGeom prst="rect">
            <a:avLst/>
          </a:prstGeom>
          <a:noFill/>
        </p:spPr>
        <p:txBody>
          <a:bodyPr wrap="square" rtlCol="0">
            <a:spAutoFit/>
          </a:bodyPr>
          <a:lstStyle/>
          <a:p>
            <a:r>
              <a:rPr lang="en-US" dirty="0" smtClean="0"/>
              <a:t>Public Safety</a:t>
            </a:r>
            <a:endParaRPr lang="en-US" dirty="0"/>
          </a:p>
        </p:txBody>
      </p:sp>
      <p:sp>
        <p:nvSpPr>
          <p:cNvPr id="12" name="TextBox 11"/>
          <p:cNvSpPr txBox="1"/>
          <p:nvPr/>
        </p:nvSpPr>
        <p:spPr>
          <a:xfrm>
            <a:off x="4876800" y="3505200"/>
            <a:ext cx="2133600" cy="369332"/>
          </a:xfrm>
          <a:prstGeom prst="rect">
            <a:avLst/>
          </a:prstGeom>
          <a:noFill/>
        </p:spPr>
        <p:txBody>
          <a:bodyPr wrap="square" rtlCol="0">
            <a:spAutoFit/>
          </a:bodyPr>
          <a:lstStyle/>
          <a:p>
            <a:r>
              <a:rPr lang="en-US" dirty="0" err="1" smtClean="0"/>
              <a:t>Walkability</a:t>
            </a:r>
            <a:endParaRPr lang="en-US" dirty="0" smtClean="0"/>
          </a:p>
        </p:txBody>
      </p:sp>
      <p:sp>
        <p:nvSpPr>
          <p:cNvPr id="13" name="TextBox 12"/>
          <p:cNvSpPr txBox="1"/>
          <p:nvPr/>
        </p:nvSpPr>
        <p:spPr>
          <a:xfrm>
            <a:off x="5791200" y="5334000"/>
            <a:ext cx="2133600" cy="369332"/>
          </a:xfrm>
          <a:prstGeom prst="rect">
            <a:avLst/>
          </a:prstGeom>
          <a:noFill/>
        </p:spPr>
        <p:txBody>
          <a:bodyPr wrap="square" rtlCol="0">
            <a:spAutoFit/>
          </a:bodyPr>
          <a:lstStyle/>
          <a:p>
            <a:r>
              <a:rPr lang="en-US" dirty="0" smtClean="0"/>
              <a:t>Nutrition</a:t>
            </a:r>
          </a:p>
        </p:txBody>
      </p:sp>
      <p:sp>
        <p:nvSpPr>
          <p:cNvPr id="14" name="TextBox 13"/>
          <p:cNvSpPr txBox="1"/>
          <p:nvPr/>
        </p:nvSpPr>
        <p:spPr>
          <a:xfrm>
            <a:off x="5715000" y="4038600"/>
            <a:ext cx="2133600" cy="369332"/>
          </a:xfrm>
          <a:prstGeom prst="rect">
            <a:avLst/>
          </a:prstGeom>
          <a:noFill/>
        </p:spPr>
        <p:txBody>
          <a:bodyPr wrap="square" rtlCol="0">
            <a:spAutoFit/>
          </a:bodyPr>
          <a:lstStyle/>
          <a:p>
            <a:r>
              <a:rPr lang="en-US" dirty="0" smtClean="0"/>
              <a:t>Morbidity</a:t>
            </a:r>
          </a:p>
        </p:txBody>
      </p:sp>
      <p:sp>
        <p:nvSpPr>
          <p:cNvPr id="15" name="TextBox 14"/>
          <p:cNvSpPr txBox="1"/>
          <p:nvPr/>
        </p:nvSpPr>
        <p:spPr>
          <a:xfrm>
            <a:off x="5105400" y="5791200"/>
            <a:ext cx="2133600" cy="369332"/>
          </a:xfrm>
          <a:prstGeom prst="rect">
            <a:avLst/>
          </a:prstGeom>
          <a:noFill/>
        </p:spPr>
        <p:txBody>
          <a:bodyPr wrap="square" rtlCol="0">
            <a:spAutoFit/>
          </a:bodyPr>
          <a:lstStyle/>
          <a:p>
            <a:r>
              <a:rPr lang="en-US" dirty="0" smtClean="0"/>
              <a:t>Mortality</a:t>
            </a:r>
          </a:p>
        </p:txBody>
      </p:sp>
      <p:sp>
        <p:nvSpPr>
          <p:cNvPr id="16" name="TextBox 15"/>
          <p:cNvSpPr txBox="1"/>
          <p:nvPr/>
        </p:nvSpPr>
        <p:spPr>
          <a:xfrm>
            <a:off x="7848600" y="6642556"/>
            <a:ext cx="1219200" cy="215444"/>
          </a:xfrm>
          <a:prstGeom prst="rect">
            <a:avLst/>
          </a:prstGeom>
          <a:noFill/>
        </p:spPr>
        <p:txBody>
          <a:bodyPr wrap="square" rtlCol="0">
            <a:spAutoFit/>
          </a:bodyPr>
          <a:lstStyle/>
          <a:p>
            <a:r>
              <a:rPr lang="en-US" sz="800" dirty="0" smtClean="0"/>
              <a:t>Image source: Authors.</a:t>
            </a:r>
          </a:p>
        </p:txBody>
      </p:sp>
    </p:spTree>
    <p:extLst>
      <p:ext uri="{BB962C8B-B14F-4D97-AF65-F5344CB8AC3E}">
        <p14:creationId xmlns:p14="http://schemas.microsoft.com/office/powerpoint/2010/main" val="1295598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nQol</a:t>
            </a:r>
            <a:r>
              <a:rPr lang="en-US" dirty="0" smtClean="0"/>
              <a:t> Indicators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4858690"/>
              </p:ext>
            </p:extLst>
          </p:nvPr>
        </p:nvGraphicFramePr>
        <p:xfrm>
          <a:off x="152400" y="1600197"/>
          <a:ext cx="8823960" cy="5257802"/>
        </p:xfrm>
        <a:graphic>
          <a:graphicData uri="http://schemas.openxmlformats.org/drawingml/2006/table">
            <a:tbl>
              <a:tblPr firstRow="1" firstCol="1" bandRow="1">
                <a:effectLst/>
                <a:tableStyleId>{1E171933-4619-4E11-9A3F-F7608DF75F80}</a:tableStyleId>
              </a:tblPr>
              <a:tblGrid>
                <a:gridCol w="4117848"/>
                <a:gridCol w="4706112"/>
              </a:tblGrid>
              <a:tr h="502906">
                <a:tc>
                  <a:txBody>
                    <a:bodyPr/>
                    <a:lstStyle/>
                    <a:p>
                      <a:pPr marL="0" marR="0">
                        <a:lnSpc>
                          <a:spcPct val="115000"/>
                        </a:lnSpc>
                        <a:spcBef>
                          <a:spcPts val="0"/>
                        </a:spcBef>
                        <a:spcAft>
                          <a:spcPts val="0"/>
                        </a:spcAft>
                      </a:pPr>
                      <a:r>
                        <a:rPr lang="en-US" sz="1600" b="0" dirty="0" smtClean="0">
                          <a:effectLst/>
                        </a:rPr>
                        <a:t>Indicators</a:t>
                      </a:r>
                      <a:endParaRPr lang="en-US" sz="1600" b="0" dirty="0">
                        <a:solidFill>
                          <a:srgbClr val="000000"/>
                        </a:solidFill>
                        <a:effectLst/>
                        <a:latin typeface="Calibri"/>
                        <a:ea typeface="Calibri"/>
                        <a:cs typeface="Times New Roman"/>
                      </a:endParaRPr>
                    </a:p>
                  </a:txBody>
                  <a:tcPr marL="64888" marR="64888" marT="0" marB="0" anchor="ctr"/>
                </a:tc>
                <a:tc>
                  <a:txBody>
                    <a:bodyPr/>
                    <a:lstStyle/>
                    <a:p>
                      <a:pPr marL="114300" marR="0" indent="0">
                        <a:lnSpc>
                          <a:spcPct val="115000"/>
                        </a:lnSpc>
                        <a:spcBef>
                          <a:spcPts val="0"/>
                        </a:spcBef>
                        <a:spcAft>
                          <a:spcPts val="0"/>
                        </a:spcAft>
                      </a:pPr>
                      <a:r>
                        <a:rPr lang="en-US" sz="1600" b="0" dirty="0">
                          <a:effectLst/>
                        </a:rPr>
                        <a:t>M</a:t>
                      </a:r>
                      <a:r>
                        <a:rPr lang="en-US" sz="1600" b="0" dirty="0" smtClean="0">
                          <a:effectLst/>
                        </a:rPr>
                        <a:t>easures</a:t>
                      </a:r>
                      <a:endParaRPr lang="en-US" sz="1600" b="0" dirty="0">
                        <a:solidFill>
                          <a:srgbClr val="000000"/>
                        </a:solidFill>
                        <a:effectLst/>
                        <a:latin typeface="Calibri"/>
                        <a:ea typeface="Calibri"/>
                        <a:cs typeface="Times New Roman"/>
                      </a:endParaRPr>
                    </a:p>
                  </a:txBody>
                  <a:tcPr marL="64888" marR="64888" marT="0" marB="0" anchor="ctr"/>
                </a:tc>
              </a:tr>
              <a:tr h="768886">
                <a:tc>
                  <a:txBody>
                    <a:bodyPr/>
                    <a:lstStyle/>
                    <a:p>
                      <a:pPr marL="0" marR="0">
                        <a:lnSpc>
                          <a:spcPct val="115000"/>
                        </a:lnSpc>
                        <a:spcBef>
                          <a:spcPts val="0"/>
                        </a:spcBef>
                        <a:spcAft>
                          <a:spcPts val="0"/>
                        </a:spcAft>
                      </a:pPr>
                      <a:r>
                        <a:rPr lang="en-US" sz="1600" b="0" dirty="0">
                          <a:effectLst/>
                        </a:rPr>
                        <a:t>Amenities </a:t>
                      </a:r>
                      <a:endParaRPr lang="en-US" sz="1600" b="0" dirty="0">
                        <a:solidFill>
                          <a:srgbClr val="000000"/>
                        </a:solidFill>
                        <a:effectLst/>
                        <a:latin typeface="Calibri"/>
                        <a:ea typeface="Calibri"/>
                        <a:cs typeface="Times New Roman"/>
                      </a:endParaRPr>
                    </a:p>
                  </a:txBody>
                  <a:tcPr marL="64888" marR="64888" marT="0" marB="0"/>
                </a:tc>
                <a:tc>
                  <a:txBody>
                    <a:bodyPr/>
                    <a:lstStyle/>
                    <a:p>
                      <a:pPr marL="114300" marR="0" indent="0">
                        <a:lnSpc>
                          <a:spcPct val="115000"/>
                        </a:lnSpc>
                        <a:spcBef>
                          <a:spcPts val="0"/>
                        </a:spcBef>
                        <a:spcAft>
                          <a:spcPts val="0"/>
                        </a:spcAft>
                      </a:pPr>
                      <a:r>
                        <a:rPr lang="en-US" sz="1600" b="0" dirty="0" err="1" smtClean="0">
                          <a:effectLst/>
                        </a:rPr>
                        <a:t>Greenspace</a:t>
                      </a:r>
                      <a:r>
                        <a:rPr lang="en-US" sz="1600" b="0" dirty="0" smtClean="0">
                          <a:effectLst/>
                        </a:rPr>
                        <a:t> access</a:t>
                      </a:r>
                    </a:p>
                    <a:p>
                      <a:pPr marL="114300" marR="0" indent="0">
                        <a:lnSpc>
                          <a:spcPct val="115000"/>
                        </a:lnSpc>
                        <a:spcBef>
                          <a:spcPts val="0"/>
                        </a:spcBef>
                        <a:spcAft>
                          <a:spcPts val="0"/>
                        </a:spcAft>
                      </a:pPr>
                      <a:r>
                        <a:rPr lang="en-US" sz="1600" b="0" dirty="0" smtClean="0">
                          <a:solidFill>
                            <a:srgbClr val="000000"/>
                          </a:solidFill>
                          <a:effectLst/>
                          <a:latin typeface="+mj-lt"/>
                          <a:ea typeface="Calibri"/>
                          <a:cs typeface="Times New Roman"/>
                        </a:rPr>
                        <a:t>Retail</a:t>
                      </a:r>
                      <a:r>
                        <a:rPr lang="en-US" sz="1600" b="0" baseline="0" dirty="0" smtClean="0">
                          <a:solidFill>
                            <a:srgbClr val="000000"/>
                          </a:solidFill>
                          <a:effectLst/>
                          <a:latin typeface="+mj-lt"/>
                          <a:ea typeface="Calibri"/>
                          <a:cs typeface="Times New Roman"/>
                        </a:rPr>
                        <a:t> Mix</a:t>
                      </a:r>
                      <a:endParaRPr lang="en-US" sz="1600" b="0" dirty="0">
                        <a:solidFill>
                          <a:srgbClr val="000000"/>
                        </a:solidFill>
                        <a:effectLst/>
                        <a:latin typeface="+mj-lt"/>
                        <a:ea typeface="Calibri"/>
                        <a:cs typeface="Times New Roman"/>
                      </a:endParaRPr>
                    </a:p>
                  </a:txBody>
                  <a:tcPr marL="64888" marR="64888" marT="0" marB="0"/>
                </a:tc>
              </a:tr>
              <a:tr h="635895">
                <a:tc>
                  <a:txBody>
                    <a:bodyPr/>
                    <a:lstStyle/>
                    <a:p>
                      <a:pPr marL="0" marR="0">
                        <a:lnSpc>
                          <a:spcPct val="115000"/>
                        </a:lnSpc>
                        <a:spcBef>
                          <a:spcPts val="0"/>
                        </a:spcBef>
                        <a:spcAft>
                          <a:spcPts val="0"/>
                        </a:spcAft>
                      </a:pPr>
                      <a:r>
                        <a:rPr lang="en-US" sz="1600" b="0" dirty="0">
                          <a:effectLst/>
                        </a:rPr>
                        <a:t>Economy </a:t>
                      </a:r>
                      <a:endParaRPr lang="en-US" sz="1600" b="0" dirty="0">
                        <a:solidFill>
                          <a:srgbClr val="000000"/>
                        </a:solidFill>
                        <a:effectLst/>
                        <a:latin typeface="Calibri"/>
                        <a:ea typeface="Calibri"/>
                        <a:cs typeface="Times New Roman"/>
                      </a:endParaRPr>
                    </a:p>
                  </a:txBody>
                  <a:tcPr marL="64888" marR="64888" marT="0" marB="0"/>
                </a:tc>
                <a:tc>
                  <a:txBody>
                    <a:bodyPr/>
                    <a:lstStyle/>
                    <a:p>
                      <a:pPr marL="114300" marR="0" indent="0">
                        <a:lnSpc>
                          <a:spcPct val="115000"/>
                        </a:lnSpc>
                        <a:spcBef>
                          <a:spcPts val="0"/>
                        </a:spcBef>
                        <a:spcAft>
                          <a:spcPts val="0"/>
                        </a:spcAft>
                      </a:pPr>
                      <a:r>
                        <a:rPr lang="en-US" sz="1600" b="0" dirty="0" smtClean="0">
                          <a:effectLst/>
                        </a:rPr>
                        <a:t>Employment</a:t>
                      </a:r>
                      <a:r>
                        <a:rPr lang="en-US" sz="1600" b="0" baseline="0" dirty="0" smtClean="0">
                          <a:effectLst/>
                        </a:rPr>
                        <a:t> to labor force ratio</a:t>
                      </a:r>
                    </a:p>
                  </a:txBody>
                  <a:tcPr marL="64888" marR="64888" marT="0" marB="0"/>
                </a:tc>
              </a:tr>
              <a:tr h="1116705">
                <a:tc>
                  <a:txBody>
                    <a:bodyPr/>
                    <a:lstStyle/>
                    <a:p>
                      <a:pPr marL="0" marR="0">
                        <a:lnSpc>
                          <a:spcPct val="115000"/>
                        </a:lnSpc>
                        <a:spcBef>
                          <a:spcPts val="0"/>
                        </a:spcBef>
                        <a:spcAft>
                          <a:spcPts val="0"/>
                        </a:spcAft>
                      </a:pPr>
                      <a:r>
                        <a:rPr lang="en-US" sz="1600" b="0" dirty="0">
                          <a:effectLst/>
                        </a:rPr>
                        <a:t>Housing </a:t>
                      </a:r>
                      <a:endParaRPr lang="en-US" sz="1600" b="0" dirty="0">
                        <a:solidFill>
                          <a:srgbClr val="000000"/>
                        </a:solidFill>
                        <a:effectLst/>
                        <a:latin typeface="Calibri"/>
                        <a:ea typeface="Calibri"/>
                        <a:cs typeface="Times New Roman"/>
                      </a:endParaRPr>
                    </a:p>
                  </a:txBody>
                  <a:tcPr marL="64888" marR="64888" marT="0" marB="0"/>
                </a:tc>
                <a:tc>
                  <a:txBody>
                    <a:bodyPr/>
                    <a:lstStyle/>
                    <a:p>
                      <a:pPr marL="114300" marR="0" indent="0">
                        <a:lnSpc>
                          <a:spcPct val="115000"/>
                        </a:lnSpc>
                        <a:spcBef>
                          <a:spcPts val="0"/>
                        </a:spcBef>
                        <a:spcAft>
                          <a:spcPts val="0"/>
                        </a:spcAft>
                      </a:pPr>
                      <a:r>
                        <a:rPr lang="en-US" sz="1600" b="0" dirty="0" smtClean="0">
                          <a:effectLst/>
                        </a:rPr>
                        <a:t>Home Affordability</a:t>
                      </a:r>
                      <a:endParaRPr lang="en-US" sz="1600" b="0" dirty="0">
                        <a:effectLst/>
                      </a:endParaRPr>
                    </a:p>
                    <a:p>
                      <a:pPr marL="114300" marR="0" indent="0">
                        <a:lnSpc>
                          <a:spcPct val="115000"/>
                        </a:lnSpc>
                        <a:spcBef>
                          <a:spcPts val="0"/>
                        </a:spcBef>
                        <a:spcAft>
                          <a:spcPts val="0"/>
                        </a:spcAft>
                      </a:pPr>
                      <a:r>
                        <a:rPr lang="en-US" sz="1600" b="0" dirty="0" smtClean="0">
                          <a:effectLst/>
                        </a:rPr>
                        <a:t>Rent</a:t>
                      </a:r>
                      <a:r>
                        <a:rPr lang="en-US" sz="1600" b="0" baseline="0" dirty="0" smtClean="0">
                          <a:effectLst/>
                        </a:rPr>
                        <a:t> </a:t>
                      </a:r>
                      <a:r>
                        <a:rPr lang="en-US" sz="1600" b="0" dirty="0" smtClean="0">
                          <a:effectLst/>
                        </a:rPr>
                        <a:t>Affordability</a:t>
                      </a:r>
                      <a:endParaRPr lang="en-US" sz="1600" b="0" dirty="0">
                        <a:effectLst/>
                      </a:endParaRPr>
                    </a:p>
                    <a:p>
                      <a:pPr marL="114300" marR="0" indent="0">
                        <a:lnSpc>
                          <a:spcPct val="115000"/>
                        </a:lnSpc>
                        <a:spcBef>
                          <a:spcPts val="0"/>
                        </a:spcBef>
                        <a:spcAft>
                          <a:spcPts val="0"/>
                        </a:spcAft>
                      </a:pPr>
                      <a:r>
                        <a:rPr lang="en-US" sz="1600" b="0" dirty="0">
                          <a:effectLst/>
                        </a:rPr>
                        <a:t>Vacancy rates </a:t>
                      </a:r>
                      <a:endParaRPr lang="en-US" sz="1600" b="0" dirty="0">
                        <a:solidFill>
                          <a:srgbClr val="000000"/>
                        </a:solidFill>
                        <a:effectLst/>
                        <a:latin typeface="Calibri"/>
                        <a:ea typeface="Calibri"/>
                        <a:cs typeface="Times New Roman"/>
                      </a:endParaRPr>
                    </a:p>
                  </a:txBody>
                  <a:tcPr marL="64888" marR="64888" marT="0" marB="0"/>
                </a:tc>
              </a:tr>
              <a:tr h="1116705">
                <a:tc>
                  <a:txBody>
                    <a:bodyPr/>
                    <a:lstStyle/>
                    <a:p>
                      <a:pPr marL="0" marR="0">
                        <a:lnSpc>
                          <a:spcPct val="115000"/>
                        </a:lnSpc>
                        <a:spcBef>
                          <a:spcPts val="0"/>
                        </a:spcBef>
                        <a:spcAft>
                          <a:spcPts val="0"/>
                        </a:spcAft>
                      </a:pPr>
                      <a:r>
                        <a:rPr lang="en-US" sz="1600" b="0" dirty="0">
                          <a:effectLst/>
                        </a:rPr>
                        <a:t>Public Safety </a:t>
                      </a:r>
                      <a:endParaRPr lang="en-US" sz="1600" b="0" dirty="0">
                        <a:solidFill>
                          <a:srgbClr val="000000"/>
                        </a:solidFill>
                        <a:effectLst/>
                        <a:latin typeface="Calibri"/>
                        <a:ea typeface="Calibri"/>
                        <a:cs typeface="Times New Roman"/>
                      </a:endParaRPr>
                    </a:p>
                  </a:txBody>
                  <a:tcPr marL="64888" marR="64888" marT="0" marB="0"/>
                </a:tc>
                <a:tc>
                  <a:txBody>
                    <a:bodyPr/>
                    <a:lstStyle/>
                    <a:p>
                      <a:pPr marL="114300" marR="0" indent="0">
                        <a:lnSpc>
                          <a:spcPct val="115000"/>
                        </a:lnSpc>
                        <a:spcBef>
                          <a:spcPts val="0"/>
                        </a:spcBef>
                        <a:spcAft>
                          <a:spcPts val="0"/>
                        </a:spcAft>
                      </a:pPr>
                      <a:r>
                        <a:rPr lang="en-US" sz="1600" b="0" dirty="0">
                          <a:effectLst/>
                        </a:rPr>
                        <a:t>Violent crime rates</a:t>
                      </a:r>
                    </a:p>
                    <a:p>
                      <a:pPr marL="114300" marR="0" indent="0">
                        <a:lnSpc>
                          <a:spcPct val="115000"/>
                        </a:lnSpc>
                        <a:spcBef>
                          <a:spcPts val="0"/>
                        </a:spcBef>
                        <a:spcAft>
                          <a:spcPts val="0"/>
                        </a:spcAft>
                      </a:pPr>
                      <a:r>
                        <a:rPr lang="en-US" sz="1600" b="0" dirty="0">
                          <a:effectLst/>
                        </a:rPr>
                        <a:t>Property crime rates</a:t>
                      </a:r>
                    </a:p>
                    <a:p>
                      <a:pPr marL="114300" marR="0" indent="0">
                        <a:lnSpc>
                          <a:spcPct val="115000"/>
                        </a:lnSpc>
                        <a:spcBef>
                          <a:spcPts val="0"/>
                        </a:spcBef>
                        <a:spcAft>
                          <a:spcPts val="0"/>
                        </a:spcAft>
                      </a:pPr>
                      <a:r>
                        <a:rPr lang="en-US" sz="1600" b="0" dirty="0" smtClean="0">
                          <a:effectLst/>
                        </a:rPr>
                        <a:t>Traffic-related </a:t>
                      </a:r>
                      <a:r>
                        <a:rPr lang="en-US" sz="1600" b="0" dirty="0">
                          <a:effectLst/>
                        </a:rPr>
                        <a:t>accidents </a:t>
                      </a:r>
                      <a:endParaRPr lang="en-US" sz="1600" b="0" dirty="0">
                        <a:solidFill>
                          <a:srgbClr val="000000"/>
                        </a:solidFill>
                        <a:effectLst/>
                        <a:latin typeface="Calibri"/>
                        <a:ea typeface="Calibri"/>
                        <a:cs typeface="Times New Roman"/>
                      </a:endParaRPr>
                    </a:p>
                  </a:txBody>
                  <a:tcPr marL="64888" marR="64888" marT="0" marB="0"/>
                </a:tc>
              </a:tr>
              <a:tr h="1116705">
                <a:tc>
                  <a:txBody>
                    <a:bodyPr/>
                    <a:lstStyle/>
                    <a:p>
                      <a:pPr marL="0" marR="0">
                        <a:lnSpc>
                          <a:spcPct val="115000"/>
                        </a:lnSpc>
                        <a:spcBef>
                          <a:spcPts val="0"/>
                        </a:spcBef>
                        <a:spcAft>
                          <a:spcPts val="0"/>
                        </a:spcAft>
                      </a:pPr>
                      <a:r>
                        <a:rPr lang="en-US" sz="1600" b="0" dirty="0">
                          <a:effectLst/>
                        </a:rPr>
                        <a:t>Transportation </a:t>
                      </a:r>
                      <a:endParaRPr lang="en-US" sz="1600" b="0" dirty="0">
                        <a:solidFill>
                          <a:srgbClr val="000000"/>
                        </a:solidFill>
                        <a:effectLst/>
                        <a:latin typeface="Calibri"/>
                        <a:ea typeface="Calibri"/>
                        <a:cs typeface="Times New Roman"/>
                      </a:endParaRPr>
                    </a:p>
                  </a:txBody>
                  <a:tcPr marL="64888" marR="64888" marT="0" marB="0"/>
                </a:tc>
                <a:tc>
                  <a:txBody>
                    <a:bodyPr/>
                    <a:lstStyle/>
                    <a:p>
                      <a:pPr marL="114300" marR="0" indent="0">
                        <a:lnSpc>
                          <a:spcPct val="115000"/>
                        </a:lnSpc>
                        <a:spcBef>
                          <a:spcPts val="0"/>
                        </a:spcBef>
                        <a:spcAft>
                          <a:spcPts val="0"/>
                        </a:spcAft>
                      </a:pPr>
                      <a:r>
                        <a:rPr lang="en-US" sz="1600" b="0" dirty="0">
                          <a:effectLst/>
                        </a:rPr>
                        <a:t>Mean travel times to work </a:t>
                      </a:r>
                    </a:p>
                    <a:p>
                      <a:pPr marL="114300" marR="0" indent="0">
                        <a:lnSpc>
                          <a:spcPct val="115000"/>
                        </a:lnSpc>
                        <a:spcBef>
                          <a:spcPts val="0"/>
                        </a:spcBef>
                        <a:spcAft>
                          <a:spcPts val="0"/>
                        </a:spcAft>
                      </a:pPr>
                      <a:r>
                        <a:rPr lang="en-US" sz="1600" b="0" dirty="0">
                          <a:effectLst/>
                        </a:rPr>
                        <a:t>Transit access</a:t>
                      </a:r>
                      <a:endParaRPr lang="en-US" sz="1600" b="0" dirty="0">
                        <a:solidFill>
                          <a:srgbClr val="000000"/>
                        </a:solidFill>
                        <a:effectLst/>
                        <a:latin typeface="Calibri"/>
                        <a:ea typeface="Calibri"/>
                        <a:cs typeface="Times New Roman"/>
                      </a:endParaRPr>
                    </a:p>
                  </a:txBody>
                  <a:tcPr marL="64888" marR="64888" marT="0" marB="0"/>
                </a:tc>
              </a:tr>
            </a:tbl>
          </a:graphicData>
        </a:graphic>
      </p:graphicFrame>
    </p:spTree>
    <p:extLst>
      <p:ext uri="{BB962C8B-B14F-4D97-AF65-F5344CB8AC3E}">
        <p14:creationId xmlns:p14="http://schemas.microsoft.com/office/powerpoint/2010/main" val="333089730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6629400" cy="2590801"/>
          </a:xfrm>
          <a:noFill/>
          <a:ln>
            <a:noFill/>
          </a:ln>
          <a:effectLst>
            <a:softEdge rad="635000"/>
          </a:effectLst>
        </p:spPr>
        <p:txBody>
          <a:bodyPr>
            <a:normAutofit/>
          </a:bodyPr>
          <a:lstStyle/>
          <a:p>
            <a:r>
              <a:rPr lang="en-US" dirty="0" smtClean="0"/>
              <a:t>Atlanta Neighborhood Quality of Life Index Results</a:t>
            </a:r>
            <a:endParaRPr lang="en-US" dirty="0"/>
          </a:p>
        </p:txBody>
      </p:sp>
    </p:spTree>
    <p:extLst>
      <p:ext uri="{BB962C8B-B14F-4D97-AF65-F5344CB8AC3E}">
        <p14:creationId xmlns:p14="http://schemas.microsoft.com/office/powerpoint/2010/main" val="97220300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2088" t="17187" r="4984" b="14063"/>
          <a:stretch>
            <a:fillRect/>
          </a:stretch>
        </p:blipFill>
        <p:spPr bwMode="auto">
          <a:xfrm>
            <a:off x="3124200" y="1600200"/>
            <a:ext cx="5888758" cy="5130800"/>
          </a:xfrm>
          <a:prstGeom prst="rect">
            <a:avLst/>
          </a:prstGeom>
          <a:noFill/>
          <a:ln w="9525">
            <a:noFill/>
            <a:miter lim="800000"/>
            <a:headEnd/>
            <a:tailEnd/>
          </a:ln>
        </p:spPr>
      </p:pic>
      <p:sp>
        <p:nvSpPr>
          <p:cNvPr id="2" name="Title 1"/>
          <p:cNvSpPr>
            <a:spLocks noGrp="1"/>
          </p:cNvSpPr>
          <p:nvPr>
            <p:ph type="title"/>
          </p:nvPr>
        </p:nvSpPr>
        <p:spPr>
          <a:xfrm>
            <a:off x="0" y="355847"/>
            <a:ext cx="9144000" cy="1054394"/>
          </a:xfrm>
        </p:spPr>
        <p:txBody>
          <a:bodyPr/>
          <a:lstStyle/>
          <a:p>
            <a:r>
              <a:rPr lang="en-US" dirty="0" smtClean="0"/>
              <a:t>Amenities: Park &amp; Recreation Access</a:t>
            </a:r>
            <a:endParaRPr lang="en-US" dirty="0"/>
          </a:p>
        </p:txBody>
      </p:sp>
      <p:sp>
        <p:nvSpPr>
          <p:cNvPr id="3" name="Content Placeholder 2"/>
          <p:cNvSpPr>
            <a:spLocks noGrp="1"/>
          </p:cNvSpPr>
          <p:nvPr>
            <p:ph idx="1"/>
          </p:nvPr>
        </p:nvSpPr>
        <p:spPr>
          <a:xfrm>
            <a:off x="457200" y="1752600"/>
            <a:ext cx="2438400" cy="4953000"/>
          </a:xfrm>
        </p:spPr>
        <p:txBody>
          <a:bodyPr>
            <a:normAutofit/>
          </a:bodyPr>
          <a:lstStyle/>
          <a:p>
            <a:r>
              <a:rPr lang="en-US" sz="2000" dirty="0" smtClean="0"/>
              <a:t>Park and recreation access calculated with ¼ mile buffers and census blocks. </a:t>
            </a:r>
            <a:endParaRPr lang="en-US" sz="2000" dirty="0"/>
          </a:p>
        </p:txBody>
      </p:sp>
      <p:sp>
        <p:nvSpPr>
          <p:cNvPr id="5" name="TextBox 4"/>
          <p:cNvSpPr txBox="1"/>
          <p:nvPr/>
        </p:nvSpPr>
        <p:spPr>
          <a:xfrm>
            <a:off x="152400" y="6629400"/>
            <a:ext cx="8686800" cy="215444"/>
          </a:xfrm>
          <a:prstGeom prst="rect">
            <a:avLst/>
          </a:prstGeom>
          <a:noFill/>
        </p:spPr>
        <p:txBody>
          <a:bodyPr wrap="square" rtlCol="0">
            <a:spAutoFit/>
          </a:bodyPr>
          <a:lstStyle/>
          <a:p>
            <a:r>
              <a:rPr lang="en-US" sz="800" dirty="0" smtClean="0"/>
              <a:t>Data Source: U.S. Census Bureau. ( 2010). </a:t>
            </a:r>
            <a:r>
              <a:rPr lang="en-US" sz="800" i="1" dirty="0" smtClean="0"/>
              <a:t>Profile of General Population and Housing Characteristics: 2010 Demographic Profile.</a:t>
            </a:r>
            <a:r>
              <a:rPr lang="en-US" sz="800" dirty="0" smtClean="0"/>
              <a:t> Data Retrieved from www.factfinder2.census.gov</a:t>
            </a:r>
            <a:endParaRPr lang="en-US" sz="800" dirty="0"/>
          </a:p>
        </p:txBody>
      </p:sp>
    </p:spTree>
    <p:extLst>
      <p:ext uri="{BB962C8B-B14F-4D97-AF65-F5344CB8AC3E}">
        <p14:creationId xmlns:p14="http://schemas.microsoft.com/office/powerpoint/2010/main" val="22462450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847"/>
            <a:ext cx="9144000" cy="1054394"/>
          </a:xfrm>
        </p:spPr>
        <p:txBody>
          <a:bodyPr/>
          <a:lstStyle/>
          <a:p>
            <a:r>
              <a:rPr lang="en-US" dirty="0" smtClean="0"/>
              <a:t>Amenities: Park &amp; Recreation Access</a:t>
            </a:r>
            <a:endParaRPr lang="en-US" dirty="0"/>
          </a:p>
        </p:txBody>
      </p:sp>
      <p:pic>
        <p:nvPicPr>
          <p:cNvPr id="6146" name="Picture 2" descr="C:\MyDropBoxFolder\Dropbox\ATL_community_involvement_study\ATL_objective_data\images\amenities\parks_quintiles.png"/>
          <p:cNvPicPr>
            <a:picLocks noChangeAspect="1" noChangeArrowheads="1"/>
          </p:cNvPicPr>
          <p:nvPr/>
        </p:nvPicPr>
        <p:blipFill>
          <a:blip r:embed="rId3" cstate="print"/>
          <a:stretch>
            <a:fillRect/>
          </a:stretch>
        </p:blipFill>
        <p:spPr bwMode="auto">
          <a:xfrm>
            <a:off x="1219200" y="1524000"/>
            <a:ext cx="6527410" cy="5303520"/>
          </a:xfrm>
          <a:prstGeom prst="rect">
            <a:avLst/>
          </a:prstGeom>
          <a:noFill/>
        </p:spPr>
      </p:pic>
    </p:spTree>
    <p:extLst>
      <p:ext uri="{BB962C8B-B14F-4D97-AF65-F5344CB8AC3E}">
        <p14:creationId xmlns:p14="http://schemas.microsoft.com/office/powerpoint/2010/main" val="246954233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55847"/>
            <a:ext cx="9144000" cy="1054394"/>
          </a:xfrm>
        </p:spPr>
        <p:txBody>
          <a:bodyPr/>
          <a:lstStyle/>
          <a:p>
            <a:r>
              <a:rPr lang="en-US" dirty="0" smtClean="0"/>
              <a:t>Amenities: Retail Mix</a:t>
            </a:r>
            <a:endParaRPr lang="en-US" dirty="0"/>
          </a:p>
        </p:txBody>
      </p:sp>
      <p:pic>
        <p:nvPicPr>
          <p:cNvPr id="6" name="Picture 2" descr="C:\Users\Susannah\Dropbox\ATL_community_involvement_study\ATL_objective_data\images\amenities\retailmix_quintiles.png"/>
          <p:cNvPicPr>
            <a:picLocks noChangeAspect="1" noChangeArrowheads="1"/>
          </p:cNvPicPr>
          <p:nvPr/>
        </p:nvPicPr>
        <p:blipFill>
          <a:blip r:embed="rId3" cstate="print"/>
          <a:srcRect l="1377" r="3602"/>
          <a:stretch>
            <a:fillRect/>
          </a:stretch>
        </p:blipFill>
        <p:spPr bwMode="auto">
          <a:xfrm>
            <a:off x="3759631" y="1981200"/>
            <a:ext cx="5003369" cy="4278243"/>
          </a:xfrm>
          <a:prstGeom prst="rect">
            <a:avLst/>
          </a:prstGeom>
          <a:noFill/>
        </p:spPr>
      </p:pic>
      <p:graphicFrame>
        <p:nvGraphicFramePr>
          <p:cNvPr id="5" name="Content Placeholder 4"/>
          <p:cNvGraphicFramePr>
            <a:graphicFrameLocks noGrp="1"/>
          </p:cNvGraphicFramePr>
          <p:nvPr>
            <p:ph idx="1"/>
          </p:nvPr>
        </p:nvGraphicFramePr>
        <p:xfrm>
          <a:off x="381000" y="1981200"/>
          <a:ext cx="3200400" cy="4267200"/>
        </p:xfrm>
        <a:graphic>
          <a:graphicData uri="http://schemas.openxmlformats.org/drawingml/2006/table">
            <a:tbl>
              <a:tblPr firstRow="1" bandRow="1">
                <a:tableStyleId>{5C22544A-7EE6-4342-B048-85BDC9FD1C3A}</a:tableStyleId>
              </a:tblPr>
              <a:tblGrid>
                <a:gridCol w="644653"/>
                <a:gridCol w="1488947"/>
                <a:gridCol w="1066800"/>
              </a:tblGrid>
              <a:tr h="711200">
                <a:tc>
                  <a:txBody>
                    <a:bodyPr/>
                    <a:lstStyle/>
                    <a:p>
                      <a:pPr algn="ctr"/>
                      <a:r>
                        <a:rPr lang="en-US" sz="1200" b="0" dirty="0" smtClean="0"/>
                        <a:t>3-digit</a:t>
                      </a:r>
                      <a:r>
                        <a:rPr lang="en-US" sz="1200" b="0" baseline="0" dirty="0" smtClean="0"/>
                        <a:t> </a:t>
                      </a:r>
                      <a:r>
                        <a:rPr lang="en-US" sz="1200" b="0" dirty="0" smtClean="0"/>
                        <a:t>NAICS</a:t>
                      </a:r>
                      <a:endParaRPr lang="en-US" sz="1200" b="0" dirty="0"/>
                    </a:p>
                  </a:txBody>
                  <a:tcPr anchor="ctr"/>
                </a:tc>
                <a:tc>
                  <a:txBody>
                    <a:bodyPr/>
                    <a:lstStyle/>
                    <a:p>
                      <a:pPr algn="ctr"/>
                      <a:r>
                        <a:rPr lang="en-US" sz="1200" b="0" dirty="0" smtClean="0"/>
                        <a:t>Code </a:t>
                      </a:r>
                    </a:p>
                    <a:p>
                      <a:pPr algn="ctr"/>
                      <a:r>
                        <a:rPr lang="en-US" sz="1200" b="0" dirty="0" smtClean="0"/>
                        <a:t>Description</a:t>
                      </a:r>
                      <a:endParaRPr lang="en-US" sz="1200" b="0" dirty="0"/>
                    </a:p>
                  </a:txBody>
                  <a:tcPr anchor="ctr"/>
                </a:tc>
                <a:tc>
                  <a:txBody>
                    <a:bodyPr/>
                    <a:lstStyle/>
                    <a:p>
                      <a:pPr algn="ctr"/>
                      <a:r>
                        <a:rPr lang="en-US" sz="1200" b="0" dirty="0" smtClean="0"/>
                        <a:t>Examples</a:t>
                      </a:r>
                      <a:endParaRPr lang="en-US" sz="1200" b="0" dirty="0"/>
                    </a:p>
                  </a:txBody>
                  <a:tcPr anchor="ctr"/>
                </a:tc>
              </a:tr>
              <a:tr h="711200">
                <a:tc>
                  <a:txBody>
                    <a:bodyPr/>
                    <a:lstStyle/>
                    <a:p>
                      <a:pPr algn="ctr"/>
                      <a:r>
                        <a:rPr lang="en-US" sz="1200" b="0" dirty="0" smtClean="0"/>
                        <a:t>445</a:t>
                      </a:r>
                      <a:endParaRPr lang="en-US" sz="1200" b="0" dirty="0"/>
                    </a:p>
                  </a:txBody>
                  <a:tcPr anchor="ctr"/>
                </a:tc>
                <a:tc>
                  <a:txBody>
                    <a:bodyPr/>
                    <a:lstStyle/>
                    <a:p>
                      <a:pPr algn="ctr"/>
                      <a:r>
                        <a:rPr lang="en-US" sz="1200" b="0" dirty="0" smtClean="0"/>
                        <a:t>Food and Beverage Stores</a:t>
                      </a:r>
                    </a:p>
                  </a:txBody>
                  <a:tcPr anchor="ctr"/>
                </a:tc>
                <a:tc>
                  <a:txBody>
                    <a:bodyPr/>
                    <a:lstStyle/>
                    <a:p>
                      <a:pPr algn="ctr"/>
                      <a:r>
                        <a:rPr lang="en-US" sz="1200" b="0" dirty="0" smtClean="0"/>
                        <a:t>Kroger,</a:t>
                      </a:r>
                      <a:r>
                        <a:rPr lang="en-US" sz="1200" b="0" baseline="0" dirty="0" smtClean="0"/>
                        <a:t> </a:t>
                      </a:r>
                      <a:r>
                        <a:rPr lang="en-US" sz="1200" b="0" baseline="0" dirty="0" err="1" smtClean="0"/>
                        <a:t>Yogli</a:t>
                      </a:r>
                      <a:r>
                        <a:rPr lang="en-US" sz="1200" b="0" baseline="0" dirty="0" smtClean="0"/>
                        <a:t> </a:t>
                      </a:r>
                      <a:r>
                        <a:rPr lang="en-US" sz="1200" b="0" baseline="0" dirty="0" err="1" smtClean="0"/>
                        <a:t>Mogli</a:t>
                      </a:r>
                      <a:r>
                        <a:rPr lang="en-US" sz="1200" b="0" dirty="0" smtClean="0"/>
                        <a:t> </a:t>
                      </a:r>
                    </a:p>
                  </a:txBody>
                  <a:tcPr anchor="ctr"/>
                </a:tc>
              </a:tr>
              <a:tr h="711200">
                <a:tc>
                  <a:txBody>
                    <a:bodyPr/>
                    <a:lstStyle/>
                    <a:p>
                      <a:pPr algn="ctr"/>
                      <a:r>
                        <a:rPr lang="en-US" sz="1200" b="0" dirty="0" smtClean="0"/>
                        <a:t>446</a:t>
                      </a:r>
                      <a:endParaRPr lang="en-US" sz="1200" b="0" dirty="0"/>
                    </a:p>
                  </a:txBody>
                  <a:tcPr anchor="ctr"/>
                </a:tc>
                <a:tc>
                  <a:txBody>
                    <a:bodyPr/>
                    <a:lstStyle/>
                    <a:p>
                      <a:pPr algn="ctr"/>
                      <a:r>
                        <a:rPr lang="en-US" sz="1200" b="0" dirty="0" smtClean="0"/>
                        <a:t>Health and Personal Care Stores</a:t>
                      </a:r>
                      <a:endParaRPr lang="en-US" sz="1200" b="0" dirty="0"/>
                    </a:p>
                  </a:txBody>
                  <a:tcPr anchor="ctr"/>
                </a:tc>
                <a:tc>
                  <a:txBody>
                    <a:bodyPr/>
                    <a:lstStyle/>
                    <a:p>
                      <a:pPr algn="ctr"/>
                      <a:r>
                        <a:rPr lang="en-US" sz="1200" b="0" dirty="0" smtClean="0"/>
                        <a:t>Rite</a:t>
                      </a:r>
                      <a:r>
                        <a:rPr lang="en-US" sz="1200" b="0" baseline="0" dirty="0" smtClean="0"/>
                        <a:t> Aid</a:t>
                      </a:r>
                      <a:r>
                        <a:rPr lang="en-US" sz="1200" b="0" dirty="0" smtClean="0"/>
                        <a:t>, GNC</a:t>
                      </a:r>
                      <a:endParaRPr lang="en-US" sz="1200" b="0" dirty="0"/>
                    </a:p>
                  </a:txBody>
                  <a:tcPr anchor="ctr"/>
                </a:tc>
              </a:tr>
              <a:tr h="711200">
                <a:tc>
                  <a:txBody>
                    <a:bodyPr/>
                    <a:lstStyle/>
                    <a:p>
                      <a:pPr algn="ctr"/>
                      <a:r>
                        <a:rPr lang="en-US" sz="1200" b="0" dirty="0" smtClean="0"/>
                        <a:t>448</a:t>
                      </a:r>
                      <a:endParaRPr lang="en-US" sz="1200" b="0" dirty="0"/>
                    </a:p>
                  </a:txBody>
                  <a:tcPr anchor="ctr"/>
                </a:tc>
                <a:tc>
                  <a:txBody>
                    <a:bodyPr/>
                    <a:lstStyle/>
                    <a:p>
                      <a:pPr algn="ctr"/>
                      <a:r>
                        <a:rPr lang="en-US" sz="1200" b="0" dirty="0" smtClean="0"/>
                        <a:t>Clothing and Accessories Stores</a:t>
                      </a:r>
                      <a:endParaRPr lang="en-US" sz="1200" b="0" dirty="0"/>
                    </a:p>
                  </a:txBody>
                  <a:tcPr anchor="ctr"/>
                </a:tc>
                <a:tc>
                  <a:txBody>
                    <a:bodyPr/>
                    <a:lstStyle/>
                    <a:p>
                      <a:pPr algn="ctr"/>
                      <a:r>
                        <a:rPr lang="en-US" sz="1200" b="0" dirty="0" smtClean="0"/>
                        <a:t>Old</a:t>
                      </a:r>
                      <a:r>
                        <a:rPr lang="en-US" sz="1200" b="0" baseline="0" dirty="0" smtClean="0"/>
                        <a:t> Navy</a:t>
                      </a:r>
                      <a:r>
                        <a:rPr lang="en-US" sz="1200" b="0" dirty="0" smtClean="0"/>
                        <a:t>, </a:t>
                      </a:r>
                      <a:r>
                        <a:rPr lang="en-US" sz="1200" b="0" baseline="0" dirty="0" smtClean="0"/>
                        <a:t>Footlocker</a:t>
                      </a:r>
                      <a:endParaRPr lang="en-US" sz="1200" b="0" dirty="0"/>
                    </a:p>
                  </a:txBody>
                  <a:tcPr anchor="ctr"/>
                </a:tc>
              </a:tr>
              <a:tr h="711200">
                <a:tc>
                  <a:txBody>
                    <a:bodyPr/>
                    <a:lstStyle/>
                    <a:p>
                      <a:pPr algn="ctr"/>
                      <a:r>
                        <a:rPr lang="en-US" sz="1200" b="0" dirty="0" smtClean="0"/>
                        <a:t>452</a:t>
                      </a:r>
                    </a:p>
                  </a:txBody>
                  <a:tcPr anchor="ctr"/>
                </a:tc>
                <a:tc>
                  <a:txBody>
                    <a:bodyPr/>
                    <a:lstStyle/>
                    <a:p>
                      <a:pPr algn="ctr"/>
                      <a:r>
                        <a:rPr lang="en-US" sz="1200" b="0" dirty="0" smtClean="0"/>
                        <a:t>General</a:t>
                      </a:r>
                      <a:r>
                        <a:rPr lang="en-US" sz="1200" b="0" baseline="0" dirty="0" smtClean="0"/>
                        <a:t> Merchandise Stores</a:t>
                      </a:r>
                      <a:endParaRPr lang="en-US" sz="1200" b="0" dirty="0"/>
                    </a:p>
                  </a:txBody>
                  <a:tcPr anchor="ctr"/>
                </a:tc>
                <a:tc>
                  <a:txBody>
                    <a:bodyPr/>
                    <a:lstStyle/>
                    <a:p>
                      <a:pPr algn="ctr"/>
                      <a:r>
                        <a:rPr lang="en-US" sz="1200" b="0" dirty="0" smtClean="0"/>
                        <a:t>Sam’s Club, Dollar Tree</a:t>
                      </a:r>
                      <a:endParaRPr lang="en-US" sz="1200" b="0" dirty="0"/>
                    </a:p>
                  </a:txBody>
                  <a:tcPr anchor="ctr"/>
                </a:tc>
              </a:tr>
              <a:tr h="711200">
                <a:tc>
                  <a:txBody>
                    <a:bodyPr/>
                    <a:lstStyle/>
                    <a:p>
                      <a:pPr algn="ctr"/>
                      <a:r>
                        <a:rPr lang="en-US" sz="1200" b="0" dirty="0" smtClean="0"/>
                        <a:t>453</a:t>
                      </a:r>
                      <a:endParaRPr lang="en-US" sz="1200" b="0" dirty="0"/>
                    </a:p>
                  </a:txBody>
                  <a:tcPr anchor="ctr"/>
                </a:tc>
                <a:tc>
                  <a:txBody>
                    <a:bodyPr/>
                    <a:lstStyle/>
                    <a:p>
                      <a:pPr algn="ctr"/>
                      <a:r>
                        <a:rPr lang="en-US" sz="1200" b="0" dirty="0" smtClean="0"/>
                        <a:t>Miscellaneous Store Retailers</a:t>
                      </a:r>
                      <a:endParaRPr lang="en-US" sz="1200" b="0" dirty="0"/>
                    </a:p>
                  </a:txBody>
                  <a:tcPr anchor="ctr"/>
                </a:tc>
                <a:tc>
                  <a:txBody>
                    <a:bodyPr/>
                    <a:lstStyle/>
                    <a:p>
                      <a:pPr algn="ctr"/>
                      <a:r>
                        <a:rPr lang="en-US" sz="1200" b="0" dirty="0" smtClean="0"/>
                        <a:t>Office Depot,</a:t>
                      </a:r>
                      <a:r>
                        <a:rPr lang="en-US" sz="1200" b="0" baseline="0" dirty="0" smtClean="0"/>
                        <a:t> Goodwill</a:t>
                      </a:r>
                      <a:endParaRPr lang="en-US" sz="1200" b="0" dirty="0"/>
                    </a:p>
                  </a:txBody>
                  <a:tcPr anchor="ctr"/>
                </a:tc>
              </a:tr>
            </a:tbl>
          </a:graphicData>
        </a:graphic>
      </p:graphicFrame>
      <p:sp>
        <p:nvSpPr>
          <p:cNvPr id="9" name="TextBox 8"/>
          <p:cNvSpPr txBox="1"/>
          <p:nvPr/>
        </p:nvSpPr>
        <p:spPr>
          <a:xfrm>
            <a:off x="152400" y="6629400"/>
            <a:ext cx="7848600" cy="215444"/>
          </a:xfrm>
          <a:prstGeom prst="rect">
            <a:avLst/>
          </a:prstGeom>
          <a:noFill/>
        </p:spPr>
        <p:txBody>
          <a:bodyPr wrap="square" rtlCol="0">
            <a:spAutoFit/>
          </a:bodyPr>
          <a:lstStyle/>
          <a:p>
            <a:r>
              <a:rPr lang="en-US" sz="800" dirty="0" smtClean="0"/>
              <a:t>Reference USA. ( 2012). </a:t>
            </a:r>
            <a:r>
              <a:rPr lang="en-US" sz="800" i="1" dirty="0" smtClean="0"/>
              <a:t>U.S. Businesses. </a:t>
            </a:r>
            <a:r>
              <a:rPr lang="en-US" sz="800" dirty="0" smtClean="0"/>
              <a:t>Data retrieved from www.referenceusa.com</a:t>
            </a:r>
            <a:endParaRPr lang="en-US" sz="8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4800"/>
            <a:ext cx="8458200" cy="1219200"/>
          </a:xfrm>
        </p:spPr>
        <p:txBody>
          <a:bodyPr/>
          <a:lstStyle/>
          <a:p>
            <a:pPr algn="l"/>
            <a:r>
              <a:rPr lang="en-US" sz="3600" spc="200" dirty="0" smtClean="0"/>
              <a:t>AMENITIES Ranking</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3871602185"/>
              </p:ext>
            </p:extLst>
          </p:nvPr>
        </p:nvGraphicFramePr>
        <p:xfrm>
          <a:off x="6705600" y="152401"/>
          <a:ext cx="2286000" cy="6553201"/>
        </p:xfrm>
        <a:graphic>
          <a:graphicData uri="http://schemas.openxmlformats.org/drawingml/2006/table">
            <a:tbl>
              <a:tblPr firstRow="1" bandRow="1">
                <a:tableStyleId>{00A15C55-8517-42AA-B614-E9B94910E393}</a:tableStyleId>
              </a:tblPr>
              <a:tblGrid>
                <a:gridCol w="1447800"/>
                <a:gridCol w="838200"/>
              </a:tblGrid>
              <a:tr h="37212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dirty="0" smtClean="0">
                          <a:effectLst/>
                        </a:rPr>
                        <a:t>Amenities Ranking</a:t>
                      </a:r>
                      <a:endParaRPr lang="en-US" sz="1200" b="0" i="0" u="none" strike="noStrike" dirty="0" smtClean="0">
                        <a:solidFill>
                          <a:schemeClr val="bg1"/>
                        </a:solidFill>
                        <a:effectLst/>
                        <a:latin typeface="Calibri"/>
                      </a:endParaRPr>
                    </a:p>
                  </a:txBody>
                  <a:tcPr marL="9525" marR="9525" marT="9525" marB="0" anchor="ctr"/>
                </a:tc>
                <a:tc>
                  <a:txBody>
                    <a:bodyPr/>
                    <a:lstStyle/>
                    <a:p>
                      <a:pPr algn="ctr" fontAlgn="b"/>
                      <a:r>
                        <a:rPr lang="en-US" sz="1200" b="0" i="0" u="none" strike="noStrike" dirty="0" smtClean="0">
                          <a:solidFill>
                            <a:schemeClr val="bg1"/>
                          </a:solidFill>
                          <a:effectLst/>
                          <a:latin typeface="Calibri"/>
                        </a:rPr>
                        <a:t>NPU</a:t>
                      </a:r>
                      <a:endParaRPr lang="en-US" sz="1200" b="0" i="0" u="none" strike="noStrike" dirty="0">
                        <a:solidFill>
                          <a:schemeClr val="bg1"/>
                        </a:solidFill>
                        <a:effectLst/>
                        <a:latin typeface="Calibri"/>
                      </a:endParaRPr>
                    </a:p>
                  </a:txBody>
                  <a:tcPr marL="9525" marR="9525" marT="9525" marB="0" anchor="ctr"/>
                </a:tc>
              </a:tr>
              <a:tr h="247243">
                <a:tc>
                  <a:txBody>
                    <a:bodyPr/>
                    <a:lstStyle/>
                    <a:p>
                      <a:pPr algn="ctr" fontAlgn="b"/>
                      <a:r>
                        <a:rPr lang="en-US" sz="1100" b="0" i="0" u="none" strike="noStrike">
                          <a:solidFill>
                            <a:srgbClr val="000000"/>
                          </a:solidFill>
                          <a:latin typeface="Calibri"/>
                        </a:rPr>
                        <a:t>1</a:t>
                      </a:r>
                    </a:p>
                  </a:txBody>
                  <a:tcPr marL="9525" marR="9525" marT="9525" marB="0" anchor="ctr"/>
                </a:tc>
                <a:tc>
                  <a:txBody>
                    <a:bodyPr/>
                    <a:lstStyle/>
                    <a:p>
                      <a:pPr algn="ctr" fontAlgn="b"/>
                      <a:r>
                        <a:rPr lang="en-US" sz="1100" b="0" i="0" u="none" strike="noStrike" dirty="0">
                          <a:solidFill>
                            <a:srgbClr val="000000"/>
                          </a:solidFill>
                          <a:latin typeface="Calibri"/>
                        </a:rPr>
                        <a:t>B</a:t>
                      </a:r>
                    </a:p>
                  </a:txBody>
                  <a:tcPr marL="9525" marR="9525" marT="9525" marB="0" anchor="ctr"/>
                </a:tc>
              </a:tr>
              <a:tr h="247243">
                <a:tc>
                  <a:txBody>
                    <a:bodyPr/>
                    <a:lstStyle/>
                    <a:p>
                      <a:pPr algn="ctr" fontAlgn="b"/>
                      <a:r>
                        <a:rPr lang="en-US" sz="1100" b="0" i="0" u="none" strike="noStrike">
                          <a:solidFill>
                            <a:srgbClr val="000000"/>
                          </a:solidFill>
                          <a:latin typeface="Calibri"/>
                        </a:rPr>
                        <a:t>2</a:t>
                      </a:r>
                    </a:p>
                  </a:txBody>
                  <a:tcPr marL="9525" marR="9525" marT="9525" marB="0" anchor="ctr"/>
                </a:tc>
                <a:tc>
                  <a:txBody>
                    <a:bodyPr/>
                    <a:lstStyle/>
                    <a:p>
                      <a:pPr algn="ctr" fontAlgn="b"/>
                      <a:r>
                        <a:rPr lang="en-US" sz="1100" b="0" i="0" u="none" strike="noStrike" dirty="0">
                          <a:solidFill>
                            <a:srgbClr val="000000"/>
                          </a:solidFill>
                          <a:latin typeface="Calibri"/>
                        </a:rPr>
                        <a:t>M</a:t>
                      </a:r>
                    </a:p>
                  </a:txBody>
                  <a:tcPr marL="9525" marR="9525" marT="9525" marB="0" anchor="ctr"/>
                </a:tc>
              </a:tr>
              <a:tr h="247243">
                <a:tc>
                  <a:txBody>
                    <a:bodyPr/>
                    <a:lstStyle/>
                    <a:p>
                      <a:pPr algn="ctr" fontAlgn="b"/>
                      <a:r>
                        <a:rPr lang="en-US" sz="1100" b="0" i="0" u="none" strike="noStrike">
                          <a:solidFill>
                            <a:srgbClr val="000000"/>
                          </a:solidFill>
                          <a:latin typeface="Calibri"/>
                        </a:rPr>
                        <a:t>3</a:t>
                      </a:r>
                    </a:p>
                  </a:txBody>
                  <a:tcPr marL="9525" marR="9525" marT="9525" marB="0" anchor="ctr"/>
                </a:tc>
                <a:tc>
                  <a:txBody>
                    <a:bodyPr/>
                    <a:lstStyle/>
                    <a:p>
                      <a:pPr algn="ctr" fontAlgn="b"/>
                      <a:r>
                        <a:rPr lang="en-US" sz="1100" b="0" i="0" u="none" strike="noStrike" dirty="0">
                          <a:solidFill>
                            <a:srgbClr val="000000"/>
                          </a:solidFill>
                          <a:latin typeface="Calibri"/>
                        </a:rPr>
                        <a:t>N</a:t>
                      </a:r>
                    </a:p>
                  </a:txBody>
                  <a:tcPr marL="9525" marR="9525" marT="9525" marB="0" anchor="ctr"/>
                </a:tc>
              </a:tr>
              <a:tr h="247243">
                <a:tc>
                  <a:txBody>
                    <a:bodyPr/>
                    <a:lstStyle/>
                    <a:p>
                      <a:pPr algn="ctr" fontAlgn="b"/>
                      <a:r>
                        <a:rPr lang="en-US" sz="1100" b="0" i="0" u="none" strike="noStrike">
                          <a:solidFill>
                            <a:srgbClr val="000000"/>
                          </a:solidFill>
                          <a:latin typeface="Calibri"/>
                        </a:rPr>
                        <a:t>4</a:t>
                      </a:r>
                    </a:p>
                  </a:txBody>
                  <a:tcPr marL="9525" marR="9525" marT="9525" marB="0" anchor="ctr"/>
                </a:tc>
                <a:tc>
                  <a:txBody>
                    <a:bodyPr/>
                    <a:lstStyle/>
                    <a:p>
                      <a:pPr algn="ctr" fontAlgn="b"/>
                      <a:r>
                        <a:rPr lang="en-US" sz="1100" b="0" i="0" u="none" strike="noStrike" dirty="0">
                          <a:solidFill>
                            <a:srgbClr val="000000"/>
                          </a:solidFill>
                          <a:latin typeface="Calibri"/>
                        </a:rPr>
                        <a:t>T</a:t>
                      </a:r>
                    </a:p>
                  </a:txBody>
                  <a:tcPr marL="9525" marR="9525" marT="9525" marB="0" anchor="ctr"/>
                </a:tc>
              </a:tr>
              <a:tr h="247243">
                <a:tc>
                  <a:txBody>
                    <a:bodyPr/>
                    <a:lstStyle/>
                    <a:p>
                      <a:pPr algn="ctr" fontAlgn="b"/>
                      <a:r>
                        <a:rPr lang="en-US" sz="1100" b="0" i="0" u="none" strike="noStrike">
                          <a:solidFill>
                            <a:srgbClr val="000000"/>
                          </a:solidFill>
                          <a:latin typeface="Calibri"/>
                        </a:rPr>
                        <a:t>5</a:t>
                      </a:r>
                    </a:p>
                  </a:txBody>
                  <a:tcPr marL="9525" marR="9525" marT="9525" marB="0" anchor="ctr"/>
                </a:tc>
                <a:tc>
                  <a:txBody>
                    <a:bodyPr/>
                    <a:lstStyle/>
                    <a:p>
                      <a:pPr algn="ctr" fontAlgn="b"/>
                      <a:r>
                        <a:rPr lang="en-US" sz="1100" b="0" i="0" u="none" strike="noStrike" dirty="0">
                          <a:solidFill>
                            <a:srgbClr val="000000"/>
                          </a:solidFill>
                          <a:latin typeface="Calibri"/>
                        </a:rPr>
                        <a:t>F</a:t>
                      </a:r>
                    </a:p>
                  </a:txBody>
                  <a:tcPr marL="9525" marR="9525" marT="9525" marB="0" anchor="ctr"/>
                </a:tc>
              </a:tr>
              <a:tr h="247243">
                <a:tc>
                  <a:txBody>
                    <a:bodyPr/>
                    <a:lstStyle/>
                    <a:p>
                      <a:pPr algn="ctr" fontAlgn="b"/>
                      <a:r>
                        <a:rPr lang="en-US" sz="1100" b="0" i="0" u="none" strike="noStrike">
                          <a:solidFill>
                            <a:srgbClr val="000000"/>
                          </a:solidFill>
                          <a:latin typeface="Calibri"/>
                        </a:rPr>
                        <a:t>6</a:t>
                      </a:r>
                    </a:p>
                  </a:txBody>
                  <a:tcPr marL="9525" marR="9525" marT="9525" marB="0" anchor="ctr"/>
                </a:tc>
                <a:tc>
                  <a:txBody>
                    <a:bodyPr/>
                    <a:lstStyle/>
                    <a:p>
                      <a:pPr algn="ctr" fontAlgn="b"/>
                      <a:r>
                        <a:rPr lang="en-US" sz="1100" b="0" i="0" u="none" strike="noStrike" dirty="0">
                          <a:solidFill>
                            <a:srgbClr val="000000"/>
                          </a:solidFill>
                          <a:latin typeface="Calibri"/>
                        </a:rPr>
                        <a:t>V</a:t>
                      </a:r>
                    </a:p>
                  </a:txBody>
                  <a:tcPr marL="9525" marR="9525" marT="9525" marB="0" anchor="ctr"/>
                </a:tc>
              </a:tr>
              <a:tr h="247243">
                <a:tc>
                  <a:txBody>
                    <a:bodyPr/>
                    <a:lstStyle/>
                    <a:p>
                      <a:pPr algn="ctr" fontAlgn="b"/>
                      <a:r>
                        <a:rPr lang="en-US" sz="1100" b="0" i="0" u="none" strike="noStrike">
                          <a:solidFill>
                            <a:srgbClr val="000000"/>
                          </a:solidFill>
                          <a:latin typeface="Calibri"/>
                        </a:rPr>
                        <a:t>7</a:t>
                      </a:r>
                    </a:p>
                  </a:txBody>
                  <a:tcPr marL="9525" marR="9525" marT="9525" marB="0" anchor="ctr"/>
                </a:tc>
                <a:tc>
                  <a:txBody>
                    <a:bodyPr/>
                    <a:lstStyle/>
                    <a:p>
                      <a:pPr algn="ctr" fontAlgn="b"/>
                      <a:r>
                        <a:rPr lang="en-US" sz="1100" b="0" i="0" u="none" strike="noStrike" dirty="0">
                          <a:solidFill>
                            <a:srgbClr val="000000"/>
                          </a:solidFill>
                          <a:latin typeface="Calibri"/>
                        </a:rPr>
                        <a:t>O</a:t>
                      </a:r>
                    </a:p>
                  </a:txBody>
                  <a:tcPr marL="9525" marR="9525" marT="9525" marB="0" anchor="ctr"/>
                </a:tc>
              </a:tr>
              <a:tr h="247243">
                <a:tc>
                  <a:txBody>
                    <a:bodyPr/>
                    <a:lstStyle/>
                    <a:p>
                      <a:pPr algn="ctr" fontAlgn="b"/>
                      <a:r>
                        <a:rPr lang="en-US" sz="1100" b="0" i="0" u="none" strike="noStrike">
                          <a:solidFill>
                            <a:srgbClr val="000000"/>
                          </a:solidFill>
                          <a:latin typeface="Calibri"/>
                        </a:rPr>
                        <a:t>8</a:t>
                      </a:r>
                    </a:p>
                  </a:txBody>
                  <a:tcPr marL="9525" marR="9525" marT="9525" marB="0" anchor="ctr"/>
                </a:tc>
                <a:tc>
                  <a:txBody>
                    <a:bodyPr/>
                    <a:lstStyle/>
                    <a:p>
                      <a:pPr algn="ctr" fontAlgn="b"/>
                      <a:r>
                        <a:rPr lang="en-US" sz="1100" b="0" i="0" u="none" strike="noStrike" dirty="0">
                          <a:solidFill>
                            <a:srgbClr val="000000"/>
                          </a:solidFill>
                          <a:latin typeface="Calibri"/>
                        </a:rPr>
                        <a:t>E</a:t>
                      </a:r>
                    </a:p>
                  </a:txBody>
                  <a:tcPr marL="9525" marR="9525" marT="9525" marB="0" anchor="ctr"/>
                </a:tc>
              </a:tr>
              <a:tr h="247243">
                <a:tc>
                  <a:txBody>
                    <a:bodyPr/>
                    <a:lstStyle/>
                    <a:p>
                      <a:pPr algn="ctr" fontAlgn="b"/>
                      <a:r>
                        <a:rPr lang="en-US" sz="1100" b="0" i="0" u="none" strike="noStrike">
                          <a:solidFill>
                            <a:srgbClr val="000000"/>
                          </a:solidFill>
                          <a:latin typeface="Calibri"/>
                        </a:rPr>
                        <a:t>9</a:t>
                      </a:r>
                    </a:p>
                  </a:txBody>
                  <a:tcPr marL="9525" marR="9525" marT="9525" marB="0" anchor="ctr"/>
                </a:tc>
                <a:tc>
                  <a:txBody>
                    <a:bodyPr/>
                    <a:lstStyle/>
                    <a:p>
                      <a:pPr algn="ctr" fontAlgn="b"/>
                      <a:r>
                        <a:rPr lang="en-US" sz="1100" b="0" i="0" u="none" strike="noStrike" dirty="0">
                          <a:solidFill>
                            <a:srgbClr val="000000"/>
                          </a:solidFill>
                          <a:latin typeface="Calibri"/>
                        </a:rPr>
                        <a:t>W</a:t>
                      </a:r>
                    </a:p>
                  </a:txBody>
                  <a:tcPr marL="9525" marR="9525" marT="9525" marB="0" anchor="ctr"/>
                </a:tc>
              </a:tr>
              <a:tr h="247243">
                <a:tc>
                  <a:txBody>
                    <a:bodyPr/>
                    <a:lstStyle/>
                    <a:p>
                      <a:pPr algn="ctr" fontAlgn="b"/>
                      <a:r>
                        <a:rPr lang="en-US" sz="1100" b="0" i="0" u="none" strike="noStrike">
                          <a:solidFill>
                            <a:srgbClr val="000000"/>
                          </a:solidFill>
                          <a:latin typeface="Calibri"/>
                        </a:rPr>
                        <a:t>10</a:t>
                      </a:r>
                    </a:p>
                  </a:txBody>
                  <a:tcPr marL="9525" marR="9525" marT="9525" marB="0" anchor="ctr"/>
                </a:tc>
                <a:tc>
                  <a:txBody>
                    <a:bodyPr/>
                    <a:lstStyle/>
                    <a:p>
                      <a:pPr algn="ctr" fontAlgn="b"/>
                      <a:r>
                        <a:rPr lang="en-US" sz="1100" b="0" i="0" u="none" strike="noStrike" dirty="0">
                          <a:solidFill>
                            <a:srgbClr val="000000"/>
                          </a:solidFill>
                          <a:latin typeface="Calibri"/>
                        </a:rPr>
                        <a:t>K</a:t>
                      </a:r>
                    </a:p>
                  </a:txBody>
                  <a:tcPr marL="9525" marR="9525" marT="9525" marB="0" anchor="ctr"/>
                </a:tc>
              </a:tr>
              <a:tr h="247243">
                <a:tc>
                  <a:txBody>
                    <a:bodyPr/>
                    <a:lstStyle/>
                    <a:p>
                      <a:pPr algn="ctr" fontAlgn="b"/>
                      <a:r>
                        <a:rPr lang="en-US" sz="1100" b="0" i="0" u="none" strike="noStrike">
                          <a:solidFill>
                            <a:srgbClr val="000000"/>
                          </a:solidFill>
                          <a:latin typeface="Calibri"/>
                        </a:rPr>
                        <a:t>11</a:t>
                      </a:r>
                    </a:p>
                  </a:txBody>
                  <a:tcPr marL="9525" marR="9525" marT="9525" marB="0" anchor="ctr"/>
                </a:tc>
                <a:tc>
                  <a:txBody>
                    <a:bodyPr/>
                    <a:lstStyle/>
                    <a:p>
                      <a:pPr algn="ctr" fontAlgn="b"/>
                      <a:r>
                        <a:rPr lang="en-US" sz="1100" b="0" i="0" u="none" strike="noStrike" dirty="0">
                          <a:solidFill>
                            <a:srgbClr val="000000"/>
                          </a:solidFill>
                          <a:latin typeface="Calibri"/>
                        </a:rPr>
                        <a:t>S</a:t>
                      </a:r>
                    </a:p>
                  </a:txBody>
                  <a:tcPr marL="9525" marR="9525" marT="9525" marB="0" anchor="ctr"/>
                </a:tc>
              </a:tr>
              <a:tr h="247243">
                <a:tc>
                  <a:txBody>
                    <a:bodyPr/>
                    <a:lstStyle/>
                    <a:p>
                      <a:pPr algn="ctr" fontAlgn="b"/>
                      <a:r>
                        <a:rPr lang="en-US" sz="1100" b="0" i="0" u="none" strike="noStrike">
                          <a:solidFill>
                            <a:srgbClr val="000000"/>
                          </a:solidFill>
                          <a:latin typeface="Calibri"/>
                        </a:rPr>
                        <a:t>12</a:t>
                      </a:r>
                    </a:p>
                  </a:txBody>
                  <a:tcPr marL="9525" marR="9525" marT="9525" marB="0" anchor="ctr"/>
                </a:tc>
                <a:tc>
                  <a:txBody>
                    <a:bodyPr/>
                    <a:lstStyle/>
                    <a:p>
                      <a:pPr algn="ctr" fontAlgn="b"/>
                      <a:r>
                        <a:rPr lang="en-US" sz="1100" b="0" i="0" u="none" strike="noStrike" dirty="0">
                          <a:solidFill>
                            <a:srgbClr val="000000"/>
                          </a:solidFill>
                          <a:latin typeface="Calibri"/>
                        </a:rPr>
                        <a:t>J</a:t>
                      </a:r>
                    </a:p>
                  </a:txBody>
                  <a:tcPr marL="9525" marR="9525" marT="9525" marB="0" anchor="ctr"/>
                </a:tc>
              </a:tr>
              <a:tr h="247243">
                <a:tc>
                  <a:txBody>
                    <a:bodyPr/>
                    <a:lstStyle/>
                    <a:p>
                      <a:pPr algn="ctr" fontAlgn="b"/>
                      <a:r>
                        <a:rPr lang="en-US" sz="1100" b="0" i="0" u="none" strike="noStrike">
                          <a:solidFill>
                            <a:srgbClr val="000000"/>
                          </a:solidFill>
                          <a:latin typeface="Calibri"/>
                        </a:rPr>
                        <a:t>13</a:t>
                      </a:r>
                    </a:p>
                  </a:txBody>
                  <a:tcPr marL="9525" marR="9525" marT="9525" marB="0" anchor="ctr"/>
                </a:tc>
                <a:tc>
                  <a:txBody>
                    <a:bodyPr/>
                    <a:lstStyle/>
                    <a:p>
                      <a:pPr algn="ctr" fontAlgn="b"/>
                      <a:r>
                        <a:rPr lang="en-US" sz="1100" b="0" i="0" u="none" strike="noStrike" dirty="0">
                          <a:solidFill>
                            <a:srgbClr val="000000"/>
                          </a:solidFill>
                          <a:latin typeface="Calibri"/>
                        </a:rPr>
                        <a:t>C</a:t>
                      </a:r>
                    </a:p>
                  </a:txBody>
                  <a:tcPr marL="9525" marR="9525" marT="9525" marB="0" anchor="ctr"/>
                </a:tc>
              </a:tr>
              <a:tr h="247243">
                <a:tc>
                  <a:txBody>
                    <a:bodyPr/>
                    <a:lstStyle/>
                    <a:p>
                      <a:pPr algn="ctr" fontAlgn="b"/>
                      <a:r>
                        <a:rPr lang="en-US" sz="1100" b="0" i="0" u="none" strike="noStrike">
                          <a:solidFill>
                            <a:srgbClr val="000000"/>
                          </a:solidFill>
                          <a:latin typeface="Calibri"/>
                        </a:rPr>
                        <a:t>14</a:t>
                      </a:r>
                    </a:p>
                  </a:txBody>
                  <a:tcPr marL="9525" marR="9525" marT="9525" marB="0" anchor="ctr"/>
                </a:tc>
                <a:tc>
                  <a:txBody>
                    <a:bodyPr/>
                    <a:lstStyle/>
                    <a:p>
                      <a:pPr algn="ctr" fontAlgn="b"/>
                      <a:r>
                        <a:rPr lang="en-US" sz="1100" b="0" i="0" u="none" strike="noStrike" dirty="0">
                          <a:solidFill>
                            <a:srgbClr val="000000"/>
                          </a:solidFill>
                          <a:latin typeface="Calibri"/>
                        </a:rPr>
                        <a:t>Y</a:t>
                      </a:r>
                    </a:p>
                  </a:txBody>
                  <a:tcPr marL="9525" marR="9525" marT="9525" marB="0" anchor="ctr"/>
                </a:tc>
              </a:tr>
              <a:tr h="247243">
                <a:tc>
                  <a:txBody>
                    <a:bodyPr/>
                    <a:lstStyle/>
                    <a:p>
                      <a:pPr algn="ctr" fontAlgn="b"/>
                      <a:r>
                        <a:rPr lang="en-US" sz="1100" b="0" i="0" u="none" strike="noStrike">
                          <a:solidFill>
                            <a:srgbClr val="000000"/>
                          </a:solidFill>
                          <a:latin typeface="Calibri"/>
                        </a:rPr>
                        <a:t>15</a:t>
                      </a:r>
                    </a:p>
                  </a:txBody>
                  <a:tcPr marL="9525" marR="9525" marT="9525" marB="0" anchor="ctr"/>
                </a:tc>
                <a:tc>
                  <a:txBody>
                    <a:bodyPr/>
                    <a:lstStyle/>
                    <a:p>
                      <a:pPr algn="ctr" fontAlgn="b"/>
                      <a:r>
                        <a:rPr lang="en-US" sz="1100" b="0" i="0" u="none" strike="noStrike" dirty="0">
                          <a:solidFill>
                            <a:srgbClr val="000000"/>
                          </a:solidFill>
                          <a:latin typeface="Calibri"/>
                        </a:rPr>
                        <a:t>X</a:t>
                      </a:r>
                    </a:p>
                  </a:txBody>
                  <a:tcPr marL="9525" marR="9525" marT="9525" marB="0" anchor="ctr"/>
                </a:tc>
              </a:tr>
              <a:tr h="247243">
                <a:tc>
                  <a:txBody>
                    <a:bodyPr/>
                    <a:lstStyle/>
                    <a:p>
                      <a:pPr algn="ctr" fontAlgn="b"/>
                      <a:r>
                        <a:rPr lang="en-US" sz="1100" b="0" i="0" u="none" strike="noStrike">
                          <a:solidFill>
                            <a:srgbClr val="000000"/>
                          </a:solidFill>
                          <a:latin typeface="Calibri"/>
                        </a:rPr>
                        <a:t>16</a:t>
                      </a:r>
                    </a:p>
                  </a:txBody>
                  <a:tcPr marL="9525" marR="9525" marT="9525" marB="0" anchor="ctr"/>
                </a:tc>
                <a:tc>
                  <a:txBody>
                    <a:bodyPr/>
                    <a:lstStyle/>
                    <a:p>
                      <a:pPr algn="ctr" fontAlgn="b"/>
                      <a:r>
                        <a:rPr lang="en-US" sz="1100" b="0" i="0" u="none" strike="noStrike" dirty="0">
                          <a:solidFill>
                            <a:srgbClr val="000000"/>
                          </a:solidFill>
                          <a:latin typeface="Calibri"/>
                        </a:rPr>
                        <a:t>Z</a:t>
                      </a:r>
                    </a:p>
                  </a:txBody>
                  <a:tcPr marL="9525" marR="9525" marT="9525" marB="0" anchor="ctr"/>
                </a:tc>
              </a:tr>
              <a:tr h="247243">
                <a:tc>
                  <a:txBody>
                    <a:bodyPr/>
                    <a:lstStyle/>
                    <a:p>
                      <a:pPr algn="ctr" fontAlgn="b"/>
                      <a:r>
                        <a:rPr lang="en-US" sz="1100" b="0" i="0" u="none" strike="noStrike">
                          <a:solidFill>
                            <a:srgbClr val="000000"/>
                          </a:solidFill>
                          <a:latin typeface="Calibri"/>
                        </a:rPr>
                        <a:t>17</a:t>
                      </a:r>
                    </a:p>
                  </a:txBody>
                  <a:tcPr marL="9525" marR="9525" marT="9525" marB="0" anchor="ctr"/>
                </a:tc>
                <a:tc>
                  <a:txBody>
                    <a:bodyPr/>
                    <a:lstStyle/>
                    <a:p>
                      <a:pPr algn="ctr" fontAlgn="b"/>
                      <a:r>
                        <a:rPr lang="en-US" sz="1100" b="0" i="0" u="none" strike="noStrike" dirty="0">
                          <a:solidFill>
                            <a:srgbClr val="000000"/>
                          </a:solidFill>
                          <a:latin typeface="Calibri"/>
                        </a:rPr>
                        <a:t>I</a:t>
                      </a:r>
                    </a:p>
                  </a:txBody>
                  <a:tcPr marL="9525" marR="9525" marT="9525" marB="0" anchor="ctr"/>
                </a:tc>
              </a:tr>
              <a:tr h="247243">
                <a:tc>
                  <a:txBody>
                    <a:bodyPr/>
                    <a:lstStyle/>
                    <a:p>
                      <a:pPr algn="ctr" fontAlgn="b"/>
                      <a:r>
                        <a:rPr lang="en-US" sz="1100" b="0" i="0" u="none" strike="noStrike">
                          <a:solidFill>
                            <a:srgbClr val="000000"/>
                          </a:solidFill>
                          <a:latin typeface="Calibri"/>
                        </a:rPr>
                        <a:t>18</a:t>
                      </a:r>
                    </a:p>
                  </a:txBody>
                  <a:tcPr marL="9525" marR="9525" marT="9525" marB="0" anchor="ctr"/>
                </a:tc>
                <a:tc>
                  <a:txBody>
                    <a:bodyPr/>
                    <a:lstStyle/>
                    <a:p>
                      <a:pPr algn="ctr" fontAlgn="b"/>
                      <a:r>
                        <a:rPr lang="en-US" sz="1100" b="0" i="0" u="none" strike="noStrike" dirty="0">
                          <a:solidFill>
                            <a:srgbClr val="000000"/>
                          </a:solidFill>
                          <a:latin typeface="Calibri"/>
                        </a:rPr>
                        <a:t>R</a:t>
                      </a:r>
                    </a:p>
                  </a:txBody>
                  <a:tcPr marL="9525" marR="9525" marT="9525" marB="0" anchor="ctr"/>
                </a:tc>
              </a:tr>
              <a:tr h="247243">
                <a:tc>
                  <a:txBody>
                    <a:bodyPr/>
                    <a:lstStyle/>
                    <a:p>
                      <a:pPr algn="ctr" fontAlgn="b"/>
                      <a:r>
                        <a:rPr lang="en-US" sz="1100" b="0" i="0" u="none" strike="noStrike">
                          <a:solidFill>
                            <a:srgbClr val="000000"/>
                          </a:solidFill>
                          <a:latin typeface="Calibri"/>
                        </a:rPr>
                        <a:t>19</a:t>
                      </a:r>
                    </a:p>
                  </a:txBody>
                  <a:tcPr marL="9525" marR="9525" marT="9525" marB="0" anchor="ctr"/>
                </a:tc>
                <a:tc>
                  <a:txBody>
                    <a:bodyPr/>
                    <a:lstStyle/>
                    <a:p>
                      <a:pPr algn="ctr" fontAlgn="b"/>
                      <a:r>
                        <a:rPr lang="en-US" sz="1100" b="0" i="0" u="none" strike="noStrike" dirty="0">
                          <a:solidFill>
                            <a:srgbClr val="000000"/>
                          </a:solidFill>
                          <a:latin typeface="Calibri"/>
                        </a:rPr>
                        <a:t>G</a:t>
                      </a:r>
                    </a:p>
                  </a:txBody>
                  <a:tcPr marL="9525" marR="9525" marT="9525" marB="0" anchor="ctr"/>
                </a:tc>
              </a:tr>
              <a:tr h="247243">
                <a:tc>
                  <a:txBody>
                    <a:bodyPr/>
                    <a:lstStyle/>
                    <a:p>
                      <a:pPr algn="ctr" fontAlgn="b"/>
                      <a:r>
                        <a:rPr lang="en-US" sz="1100" b="0" i="0" u="none" strike="noStrike">
                          <a:solidFill>
                            <a:srgbClr val="000000"/>
                          </a:solidFill>
                          <a:latin typeface="Calibri"/>
                        </a:rPr>
                        <a:t>20</a:t>
                      </a:r>
                    </a:p>
                  </a:txBody>
                  <a:tcPr marL="9525" marR="9525" marT="9525" marB="0" anchor="ctr"/>
                </a:tc>
                <a:tc>
                  <a:txBody>
                    <a:bodyPr/>
                    <a:lstStyle/>
                    <a:p>
                      <a:pPr algn="ctr" fontAlgn="b"/>
                      <a:r>
                        <a:rPr lang="en-US" sz="1100" b="0" i="0" u="none" strike="noStrike" dirty="0">
                          <a:solidFill>
                            <a:srgbClr val="000000"/>
                          </a:solidFill>
                          <a:latin typeface="Calibri"/>
                        </a:rPr>
                        <a:t>L</a:t>
                      </a:r>
                    </a:p>
                  </a:txBody>
                  <a:tcPr marL="9525" marR="9525" marT="9525" marB="0" anchor="ctr"/>
                </a:tc>
              </a:tr>
              <a:tr h="247243">
                <a:tc>
                  <a:txBody>
                    <a:bodyPr/>
                    <a:lstStyle/>
                    <a:p>
                      <a:pPr algn="ctr" fontAlgn="b"/>
                      <a:r>
                        <a:rPr lang="en-US" sz="1100" b="0" i="0" u="none" strike="noStrike">
                          <a:solidFill>
                            <a:srgbClr val="000000"/>
                          </a:solidFill>
                          <a:latin typeface="Calibri"/>
                        </a:rPr>
                        <a:t>21</a:t>
                      </a:r>
                    </a:p>
                  </a:txBody>
                  <a:tcPr marL="9525" marR="9525" marT="9525" marB="0" anchor="ctr"/>
                </a:tc>
                <a:tc>
                  <a:txBody>
                    <a:bodyPr/>
                    <a:lstStyle/>
                    <a:p>
                      <a:pPr algn="ctr" fontAlgn="b"/>
                      <a:r>
                        <a:rPr lang="en-US" sz="1100" b="0" i="0" u="none" strike="noStrike" dirty="0">
                          <a:solidFill>
                            <a:srgbClr val="000000"/>
                          </a:solidFill>
                          <a:latin typeface="Calibri"/>
                        </a:rPr>
                        <a:t>D</a:t>
                      </a:r>
                    </a:p>
                  </a:txBody>
                  <a:tcPr marL="9525" marR="9525" marT="9525" marB="0" anchor="ctr"/>
                </a:tc>
              </a:tr>
              <a:tr h="247243">
                <a:tc>
                  <a:txBody>
                    <a:bodyPr/>
                    <a:lstStyle/>
                    <a:p>
                      <a:pPr algn="ctr" fontAlgn="b"/>
                      <a:r>
                        <a:rPr lang="en-US" sz="1100" b="0" i="0" u="none" strike="noStrike">
                          <a:solidFill>
                            <a:srgbClr val="000000"/>
                          </a:solidFill>
                          <a:latin typeface="Calibri"/>
                        </a:rPr>
                        <a:t>22</a:t>
                      </a:r>
                    </a:p>
                  </a:txBody>
                  <a:tcPr marL="9525" marR="9525" marT="9525" marB="0" anchor="ctr"/>
                </a:tc>
                <a:tc>
                  <a:txBody>
                    <a:bodyPr/>
                    <a:lstStyle/>
                    <a:p>
                      <a:pPr algn="ctr" fontAlgn="b"/>
                      <a:r>
                        <a:rPr lang="en-US" sz="1100" b="0" i="0" u="none" strike="noStrike" dirty="0">
                          <a:solidFill>
                            <a:srgbClr val="000000"/>
                          </a:solidFill>
                          <a:latin typeface="Calibri"/>
                        </a:rPr>
                        <a:t>A</a:t>
                      </a:r>
                    </a:p>
                  </a:txBody>
                  <a:tcPr marL="9525" marR="9525" marT="9525" marB="0" anchor="ctr"/>
                </a:tc>
              </a:tr>
              <a:tr h="247243">
                <a:tc>
                  <a:txBody>
                    <a:bodyPr/>
                    <a:lstStyle/>
                    <a:p>
                      <a:pPr algn="ctr" fontAlgn="b"/>
                      <a:r>
                        <a:rPr lang="en-US" sz="1100" b="0" i="0" u="none" strike="noStrike">
                          <a:solidFill>
                            <a:srgbClr val="000000"/>
                          </a:solidFill>
                          <a:latin typeface="Calibri"/>
                        </a:rPr>
                        <a:t>23</a:t>
                      </a:r>
                    </a:p>
                  </a:txBody>
                  <a:tcPr marL="9525" marR="9525" marT="9525" marB="0" anchor="ctr"/>
                </a:tc>
                <a:tc>
                  <a:txBody>
                    <a:bodyPr/>
                    <a:lstStyle/>
                    <a:p>
                      <a:pPr algn="ctr" fontAlgn="b"/>
                      <a:r>
                        <a:rPr lang="en-US" sz="1100" b="0" i="0" u="none" strike="noStrike" dirty="0">
                          <a:solidFill>
                            <a:srgbClr val="000000"/>
                          </a:solidFill>
                          <a:latin typeface="Calibri"/>
                        </a:rPr>
                        <a:t>H</a:t>
                      </a:r>
                    </a:p>
                  </a:txBody>
                  <a:tcPr marL="9525" marR="9525" marT="9525" marB="0" anchor="ctr"/>
                </a:tc>
              </a:tr>
              <a:tr h="247243">
                <a:tc>
                  <a:txBody>
                    <a:bodyPr/>
                    <a:lstStyle/>
                    <a:p>
                      <a:pPr algn="ctr" fontAlgn="b"/>
                      <a:r>
                        <a:rPr lang="en-US" sz="1100" b="0" i="0" u="none" strike="noStrike">
                          <a:solidFill>
                            <a:srgbClr val="000000"/>
                          </a:solidFill>
                          <a:latin typeface="Calibri"/>
                        </a:rPr>
                        <a:t>24</a:t>
                      </a:r>
                    </a:p>
                  </a:txBody>
                  <a:tcPr marL="9525" marR="9525" marT="9525" marB="0" anchor="ctr"/>
                </a:tc>
                <a:tc>
                  <a:txBody>
                    <a:bodyPr/>
                    <a:lstStyle/>
                    <a:p>
                      <a:pPr algn="ctr" fontAlgn="b"/>
                      <a:r>
                        <a:rPr lang="en-US" sz="1100" b="0" i="0" u="none" strike="noStrike" dirty="0">
                          <a:solidFill>
                            <a:srgbClr val="000000"/>
                          </a:solidFill>
                          <a:latin typeface="Calibri"/>
                        </a:rPr>
                        <a:t>P</a:t>
                      </a:r>
                    </a:p>
                  </a:txBody>
                  <a:tcPr marL="9525" marR="9525" marT="9525" marB="0" anchor="ctr"/>
                </a:tc>
              </a:tr>
              <a:tr h="247243">
                <a:tc>
                  <a:txBody>
                    <a:bodyPr/>
                    <a:lstStyle/>
                    <a:p>
                      <a:pPr algn="ctr" fontAlgn="b"/>
                      <a:r>
                        <a:rPr lang="en-US" sz="1100" b="0" i="0" u="none" strike="noStrike" dirty="0">
                          <a:solidFill>
                            <a:srgbClr val="000000"/>
                          </a:solidFill>
                          <a:latin typeface="Calibri"/>
                        </a:rPr>
                        <a:t>25</a:t>
                      </a:r>
                    </a:p>
                  </a:txBody>
                  <a:tcPr marL="9525" marR="9525" marT="9525" marB="0" anchor="ctr"/>
                </a:tc>
                <a:tc>
                  <a:txBody>
                    <a:bodyPr/>
                    <a:lstStyle/>
                    <a:p>
                      <a:pPr algn="ctr" fontAlgn="b"/>
                      <a:r>
                        <a:rPr lang="en-US" sz="1100" b="0" i="0" u="none" strike="noStrike" dirty="0">
                          <a:solidFill>
                            <a:srgbClr val="000000"/>
                          </a:solidFill>
                          <a:latin typeface="Calibri"/>
                        </a:rPr>
                        <a:t>Q</a:t>
                      </a:r>
                    </a:p>
                  </a:txBody>
                  <a:tcPr marL="9525" marR="9525" marT="9525" marB="0" anchor="ctr"/>
                </a:tc>
              </a:tr>
            </a:tbl>
          </a:graphicData>
        </a:graphic>
      </p:graphicFrame>
      <p:pic>
        <p:nvPicPr>
          <p:cNvPr id="33793" name="Picture 1" descr="C:\Users\Susannah\Dropbox\ATL_community_involvement_study\ATL_objective_data\images\amenities\amenities_rank.png"/>
          <p:cNvPicPr>
            <a:picLocks noChangeAspect="1" noChangeArrowheads="1"/>
          </p:cNvPicPr>
          <p:nvPr/>
        </p:nvPicPr>
        <p:blipFill>
          <a:blip r:embed="rId3" cstate="print"/>
          <a:srcRect/>
          <a:stretch>
            <a:fillRect/>
          </a:stretch>
        </p:blipFill>
        <p:spPr bwMode="auto">
          <a:xfrm>
            <a:off x="457200" y="1600200"/>
            <a:ext cx="5908431" cy="4800600"/>
          </a:xfrm>
          <a:prstGeom prst="rect">
            <a:avLst/>
          </a:prstGeom>
          <a:noFill/>
        </p:spPr>
      </p:pic>
      <p:sp>
        <p:nvSpPr>
          <p:cNvPr id="6" name="TextBox 5"/>
          <p:cNvSpPr txBox="1"/>
          <p:nvPr/>
        </p:nvSpPr>
        <p:spPr>
          <a:xfrm>
            <a:off x="7543800" y="6642556"/>
            <a:ext cx="1905000" cy="215444"/>
          </a:xfrm>
          <a:prstGeom prst="rect">
            <a:avLst/>
          </a:prstGeom>
          <a:noFill/>
        </p:spPr>
        <p:txBody>
          <a:bodyPr wrap="square" rtlCol="0">
            <a:spAutoFit/>
          </a:bodyPr>
          <a:lstStyle/>
          <a:p>
            <a:r>
              <a:rPr lang="en-US" sz="800" dirty="0" smtClean="0"/>
              <a:t>Source: Calculated by authors.</a:t>
            </a:r>
          </a:p>
        </p:txBody>
      </p:sp>
    </p:spTree>
    <p:extLst>
      <p:ext uri="{BB962C8B-B14F-4D97-AF65-F5344CB8AC3E}">
        <p14:creationId xmlns:p14="http://schemas.microsoft.com/office/powerpoint/2010/main" val="176508245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HOUSING: Vacancy</a:t>
            </a:r>
            <a:endParaRPr lang="en-US" dirty="0"/>
          </a:p>
        </p:txBody>
      </p:sp>
      <p:pic>
        <p:nvPicPr>
          <p:cNvPr id="5122" name="Picture 2" descr="C:\Users\Susannah\Dropbox\ATL_community_involvement_study\ATL_objective_data\images\housing\vacancy_quintile.png"/>
          <p:cNvPicPr>
            <a:picLocks noChangeAspect="1" noChangeArrowheads="1"/>
          </p:cNvPicPr>
          <p:nvPr/>
        </p:nvPicPr>
        <p:blipFill>
          <a:blip r:embed="rId3" cstate="print"/>
          <a:srcRect/>
          <a:stretch>
            <a:fillRect/>
          </a:stretch>
        </p:blipFill>
        <p:spPr bwMode="auto">
          <a:xfrm>
            <a:off x="1253666" y="1499616"/>
            <a:ext cx="6594934" cy="5358384"/>
          </a:xfrm>
          <a:prstGeom prst="rect">
            <a:avLst/>
          </a:prstGeom>
          <a:noFill/>
        </p:spPr>
      </p:pic>
      <p:sp>
        <p:nvSpPr>
          <p:cNvPr id="5" name="TextBox 4"/>
          <p:cNvSpPr txBox="1"/>
          <p:nvPr/>
        </p:nvSpPr>
        <p:spPr>
          <a:xfrm>
            <a:off x="152400" y="6629400"/>
            <a:ext cx="8686800" cy="215444"/>
          </a:xfrm>
          <a:prstGeom prst="rect">
            <a:avLst/>
          </a:prstGeom>
          <a:noFill/>
        </p:spPr>
        <p:txBody>
          <a:bodyPr wrap="square" rtlCol="0">
            <a:spAutoFit/>
          </a:bodyPr>
          <a:lstStyle/>
          <a:p>
            <a:r>
              <a:rPr lang="en-US" sz="800" dirty="0" smtClean="0"/>
              <a:t>Data Source: U.S. Census Bureau. ( 2010). </a:t>
            </a:r>
            <a:r>
              <a:rPr lang="en-US" sz="800" i="1" dirty="0" smtClean="0"/>
              <a:t>Profile of General Population and Housing Characteristics: 2010 Demographic Profile.</a:t>
            </a:r>
            <a:r>
              <a:rPr lang="en-US" sz="800" dirty="0" smtClean="0"/>
              <a:t> Data Retrieved from www.factfinder2.census.gov</a:t>
            </a:r>
            <a:endParaRPr lang="en-US" sz="800" dirty="0"/>
          </a:p>
        </p:txBody>
      </p:sp>
    </p:spTree>
    <p:extLst>
      <p:ext uri="{BB962C8B-B14F-4D97-AF65-F5344CB8AC3E}">
        <p14:creationId xmlns:p14="http://schemas.microsoft.com/office/powerpoint/2010/main" val="210396030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rent Affordability</a:t>
            </a:r>
            <a:endParaRPr lang="en-US" dirty="0"/>
          </a:p>
        </p:txBody>
      </p:sp>
      <p:pic>
        <p:nvPicPr>
          <p:cNvPr id="64513" name="Picture 1" descr="C:\Users\Susannah\Dropbox\ATL_community_involvement_study\ATL_objective_data\images\housing\rent_afford_quintiles.png"/>
          <p:cNvPicPr>
            <a:picLocks noChangeAspect="1" noChangeArrowheads="1"/>
          </p:cNvPicPr>
          <p:nvPr/>
        </p:nvPicPr>
        <p:blipFill>
          <a:blip r:embed="rId3" cstate="print"/>
          <a:srcRect/>
          <a:stretch>
            <a:fillRect/>
          </a:stretch>
        </p:blipFill>
        <p:spPr bwMode="auto">
          <a:xfrm>
            <a:off x="1219200" y="1499616"/>
            <a:ext cx="6594935" cy="5358384"/>
          </a:xfrm>
          <a:prstGeom prst="rect">
            <a:avLst/>
          </a:prstGeom>
          <a:noFill/>
        </p:spPr>
      </p:pic>
      <p:sp>
        <p:nvSpPr>
          <p:cNvPr id="5" name="TextBox 4"/>
          <p:cNvSpPr txBox="1"/>
          <p:nvPr/>
        </p:nvSpPr>
        <p:spPr>
          <a:xfrm>
            <a:off x="152400" y="6629400"/>
            <a:ext cx="8686800" cy="215444"/>
          </a:xfrm>
          <a:prstGeom prst="rect">
            <a:avLst/>
          </a:prstGeom>
          <a:noFill/>
        </p:spPr>
        <p:txBody>
          <a:bodyPr wrap="square" rtlCol="0">
            <a:spAutoFit/>
          </a:bodyPr>
          <a:lstStyle/>
          <a:p>
            <a:r>
              <a:rPr lang="en-US" sz="800" dirty="0" smtClean="0"/>
              <a:t>Data Source: U.S. Census Bureau. ( 2010). </a:t>
            </a:r>
            <a:r>
              <a:rPr lang="en-US" sz="800" i="1" dirty="0" smtClean="0"/>
              <a:t>Profile of General Population and Housing Characteristics: 2010 Demographic Profile.</a:t>
            </a:r>
            <a:r>
              <a:rPr lang="en-US" sz="800" dirty="0" smtClean="0"/>
              <a:t> Data Retrieved from www.factfinder2.census.gov</a:t>
            </a:r>
            <a:endParaRPr lang="en-US" sz="800" dirty="0"/>
          </a:p>
        </p:txBody>
      </p:sp>
    </p:spTree>
    <p:extLst>
      <p:ext uri="{BB962C8B-B14F-4D97-AF65-F5344CB8AC3E}">
        <p14:creationId xmlns:p14="http://schemas.microsoft.com/office/powerpoint/2010/main" val="121382629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a:t>
            </a:r>
            <a:r>
              <a:rPr lang="en-US" dirty="0" smtClean="0"/>
              <a:t>: Home Affordability</a:t>
            </a:r>
            <a:endParaRPr lang="en-US" dirty="0"/>
          </a:p>
        </p:txBody>
      </p:sp>
      <p:pic>
        <p:nvPicPr>
          <p:cNvPr id="62465" name="Picture 1" descr="C:\Users\Susannah\Dropbox\ATL_community_involvement_study\ATL_objective_data\images\housing\home_afford_quintiles.png"/>
          <p:cNvPicPr>
            <a:picLocks noChangeAspect="1" noChangeArrowheads="1"/>
          </p:cNvPicPr>
          <p:nvPr/>
        </p:nvPicPr>
        <p:blipFill>
          <a:blip r:embed="rId3" cstate="print"/>
          <a:srcRect/>
          <a:stretch>
            <a:fillRect/>
          </a:stretch>
        </p:blipFill>
        <p:spPr bwMode="auto">
          <a:xfrm>
            <a:off x="1219200" y="1499616"/>
            <a:ext cx="6594935" cy="5358384"/>
          </a:xfrm>
          <a:prstGeom prst="rect">
            <a:avLst/>
          </a:prstGeom>
          <a:noFill/>
        </p:spPr>
      </p:pic>
      <p:sp>
        <p:nvSpPr>
          <p:cNvPr id="5" name="TextBox 4"/>
          <p:cNvSpPr txBox="1"/>
          <p:nvPr/>
        </p:nvSpPr>
        <p:spPr>
          <a:xfrm>
            <a:off x="152400" y="6629400"/>
            <a:ext cx="8686800" cy="215444"/>
          </a:xfrm>
          <a:prstGeom prst="rect">
            <a:avLst/>
          </a:prstGeom>
          <a:noFill/>
        </p:spPr>
        <p:txBody>
          <a:bodyPr wrap="square" rtlCol="0">
            <a:spAutoFit/>
          </a:bodyPr>
          <a:lstStyle/>
          <a:p>
            <a:r>
              <a:rPr lang="en-US" sz="800" dirty="0" smtClean="0"/>
              <a:t>Data Source: U.S. Census Bureau. ( 2010). </a:t>
            </a:r>
            <a:r>
              <a:rPr lang="en-US" sz="800" i="1" dirty="0" smtClean="0"/>
              <a:t>Profile of General Population and Housing Characteristics: 2010 Demographic Profile.</a:t>
            </a:r>
            <a:r>
              <a:rPr lang="en-US" sz="800" dirty="0" smtClean="0"/>
              <a:t> Data Retrieved from www.factfinder2.census.gov</a:t>
            </a:r>
            <a:endParaRPr lang="en-US" sz="800" dirty="0"/>
          </a:p>
        </p:txBody>
      </p:sp>
    </p:spTree>
    <p:extLst>
      <p:ext uri="{BB962C8B-B14F-4D97-AF65-F5344CB8AC3E}">
        <p14:creationId xmlns:p14="http://schemas.microsoft.com/office/powerpoint/2010/main" val="100197291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629400" y="152399"/>
          <a:ext cx="2354424" cy="6553189"/>
        </p:xfrm>
        <a:graphic>
          <a:graphicData uri="http://schemas.openxmlformats.org/drawingml/2006/table">
            <a:tbl>
              <a:tblPr firstRow="1" bandRow="1">
                <a:tableStyleId>{21E4AEA4-8DFA-4A89-87EB-49C32662AFE0}</a:tableStyleId>
              </a:tblPr>
              <a:tblGrid>
                <a:gridCol w="1371600"/>
                <a:gridCol w="982824"/>
              </a:tblGrid>
              <a:tr h="30462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solidFill>
                            <a:schemeClr val="lt1"/>
                          </a:solidFill>
                          <a:effectLst/>
                          <a:latin typeface="+mn-lt"/>
                          <a:ea typeface="+mn-ea"/>
                          <a:cs typeface="Calibri" pitchFamily="34" charset="0"/>
                        </a:rPr>
                        <a:t>Housing</a:t>
                      </a:r>
                      <a:r>
                        <a:rPr lang="en-US" sz="1200" b="0" u="none" strike="noStrike" kern="1200" baseline="0" dirty="0" smtClean="0">
                          <a:solidFill>
                            <a:schemeClr val="lt1"/>
                          </a:solidFill>
                          <a:effectLst/>
                          <a:latin typeface="+mn-lt"/>
                          <a:ea typeface="+mn-ea"/>
                          <a:cs typeface="Calibri" pitchFamily="34" charset="0"/>
                        </a:rPr>
                        <a:t> </a:t>
                      </a:r>
                      <a:r>
                        <a:rPr lang="en-US" sz="1200" b="0" u="none" strike="noStrike" kern="1200" dirty="0" smtClean="0">
                          <a:solidFill>
                            <a:schemeClr val="lt1"/>
                          </a:solidFill>
                          <a:effectLst/>
                          <a:latin typeface="+mn-lt"/>
                          <a:ea typeface="+mn-ea"/>
                          <a:cs typeface="Calibri" pitchFamily="34" charset="0"/>
                        </a:rPr>
                        <a:t>Ranking</a:t>
                      </a:r>
                      <a:endParaRPr lang="en-US" sz="1200" b="0" i="0" u="none" strike="noStrike" kern="1200" dirty="0" smtClean="0">
                        <a:solidFill>
                          <a:schemeClr val="bg1"/>
                        </a:solidFill>
                        <a:effectLst/>
                        <a:latin typeface="+mn-lt"/>
                        <a:ea typeface="+mn-ea"/>
                        <a:cs typeface="Calibri" pitchFamily="34" charset="0"/>
                      </a:endParaRPr>
                    </a:p>
                  </a:txBody>
                  <a:tcPr marL="9525" marR="9525" marT="9525" marB="0" anchor="ctr"/>
                </a:tc>
                <a:tc>
                  <a:txBody>
                    <a:bodyPr/>
                    <a:lstStyle/>
                    <a:p>
                      <a:pPr algn="ctr" fontAlgn="b"/>
                      <a:r>
                        <a:rPr lang="en-US" sz="1200" b="0" i="0" u="none" strike="noStrike" dirty="0" smtClean="0">
                          <a:solidFill>
                            <a:schemeClr val="bg1"/>
                          </a:solidFill>
                          <a:effectLst/>
                          <a:latin typeface="+mj-lt"/>
                          <a:cs typeface="Calibri" pitchFamily="34" charset="0"/>
                        </a:rPr>
                        <a:t>NPU</a:t>
                      </a:r>
                      <a:endParaRPr lang="en-US" sz="1200" b="0" i="0" u="none" strike="noStrike" dirty="0">
                        <a:solidFill>
                          <a:schemeClr val="bg1"/>
                        </a:solidFill>
                        <a:effectLst/>
                        <a:latin typeface="+mj-lt"/>
                        <a:cs typeface="Calibri" pitchFamily="34" charset="0"/>
                      </a:endParaRPr>
                    </a:p>
                  </a:txBody>
                  <a:tcPr marL="9525" marR="9525" marT="9525" marB="0" anchor="ctr"/>
                </a:tc>
              </a:tr>
              <a:tr h="253344">
                <a:tc>
                  <a:txBody>
                    <a:bodyPr/>
                    <a:lstStyle/>
                    <a:p>
                      <a:pPr algn="ctr" fontAlgn="b"/>
                      <a:r>
                        <a:rPr lang="en-US" sz="1100" b="0" i="0" u="none" strike="noStrike" dirty="0">
                          <a:solidFill>
                            <a:srgbClr val="000000"/>
                          </a:solidFill>
                          <a:latin typeface="Calibri"/>
                        </a:rPr>
                        <a:t>1</a:t>
                      </a:r>
                    </a:p>
                  </a:txBody>
                  <a:tcPr marL="9525" marR="9525" marT="9525" marB="0" anchor="b"/>
                </a:tc>
                <a:tc>
                  <a:txBody>
                    <a:bodyPr/>
                    <a:lstStyle/>
                    <a:p>
                      <a:pPr algn="ctr" fontAlgn="b"/>
                      <a:r>
                        <a:rPr lang="en-US" sz="1100" b="0" i="0" u="none" strike="noStrike">
                          <a:solidFill>
                            <a:srgbClr val="000000"/>
                          </a:solidFill>
                          <a:latin typeface="Calibri"/>
                        </a:rPr>
                        <a:t>Q</a:t>
                      </a:r>
                    </a:p>
                  </a:txBody>
                  <a:tcPr marL="9525" marR="9525" marT="9525" marB="0" anchor="b"/>
                </a:tc>
              </a:tr>
              <a:tr h="249801">
                <a:tc>
                  <a:txBody>
                    <a:bodyPr/>
                    <a:lstStyle/>
                    <a:p>
                      <a:pPr algn="ctr" fontAlgn="b"/>
                      <a:r>
                        <a:rPr lang="en-US" sz="1100" b="0" i="0" u="none" strike="noStrike" dirty="0">
                          <a:solidFill>
                            <a:srgbClr val="000000"/>
                          </a:solidFill>
                          <a:latin typeface="Calibri"/>
                        </a:rPr>
                        <a:t>2</a:t>
                      </a:r>
                    </a:p>
                  </a:txBody>
                  <a:tcPr marL="9525" marR="9525" marT="9525" marB="0" anchor="b"/>
                </a:tc>
                <a:tc>
                  <a:txBody>
                    <a:bodyPr/>
                    <a:lstStyle/>
                    <a:p>
                      <a:pPr algn="ctr" fontAlgn="b"/>
                      <a:r>
                        <a:rPr lang="en-US" sz="1100" b="0" i="0" u="none" strike="noStrike">
                          <a:solidFill>
                            <a:srgbClr val="000000"/>
                          </a:solidFill>
                          <a:latin typeface="Calibri"/>
                        </a:rPr>
                        <a:t>W</a:t>
                      </a:r>
                    </a:p>
                  </a:txBody>
                  <a:tcPr marL="9525" marR="9525" marT="9525" marB="0" anchor="b"/>
                </a:tc>
              </a:tr>
              <a:tr h="249801">
                <a:tc>
                  <a:txBody>
                    <a:bodyPr/>
                    <a:lstStyle/>
                    <a:p>
                      <a:pPr algn="ctr" fontAlgn="b"/>
                      <a:r>
                        <a:rPr lang="en-US" sz="1100" b="0" i="0" u="none" strike="noStrike" dirty="0">
                          <a:solidFill>
                            <a:srgbClr val="000000"/>
                          </a:solidFill>
                          <a:latin typeface="Calibri"/>
                        </a:rPr>
                        <a:t>3</a:t>
                      </a:r>
                    </a:p>
                  </a:txBody>
                  <a:tcPr marL="9525" marR="9525" marT="9525" marB="0" anchor="b"/>
                </a:tc>
                <a:tc>
                  <a:txBody>
                    <a:bodyPr/>
                    <a:lstStyle/>
                    <a:p>
                      <a:pPr algn="ctr" fontAlgn="b"/>
                      <a:r>
                        <a:rPr lang="en-US" sz="1100" b="0" i="0" u="none" strike="noStrike">
                          <a:solidFill>
                            <a:srgbClr val="000000"/>
                          </a:solidFill>
                          <a:latin typeface="Calibri"/>
                        </a:rPr>
                        <a:t>P</a:t>
                      </a:r>
                    </a:p>
                  </a:txBody>
                  <a:tcPr marL="9525" marR="9525" marT="9525" marB="0" anchor="b"/>
                </a:tc>
              </a:tr>
              <a:tr h="249801">
                <a:tc>
                  <a:txBody>
                    <a:bodyPr/>
                    <a:lstStyle/>
                    <a:p>
                      <a:pPr algn="ctr" fontAlgn="b"/>
                      <a:r>
                        <a:rPr lang="en-US" sz="1100" b="0" i="0" u="none" strike="noStrike" dirty="0">
                          <a:solidFill>
                            <a:srgbClr val="000000"/>
                          </a:solidFill>
                          <a:latin typeface="Calibri"/>
                        </a:rPr>
                        <a:t>4</a:t>
                      </a:r>
                    </a:p>
                  </a:txBody>
                  <a:tcPr marL="9525" marR="9525" marT="9525" marB="0" anchor="b"/>
                </a:tc>
                <a:tc>
                  <a:txBody>
                    <a:bodyPr/>
                    <a:lstStyle/>
                    <a:p>
                      <a:pPr algn="ctr" fontAlgn="b"/>
                      <a:r>
                        <a:rPr lang="en-US" sz="1100" b="0" i="0" u="none" strike="noStrike">
                          <a:solidFill>
                            <a:srgbClr val="000000"/>
                          </a:solidFill>
                          <a:latin typeface="Calibri"/>
                        </a:rPr>
                        <a:t>O</a:t>
                      </a:r>
                    </a:p>
                  </a:txBody>
                  <a:tcPr marL="9525" marR="9525" marT="9525" marB="0" anchor="b"/>
                </a:tc>
              </a:tr>
              <a:tr h="249801">
                <a:tc>
                  <a:txBody>
                    <a:bodyPr/>
                    <a:lstStyle/>
                    <a:p>
                      <a:pPr algn="ctr" fontAlgn="b"/>
                      <a:r>
                        <a:rPr lang="en-US" sz="1100" b="0" i="0" u="none" strike="noStrike">
                          <a:solidFill>
                            <a:srgbClr val="000000"/>
                          </a:solidFill>
                          <a:latin typeface="Calibri"/>
                        </a:rPr>
                        <a:t>5</a:t>
                      </a:r>
                    </a:p>
                  </a:txBody>
                  <a:tcPr marL="9525" marR="9525" marT="9525" marB="0" anchor="b"/>
                </a:tc>
                <a:tc>
                  <a:txBody>
                    <a:bodyPr/>
                    <a:lstStyle/>
                    <a:p>
                      <a:pPr algn="ctr" fontAlgn="b"/>
                      <a:r>
                        <a:rPr lang="en-US" sz="1100" b="0" i="0" u="none" strike="noStrike">
                          <a:solidFill>
                            <a:srgbClr val="000000"/>
                          </a:solidFill>
                          <a:latin typeface="Calibri"/>
                        </a:rPr>
                        <a:t>N</a:t>
                      </a:r>
                    </a:p>
                  </a:txBody>
                  <a:tcPr marL="9525" marR="9525" marT="9525" marB="0" anchor="b"/>
                </a:tc>
              </a:tr>
              <a:tr h="249801">
                <a:tc>
                  <a:txBody>
                    <a:bodyPr/>
                    <a:lstStyle/>
                    <a:p>
                      <a:pPr algn="ctr" fontAlgn="b"/>
                      <a:r>
                        <a:rPr lang="en-US" sz="1100" b="0" i="0" u="none" strike="noStrike" dirty="0">
                          <a:solidFill>
                            <a:srgbClr val="000000"/>
                          </a:solidFill>
                          <a:latin typeface="Calibri"/>
                        </a:rPr>
                        <a:t>6</a:t>
                      </a:r>
                    </a:p>
                  </a:txBody>
                  <a:tcPr marL="9525" marR="9525" marT="9525" marB="0" anchor="b"/>
                </a:tc>
                <a:tc>
                  <a:txBody>
                    <a:bodyPr/>
                    <a:lstStyle/>
                    <a:p>
                      <a:pPr algn="ctr" fontAlgn="b"/>
                      <a:r>
                        <a:rPr lang="en-US" sz="1100" b="0" i="0" u="none" strike="noStrike">
                          <a:solidFill>
                            <a:srgbClr val="000000"/>
                          </a:solidFill>
                          <a:latin typeface="Calibri"/>
                        </a:rPr>
                        <a:t>D</a:t>
                      </a:r>
                    </a:p>
                  </a:txBody>
                  <a:tcPr marL="9525" marR="9525" marT="9525" marB="0" anchor="b"/>
                </a:tc>
              </a:tr>
              <a:tr h="249801">
                <a:tc>
                  <a:txBody>
                    <a:bodyPr/>
                    <a:lstStyle/>
                    <a:p>
                      <a:pPr algn="ctr" fontAlgn="b"/>
                      <a:r>
                        <a:rPr lang="en-US" sz="1100" b="0" i="0" u="none" strike="noStrike" dirty="0">
                          <a:solidFill>
                            <a:srgbClr val="000000"/>
                          </a:solidFill>
                          <a:latin typeface="Calibri"/>
                        </a:rPr>
                        <a:t>7</a:t>
                      </a:r>
                    </a:p>
                  </a:txBody>
                  <a:tcPr marL="9525" marR="9525" marT="9525" marB="0" anchor="b"/>
                </a:tc>
                <a:tc>
                  <a:txBody>
                    <a:bodyPr/>
                    <a:lstStyle/>
                    <a:p>
                      <a:pPr algn="ctr" fontAlgn="b"/>
                      <a:r>
                        <a:rPr lang="en-US" sz="1100" b="0" i="0" u="none" strike="noStrike">
                          <a:solidFill>
                            <a:srgbClr val="000000"/>
                          </a:solidFill>
                          <a:latin typeface="Calibri"/>
                        </a:rPr>
                        <a:t>C</a:t>
                      </a:r>
                    </a:p>
                  </a:txBody>
                  <a:tcPr marL="9525" marR="9525" marT="9525" marB="0" anchor="b"/>
                </a:tc>
              </a:tr>
              <a:tr h="249801">
                <a:tc>
                  <a:txBody>
                    <a:bodyPr/>
                    <a:lstStyle/>
                    <a:p>
                      <a:pPr algn="ctr" fontAlgn="b"/>
                      <a:r>
                        <a:rPr lang="en-US" sz="1100" b="0" i="0" u="none" strike="noStrike" dirty="0">
                          <a:solidFill>
                            <a:srgbClr val="000000"/>
                          </a:solidFill>
                          <a:latin typeface="Calibri"/>
                        </a:rPr>
                        <a:t>8</a:t>
                      </a:r>
                    </a:p>
                  </a:txBody>
                  <a:tcPr marL="9525" marR="9525" marT="9525" marB="0" anchor="b"/>
                </a:tc>
                <a:tc>
                  <a:txBody>
                    <a:bodyPr/>
                    <a:lstStyle/>
                    <a:p>
                      <a:pPr algn="ctr" fontAlgn="b"/>
                      <a:r>
                        <a:rPr lang="en-US" sz="1100" b="0" i="0" u="none" strike="noStrike">
                          <a:solidFill>
                            <a:srgbClr val="000000"/>
                          </a:solidFill>
                          <a:latin typeface="Calibri"/>
                        </a:rPr>
                        <a:t>I</a:t>
                      </a:r>
                    </a:p>
                  </a:txBody>
                  <a:tcPr marL="9525" marR="9525" marT="9525" marB="0" anchor="b"/>
                </a:tc>
              </a:tr>
              <a:tr h="249801">
                <a:tc>
                  <a:txBody>
                    <a:bodyPr/>
                    <a:lstStyle/>
                    <a:p>
                      <a:pPr algn="ctr" fontAlgn="b"/>
                      <a:r>
                        <a:rPr lang="en-US" sz="1100" b="0" i="0" u="none" strike="noStrike" dirty="0">
                          <a:solidFill>
                            <a:srgbClr val="000000"/>
                          </a:solidFill>
                          <a:latin typeface="Calibri"/>
                        </a:rPr>
                        <a:t>9</a:t>
                      </a:r>
                    </a:p>
                  </a:txBody>
                  <a:tcPr marL="9525" marR="9525" marT="9525" marB="0" anchor="b"/>
                </a:tc>
                <a:tc>
                  <a:txBody>
                    <a:bodyPr/>
                    <a:lstStyle/>
                    <a:p>
                      <a:pPr algn="ctr" fontAlgn="b"/>
                      <a:r>
                        <a:rPr lang="en-US" sz="1100" b="0" i="0" u="none" strike="noStrike">
                          <a:solidFill>
                            <a:srgbClr val="000000"/>
                          </a:solidFill>
                          <a:latin typeface="Calibri"/>
                        </a:rPr>
                        <a:t>G</a:t>
                      </a:r>
                    </a:p>
                  </a:txBody>
                  <a:tcPr marL="9525" marR="9525" marT="9525" marB="0" anchor="b"/>
                </a:tc>
              </a:tr>
              <a:tr h="249801">
                <a:tc>
                  <a:txBody>
                    <a:bodyPr/>
                    <a:lstStyle/>
                    <a:p>
                      <a:pPr algn="ctr" fontAlgn="b"/>
                      <a:r>
                        <a:rPr lang="en-US" sz="1100" b="0" i="0" u="none" strike="noStrike" dirty="0">
                          <a:solidFill>
                            <a:srgbClr val="000000"/>
                          </a:solidFill>
                          <a:latin typeface="Calibri"/>
                        </a:rPr>
                        <a:t>10</a:t>
                      </a:r>
                    </a:p>
                  </a:txBody>
                  <a:tcPr marL="9525" marR="9525" marT="9525" marB="0" anchor="b"/>
                </a:tc>
                <a:tc>
                  <a:txBody>
                    <a:bodyPr/>
                    <a:lstStyle/>
                    <a:p>
                      <a:pPr algn="ctr" fontAlgn="b"/>
                      <a:r>
                        <a:rPr lang="en-US" sz="1100" b="0" i="0" u="none" strike="noStrike">
                          <a:solidFill>
                            <a:srgbClr val="000000"/>
                          </a:solidFill>
                          <a:latin typeface="Calibri"/>
                        </a:rPr>
                        <a:t>F</a:t>
                      </a:r>
                    </a:p>
                  </a:txBody>
                  <a:tcPr marL="9525" marR="9525" marT="9525" marB="0" anchor="b"/>
                </a:tc>
              </a:tr>
              <a:tr h="249801">
                <a:tc>
                  <a:txBody>
                    <a:bodyPr/>
                    <a:lstStyle/>
                    <a:p>
                      <a:pPr algn="ctr" fontAlgn="b"/>
                      <a:r>
                        <a:rPr lang="en-US" sz="1100" b="0" i="0" u="none" strike="noStrike" dirty="0">
                          <a:solidFill>
                            <a:srgbClr val="000000"/>
                          </a:solidFill>
                          <a:latin typeface="Calibri"/>
                        </a:rPr>
                        <a:t>11</a:t>
                      </a:r>
                    </a:p>
                  </a:txBody>
                  <a:tcPr marL="9525" marR="9525" marT="9525" marB="0" anchor="b"/>
                </a:tc>
                <a:tc>
                  <a:txBody>
                    <a:bodyPr/>
                    <a:lstStyle/>
                    <a:p>
                      <a:pPr algn="ctr" fontAlgn="b"/>
                      <a:r>
                        <a:rPr lang="en-US" sz="1100" b="0" i="0" u="none" strike="noStrike">
                          <a:solidFill>
                            <a:srgbClr val="000000"/>
                          </a:solidFill>
                          <a:latin typeface="Calibri"/>
                        </a:rPr>
                        <a:t>H</a:t>
                      </a:r>
                    </a:p>
                  </a:txBody>
                  <a:tcPr marL="9525" marR="9525" marT="9525" marB="0" anchor="b"/>
                </a:tc>
              </a:tr>
              <a:tr h="249801">
                <a:tc>
                  <a:txBody>
                    <a:bodyPr/>
                    <a:lstStyle/>
                    <a:p>
                      <a:pPr algn="ctr" fontAlgn="b"/>
                      <a:r>
                        <a:rPr lang="en-US" sz="1100" b="0" i="0" u="none" strike="noStrike">
                          <a:solidFill>
                            <a:srgbClr val="000000"/>
                          </a:solidFill>
                          <a:latin typeface="Calibri"/>
                        </a:rPr>
                        <a:t>12</a:t>
                      </a:r>
                    </a:p>
                  </a:txBody>
                  <a:tcPr marL="9525" marR="9525" marT="9525" marB="0" anchor="b"/>
                </a:tc>
                <a:tc>
                  <a:txBody>
                    <a:bodyPr/>
                    <a:lstStyle/>
                    <a:p>
                      <a:pPr algn="ctr" fontAlgn="b"/>
                      <a:r>
                        <a:rPr lang="en-US" sz="1100" b="0" i="0" u="none" strike="noStrike">
                          <a:solidFill>
                            <a:srgbClr val="000000"/>
                          </a:solidFill>
                          <a:latin typeface="Calibri"/>
                        </a:rPr>
                        <a:t>A</a:t>
                      </a:r>
                    </a:p>
                  </a:txBody>
                  <a:tcPr marL="9525" marR="9525" marT="9525" marB="0" anchor="b"/>
                </a:tc>
              </a:tr>
              <a:tr h="249801">
                <a:tc>
                  <a:txBody>
                    <a:bodyPr/>
                    <a:lstStyle/>
                    <a:p>
                      <a:pPr algn="ctr" fontAlgn="b"/>
                      <a:r>
                        <a:rPr lang="en-US" sz="1100" b="0" i="0" u="none" strike="noStrike" dirty="0">
                          <a:solidFill>
                            <a:srgbClr val="000000"/>
                          </a:solidFill>
                          <a:latin typeface="Calibri"/>
                        </a:rPr>
                        <a:t>13</a:t>
                      </a:r>
                    </a:p>
                  </a:txBody>
                  <a:tcPr marL="9525" marR="9525" marT="9525" marB="0" anchor="b"/>
                </a:tc>
                <a:tc>
                  <a:txBody>
                    <a:bodyPr/>
                    <a:lstStyle/>
                    <a:p>
                      <a:pPr algn="ctr" fontAlgn="b"/>
                      <a:r>
                        <a:rPr lang="en-US" sz="1100" b="0" i="0" u="none" strike="noStrike">
                          <a:solidFill>
                            <a:srgbClr val="000000"/>
                          </a:solidFill>
                          <a:latin typeface="Calibri"/>
                        </a:rPr>
                        <a:t>X</a:t>
                      </a:r>
                    </a:p>
                  </a:txBody>
                  <a:tcPr marL="9525" marR="9525" marT="9525" marB="0" anchor="b"/>
                </a:tc>
              </a:tr>
              <a:tr h="249801">
                <a:tc>
                  <a:txBody>
                    <a:bodyPr/>
                    <a:lstStyle/>
                    <a:p>
                      <a:pPr algn="ctr" fontAlgn="b"/>
                      <a:r>
                        <a:rPr lang="en-US" sz="1100" b="0" i="0" u="none" strike="noStrike" dirty="0">
                          <a:solidFill>
                            <a:srgbClr val="000000"/>
                          </a:solidFill>
                          <a:latin typeface="Calibri"/>
                        </a:rPr>
                        <a:t>14</a:t>
                      </a:r>
                    </a:p>
                  </a:txBody>
                  <a:tcPr marL="9525" marR="9525" marT="9525" marB="0" anchor="b"/>
                </a:tc>
                <a:tc>
                  <a:txBody>
                    <a:bodyPr/>
                    <a:lstStyle/>
                    <a:p>
                      <a:pPr algn="ctr" fontAlgn="b"/>
                      <a:r>
                        <a:rPr lang="en-US" sz="1100" b="0" i="0" u="none" strike="noStrike">
                          <a:solidFill>
                            <a:srgbClr val="000000"/>
                          </a:solidFill>
                          <a:latin typeface="Calibri"/>
                        </a:rPr>
                        <a:t>S</a:t>
                      </a:r>
                    </a:p>
                  </a:txBody>
                  <a:tcPr marL="9525" marR="9525" marT="9525" marB="0" anchor="b"/>
                </a:tc>
              </a:tr>
              <a:tr h="249801">
                <a:tc>
                  <a:txBody>
                    <a:bodyPr/>
                    <a:lstStyle/>
                    <a:p>
                      <a:pPr algn="ctr" fontAlgn="b"/>
                      <a:r>
                        <a:rPr lang="en-US" sz="1100" b="0" i="0" u="none" strike="noStrike" dirty="0">
                          <a:solidFill>
                            <a:srgbClr val="000000"/>
                          </a:solidFill>
                          <a:latin typeface="Calibri"/>
                        </a:rPr>
                        <a:t>15</a:t>
                      </a:r>
                    </a:p>
                  </a:txBody>
                  <a:tcPr marL="9525" marR="9525" marT="9525" marB="0" anchor="b"/>
                </a:tc>
                <a:tc>
                  <a:txBody>
                    <a:bodyPr/>
                    <a:lstStyle/>
                    <a:p>
                      <a:pPr algn="ctr" fontAlgn="b"/>
                      <a:r>
                        <a:rPr lang="en-US" sz="1100" b="0" i="0" u="none" strike="noStrike">
                          <a:solidFill>
                            <a:srgbClr val="000000"/>
                          </a:solidFill>
                          <a:latin typeface="Calibri"/>
                        </a:rPr>
                        <a:t>R</a:t>
                      </a:r>
                    </a:p>
                  </a:txBody>
                  <a:tcPr marL="9525" marR="9525" marT="9525" marB="0" anchor="b"/>
                </a:tc>
              </a:tr>
              <a:tr h="249801">
                <a:tc>
                  <a:txBody>
                    <a:bodyPr/>
                    <a:lstStyle/>
                    <a:p>
                      <a:pPr algn="ctr" fontAlgn="b"/>
                      <a:r>
                        <a:rPr lang="en-US" sz="1100" b="0" i="0" u="none" strike="noStrike" dirty="0">
                          <a:solidFill>
                            <a:srgbClr val="000000"/>
                          </a:solidFill>
                          <a:latin typeface="Calibri"/>
                        </a:rPr>
                        <a:t>16</a:t>
                      </a:r>
                    </a:p>
                  </a:txBody>
                  <a:tcPr marL="9525" marR="9525" marT="9525" marB="0" anchor="b"/>
                </a:tc>
                <a:tc>
                  <a:txBody>
                    <a:bodyPr/>
                    <a:lstStyle/>
                    <a:p>
                      <a:pPr algn="ctr" fontAlgn="b"/>
                      <a:r>
                        <a:rPr lang="en-US" sz="1100" b="0" i="0" u="none" strike="noStrike">
                          <a:solidFill>
                            <a:srgbClr val="000000"/>
                          </a:solidFill>
                          <a:latin typeface="Calibri"/>
                        </a:rPr>
                        <a:t>B</a:t>
                      </a:r>
                    </a:p>
                  </a:txBody>
                  <a:tcPr marL="9525" marR="9525" marT="9525" marB="0" anchor="b"/>
                </a:tc>
              </a:tr>
              <a:tr h="249801">
                <a:tc>
                  <a:txBody>
                    <a:bodyPr/>
                    <a:lstStyle/>
                    <a:p>
                      <a:pPr algn="ctr" fontAlgn="b"/>
                      <a:r>
                        <a:rPr lang="en-US" sz="1100" b="0" i="0" u="none" strike="noStrike" dirty="0">
                          <a:solidFill>
                            <a:srgbClr val="000000"/>
                          </a:solidFill>
                          <a:latin typeface="Calibri"/>
                        </a:rPr>
                        <a:t>17</a:t>
                      </a:r>
                    </a:p>
                  </a:txBody>
                  <a:tcPr marL="9525" marR="9525" marT="9525" marB="0" anchor="b"/>
                </a:tc>
                <a:tc>
                  <a:txBody>
                    <a:bodyPr/>
                    <a:lstStyle/>
                    <a:p>
                      <a:pPr algn="ctr" fontAlgn="b"/>
                      <a:r>
                        <a:rPr lang="en-US" sz="1100" b="0" i="0" u="none" strike="noStrike">
                          <a:solidFill>
                            <a:srgbClr val="000000"/>
                          </a:solidFill>
                          <a:latin typeface="Calibri"/>
                        </a:rPr>
                        <a:t>Z</a:t>
                      </a:r>
                    </a:p>
                  </a:txBody>
                  <a:tcPr marL="9525" marR="9525" marT="9525" marB="0" anchor="b"/>
                </a:tc>
              </a:tr>
              <a:tr h="249801">
                <a:tc>
                  <a:txBody>
                    <a:bodyPr/>
                    <a:lstStyle/>
                    <a:p>
                      <a:pPr algn="ctr" fontAlgn="b"/>
                      <a:r>
                        <a:rPr lang="en-US" sz="1100" b="0" i="0" u="none" strike="noStrike" dirty="0">
                          <a:solidFill>
                            <a:srgbClr val="000000"/>
                          </a:solidFill>
                          <a:latin typeface="Calibri"/>
                        </a:rPr>
                        <a:t>18</a:t>
                      </a:r>
                    </a:p>
                  </a:txBody>
                  <a:tcPr marL="9525" marR="9525" marT="9525" marB="0" anchor="b"/>
                </a:tc>
                <a:tc>
                  <a:txBody>
                    <a:bodyPr/>
                    <a:lstStyle/>
                    <a:p>
                      <a:pPr algn="ctr" fontAlgn="b"/>
                      <a:r>
                        <a:rPr lang="en-US" sz="1100" b="0" i="0" u="none" strike="noStrike">
                          <a:solidFill>
                            <a:srgbClr val="000000"/>
                          </a:solidFill>
                          <a:latin typeface="Calibri"/>
                        </a:rPr>
                        <a:t>Y</a:t>
                      </a:r>
                    </a:p>
                  </a:txBody>
                  <a:tcPr marL="9525" marR="9525" marT="9525" marB="0" anchor="b"/>
                </a:tc>
              </a:tr>
              <a:tr h="249801">
                <a:tc>
                  <a:txBody>
                    <a:bodyPr/>
                    <a:lstStyle/>
                    <a:p>
                      <a:pPr algn="ctr" fontAlgn="b"/>
                      <a:r>
                        <a:rPr lang="en-US" sz="1100" b="0" i="0" u="none" strike="noStrike" dirty="0">
                          <a:solidFill>
                            <a:srgbClr val="000000"/>
                          </a:solidFill>
                          <a:latin typeface="Calibri"/>
                        </a:rPr>
                        <a:t>19</a:t>
                      </a:r>
                    </a:p>
                  </a:txBody>
                  <a:tcPr marL="9525" marR="9525" marT="9525" marB="0" anchor="b"/>
                </a:tc>
                <a:tc>
                  <a:txBody>
                    <a:bodyPr/>
                    <a:lstStyle/>
                    <a:p>
                      <a:pPr algn="ctr" fontAlgn="b"/>
                      <a:r>
                        <a:rPr lang="en-US" sz="1100" b="0" i="0" u="none" strike="noStrike">
                          <a:solidFill>
                            <a:srgbClr val="000000"/>
                          </a:solidFill>
                          <a:latin typeface="Calibri"/>
                        </a:rPr>
                        <a:t>K</a:t>
                      </a:r>
                    </a:p>
                  </a:txBody>
                  <a:tcPr marL="9525" marR="9525" marT="9525" marB="0" anchor="b"/>
                </a:tc>
              </a:tr>
              <a:tr h="249801">
                <a:tc>
                  <a:txBody>
                    <a:bodyPr/>
                    <a:lstStyle/>
                    <a:p>
                      <a:pPr algn="ctr" fontAlgn="b"/>
                      <a:r>
                        <a:rPr lang="en-US" sz="1100" b="0" i="0" u="none" strike="noStrike">
                          <a:solidFill>
                            <a:srgbClr val="000000"/>
                          </a:solidFill>
                          <a:latin typeface="Calibri"/>
                        </a:rPr>
                        <a:t>20</a:t>
                      </a:r>
                    </a:p>
                  </a:txBody>
                  <a:tcPr marL="9525" marR="9525" marT="9525" marB="0" anchor="b"/>
                </a:tc>
                <a:tc>
                  <a:txBody>
                    <a:bodyPr/>
                    <a:lstStyle/>
                    <a:p>
                      <a:pPr algn="ctr" fontAlgn="b"/>
                      <a:r>
                        <a:rPr lang="en-US" sz="1100" b="0" i="0" u="none" strike="noStrike">
                          <a:solidFill>
                            <a:srgbClr val="000000"/>
                          </a:solidFill>
                          <a:latin typeface="Calibri"/>
                        </a:rPr>
                        <a:t>J</a:t>
                      </a:r>
                    </a:p>
                  </a:txBody>
                  <a:tcPr marL="9525" marR="9525" marT="9525" marB="0" anchor="b"/>
                </a:tc>
              </a:tr>
              <a:tr h="249801">
                <a:tc>
                  <a:txBody>
                    <a:bodyPr/>
                    <a:lstStyle/>
                    <a:p>
                      <a:pPr algn="ctr" fontAlgn="b"/>
                      <a:r>
                        <a:rPr lang="en-US" sz="1100" b="0" i="0" u="none" strike="noStrike" dirty="0">
                          <a:solidFill>
                            <a:srgbClr val="000000"/>
                          </a:solidFill>
                          <a:latin typeface="Calibri"/>
                        </a:rPr>
                        <a:t>21</a:t>
                      </a:r>
                    </a:p>
                  </a:txBody>
                  <a:tcPr marL="9525" marR="9525" marT="9525" marB="0" anchor="b"/>
                </a:tc>
                <a:tc>
                  <a:txBody>
                    <a:bodyPr/>
                    <a:lstStyle/>
                    <a:p>
                      <a:pPr algn="ctr" fontAlgn="b"/>
                      <a:r>
                        <a:rPr lang="en-US" sz="1100" b="0" i="0" u="none" strike="noStrike">
                          <a:solidFill>
                            <a:srgbClr val="000000"/>
                          </a:solidFill>
                          <a:latin typeface="Calibri"/>
                        </a:rPr>
                        <a:t>V</a:t>
                      </a:r>
                    </a:p>
                  </a:txBody>
                  <a:tcPr marL="9525" marR="9525" marT="9525" marB="0" anchor="b"/>
                </a:tc>
              </a:tr>
              <a:tr h="249801">
                <a:tc>
                  <a:txBody>
                    <a:bodyPr/>
                    <a:lstStyle/>
                    <a:p>
                      <a:pPr algn="ctr" fontAlgn="b"/>
                      <a:r>
                        <a:rPr lang="en-US" sz="1100" b="0" i="0" u="none" strike="noStrike" dirty="0">
                          <a:solidFill>
                            <a:srgbClr val="000000"/>
                          </a:solidFill>
                          <a:latin typeface="Calibri"/>
                        </a:rPr>
                        <a:t>22</a:t>
                      </a:r>
                    </a:p>
                  </a:txBody>
                  <a:tcPr marL="9525" marR="9525" marT="9525" marB="0" anchor="b"/>
                </a:tc>
                <a:tc>
                  <a:txBody>
                    <a:bodyPr/>
                    <a:lstStyle/>
                    <a:p>
                      <a:pPr algn="ctr" fontAlgn="b"/>
                      <a:r>
                        <a:rPr lang="en-US" sz="1100" b="0" i="0" u="none" strike="noStrike">
                          <a:solidFill>
                            <a:srgbClr val="000000"/>
                          </a:solidFill>
                          <a:latin typeface="Calibri"/>
                        </a:rPr>
                        <a:t>E</a:t>
                      </a:r>
                    </a:p>
                  </a:txBody>
                  <a:tcPr marL="9525" marR="9525" marT="9525" marB="0" anchor="b"/>
                </a:tc>
              </a:tr>
              <a:tr h="249801">
                <a:tc>
                  <a:txBody>
                    <a:bodyPr/>
                    <a:lstStyle/>
                    <a:p>
                      <a:pPr algn="ctr" fontAlgn="b"/>
                      <a:r>
                        <a:rPr lang="en-US" sz="1100" b="0" i="0" u="none" strike="noStrike" dirty="0">
                          <a:solidFill>
                            <a:srgbClr val="000000"/>
                          </a:solidFill>
                          <a:latin typeface="Calibri"/>
                        </a:rPr>
                        <a:t>23</a:t>
                      </a:r>
                    </a:p>
                  </a:txBody>
                  <a:tcPr marL="9525" marR="9525" marT="9525" marB="0" anchor="b"/>
                </a:tc>
                <a:tc>
                  <a:txBody>
                    <a:bodyPr/>
                    <a:lstStyle/>
                    <a:p>
                      <a:pPr algn="ctr" fontAlgn="b"/>
                      <a:r>
                        <a:rPr lang="en-US" sz="1100" b="0" i="0" u="none" strike="noStrike">
                          <a:solidFill>
                            <a:srgbClr val="000000"/>
                          </a:solidFill>
                          <a:latin typeface="Calibri"/>
                        </a:rPr>
                        <a:t>T</a:t>
                      </a:r>
                    </a:p>
                  </a:txBody>
                  <a:tcPr marL="9525" marR="9525" marT="9525" marB="0" anchor="b"/>
                </a:tc>
              </a:tr>
              <a:tr h="249801">
                <a:tc>
                  <a:txBody>
                    <a:bodyPr/>
                    <a:lstStyle/>
                    <a:p>
                      <a:pPr algn="ctr" fontAlgn="b"/>
                      <a:r>
                        <a:rPr lang="en-US" sz="1100" b="0" i="0" u="none" strike="noStrike" dirty="0">
                          <a:solidFill>
                            <a:srgbClr val="000000"/>
                          </a:solidFill>
                          <a:latin typeface="Calibri"/>
                        </a:rPr>
                        <a:t>24</a:t>
                      </a:r>
                    </a:p>
                  </a:txBody>
                  <a:tcPr marL="9525" marR="9525" marT="9525" marB="0" anchor="b"/>
                </a:tc>
                <a:tc>
                  <a:txBody>
                    <a:bodyPr/>
                    <a:lstStyle/>
                    <a:p>
                      <a:pPr algn="ctr" fontAlgn="b"/>
                      <a:r>
                        <a:rPr lang="en-US" sz="1100" b="0" i="0" u="none" strike="noStrike">
                          <a:solidFill>
                            <a:srgbClr val="000000"/>
                          </a:solidFill>
                          <a:latin typeface="Calibri"/>
                        </a:rPr>
                        <a:t>M</a:t>
                      </a:r>
                    </a:p>
                  </a:txBody>
                  <a:tcPr marL="9525" marR="9525" marT="9525" marB="0" anchor="b"/>
                </a:tc>
              </a:tr>
              <a:tr h="249801">
                <a:tc>
                  <a:txBody>
                    <a:bodyPr/>
                    <a:lstStyle/>
                    <a:p>
                      <a:pPr algn="ctr" fontAlgn="b"/>
                      <a:r>
                        <a:rPr lang="en-US" sz="1100" b="0" i="0" u="none" strike="noStrike" dirty="0">
                          <a:solidFill>
                            <a:srgbClr val="000000"/>
                          </a:solidFill>
                          <a:latin typeface="Calibri"/>
                        </a:rPr>
                        <a:t>25</a:t>
                      </a:r>
                    </a:p>
                  </a:txBody>
                  <a:tcPr marL="9525" marR="9525" marT="9525" marB="0" anchor="b"/>
                </a:tc>
                <a:tc>
                  <a:txBody>
                    <a:bodyPr/>
                    <a:lstStyle/>
                    <a:p>
                      <a:pPr algn="ctr" fontAlgn="b"/>
                      <a:r>
                        <a:rPr lang="en-US" sz="1100" b="0" i="0" u="none" strike="noStrike" dirty="0">
                          <a:solidFill>
                            <a:srgbClr val="000000"/>
                          </a:solidFill>
                          <a:latin typeface="Calibri"/>
                        </a:rPr>
                        <a:t>L</a:t>
                      </a:r>
                    </a:p>
                  </a:txBody>
                  <a:tcPr marL="9525" marR="9525" marT="9525" marB="0" anchor="b"/>
                </a:tc>
              </a:tr>
            </a:tbl>
          </a:graphicData>
        </a:graphic>
      </p:graphicFrame>
      <p:sp>
        <p:nvSpPr>
          <p:cNvPr id="5" name="Title 4"/>
          <p:cNvSpPr txBox="1">
            <a:spLocks/>
          </p:cNvSpPr>
          <p:nvPr/>
        </p:nvSpPr>
        <p:spPr>
          <a:xfrm>
            <a:off x="1066800" y="228600"/>
            <a:ext cx="6324600" cy="1295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150" normalizeH="0" baseline="0" noProof="0" dirty="0" smtClean="0">
                <a:ln>
                  <a:noFill/>
                </a:ln>
                <a:solidFill>
                  <a:schemeClr val="bg1"/>
                </a:solidFill>
                <a:effectLst/>
                <a:uLnTx/>
                <a:uFillTx/>
                <a:latin typeface="+mj-lt"/>
                <a:ea typeface="+mj-ea"/>
                <a:cs typeface="+mj-cs"/>
              </a:rPr>
              <a:t>Housing ranking</a:t>
            </a:r>
            <a:endParaRPr kumimoji="0" lang="en-US" sz="3600" b="0" i="0" u="none" strike="noStrike" kern="1200" cap="all" spc="150" normalizeH="0" baseline="0" noProof="0" dirty="0">
              <a:ln>
                <a:noFill/>
              </a:ln>
              <a:solidFill>
                <a:schemeClr val="bg1"/>
              </a:solidFill>
              <a:effectLst/>
              <a:uLnTx/>
              <a:uFillTx/>
              <a:latin typeface="+mj-lt"/>
              <a:ea typeface="+mj-ea"/>
              <a:cs typeface="+mj-cs"/>
            </a:endParaRPr>
          </a:p>
        </p:txBody>
      </p:sp>
      <p:pic>
        <p:nvPicPr>
          <p:cNvPr id="60417" name="Picture 1" descr="C:\Users\Susannah\Dropbox\ATL_community_involvement_study\ATL_objective_data\images\housing\housing_rank3.png"/>
          <p:cNvPicPr>
            <a:picLocks noChangeAspect="1" noChangeArrowheads="1"/>
          </p:cNvPicPr>
          <p:nvPr/>
        </p:nvPicPr>
        <p:blipFill>
          <a:blip r:embed="rId3" cstate="print"/>
          <a:srcRect/>
          <a:stretch>
            <a:fillRect/>
          </a:stretch>
        </p:blipFill>
        <p:spPr bwMode="auto">
          <a:xfrm>
            <a:off x="457200" y="1600200"/>
            <a:ext cx="5867400" cy="4767263"/>
          </a:xfrm>
          <a:prstGeom prst="rect">
            <a:avLst/>
          </a:prstGeom>
          <a:noFill/>
        </p:spPr>
      </p:pic>
      <p:sp>
        <p:nvSpPr>
          <p:cNvPr id="8" name="TextBox 7"/>
          <p:cNvSpPr txBox="1"/>
          <p:nvPr/>
        </p:nvSpPr>
        <p:spPr>
          <a:xfrm>
            <a:off x="7543800" y="6642556"/>
            <a:ext cx="1905000" cy="215444"/>
          </a:xfrm>
          <a:prstGeom prst="rect">
            <a:avLst/>
          </a:prstGeom>
          <a:noFill/>
        </p:spPr>
        <p:txBody>
          <a:bodyPr wrap="square" rtlCol="0">
            <a:spAutoFit/>
          </a:bodyPr>
          <a:lstStyle/>
          <a:p>
            <a:r>
              <a:rPr lang="en-US" sz="800" dirty="0" smtClean="0"/>
              <a:t>Source: Calculated by authors.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905000"/>
            <a:ext cx="4038600" cy="4407408"/>
          </a:xfrm>
        </p:spPr>
        <p:txBody>
          <a:bodyPr>
            <a:normAutofit/>
          </a:bodyPr>
          <a:lstStyle/>
          <a:p>
            <a:r>
              <a:rPr lang="en-US" sz="2600" dirty="0" smtClean="0"/>
              <a:t>City of Atlanta</a:t>
            </a:r>
          </a:p>
          <a:p>
            <a:r>
              <a:rPr lang="en-US" sz="2600" dirty="0" smtClean="0"/>
              <a:t>25 Neighborhood Planning Units (NPUs)</a:t>
            </a:r>
            <a:endParaRPr lang="en-US" sz="2600" dirty="0"/>
          </a:p>
        </p:txBody>
      </p:sp>
      <p:sp>
        <p:nvSpPr>
          <p:cNvPr id="3" name="Title 2"/>
          <p:cNvSpPr>
            <a:spLocks noGrp="1"/>
          </p:cNvSpPr>
          <p:nvPr>
            <p:ph type="title"/>
          </p:nvPr>
        </p:nvSpPr>
        <p:spPr/>
        <p:txBody>
          <a:bodyPr/>
          <a:lstStyle/>
          <a:p>
            <a:r>
              <a:rPr lang="en-US" dirty="0" smtClean="0"/>
              <a:t>Scale of Study</a:t>
            </a:r>
            <a:endParaRPr lang="en-US" dirty="0"/>
          </a:p>
        </p:txBody>
      </p:sp>
      <p:pic>
        <p:nvPicPr>
          <p:cNvPr id="4" name="Picture 3" descr="NPUs.png"/>
          <p:cNvPicPr>
            <a:picLocks noChangeAspect="1"/>
          </p:cNvPicPr>
          <p:nvPr/>
        </p:nvPicPr>
        <p:blipFill>
          <a:blip r:embed="rId3" cstate="print"/>
          <a:srcRect l="27628"/>
          <a:stretch>
            <a:fillRect/>
          </a:stretch>
        </p:blipFill>
        <p:spPr>
          <a:xfrm>
            <a:off x="4724400" y="1905000"/>
            <a:ext cx="3962400" cy="4448456"/>
          </a:xfrm>
          <a:prstGeom prst="rect">
            <a:avLst/>
          </a:prstGeom>
          <a:ln>
            <a:solidFill>
              <a:schemeClr val="accent3">
                <a:lumMod val="50000"/>
              </a:schemeClr>
            </a:solidFill>
          </a:ln>
        </p:spPr>
      </p:pic>
      <p:sp>
        <p:nvSpPr>
          <p:cNvPr id="5" name="TextBox 4"/>
          <p:cNvSpPr txBox="1"/>
          <p:nvPr/>
        </p:nvSpPr>
        <p:spPr>
          <a:xfrm>
            <a:off x="7924800" y="6642556"/>
            <a:ext cx="1219200" cy="215444"/>
          </a:xfrm>
          <a:prstGeom prst="rect">
            <a:avLst/>
          </a:prstGeom>
          <a:noFill/>
        </p:spPr>
        <p:txBody>
          <a:bodyPr wrap="square" rtlCol="0">
            <a:spAutoFit/>
          </a:bodyPr>
          <a:lstStyle/>
          <a:p>
            <a:r>
              <a:rPr lang="en-US" sz="800" dirty="0" smtClean="0"/>
              <a:t>Image source: Authors.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ECONOMY: Jobs to Labor Force Ratio</a:t>
            </a:r>
            <a:endParaRPr lang="en-US" dirty="0"/>
          </a:p>
        </p:txBody>
      </p:sp>
      <p:pic>
        <p:nvPicPr>
          <p:cNvPr id="58369" name="Picture 1" descr="C:\Users\Susannah\Dropbox\ATL_community_involvement_study\ATL_objective_data\images\economy\jobs_lf_quintiles.png"/>
          <p:cNvPicPr>
            <a:picLocks noChangeAspect="1" noChangeArrowheads="1"/>
          </p:cNvPicPr>
          <p:nvPr/>
        </p:nvPicPr>
        <p:blipFill>
          <a:blip r:embed="rId3" cstate="print"/>
          <a:srcRect/>
          <a:stretch>
            <a:fillRect/>
          </a:stretch>
        </p:blipFill>
        <p:spPr bwMode="auto">
          <a:xfrm>
            <a:off x="1253667" y="1499616"/>
            <a:ext cx="6594933" cy="5358384"/>
          </a:xfrm>
          <a:prstGeom prst="rect">
            <a:avLst/>
          </a:prstGeom>
          <a:noFill/>
        </p:spPr>
      </p:pic>
      <p:sp>
        <p:nvSpPr>
          <p:cNvPr id="4" name="TextBox 3"/>
          <p:cNvSpPr txBox="1"/>
          <p:nvPr/>
        </p:nvSpPr>
        <p:spPr>
          <a:xfrm>
            <a:off x="76200" y="6519446"/>
            <a:ext cx="7848600" cy="338554"/>
          </a:xfrm>
          <a:prstGeom prst="rect">
            <a:avLst/>
          </a:prstGeom>
          <a:noFill/>
        </p:spPr>
        <p:txBody>
          <a:bodyPr wrap="square" rtlCol="0">
            <a:spAutoFit/>
          </a:bodyPr>
          <a:lstStyle/>
          <a:p>
            <a:r>
              <a:rPr lang="en-US" sz="800" dirty="0" smtClean="0"/>
              <a:t>U.S. Census Bureau. ( 2010</a:t>
            </a:r>
            <a:r>
              <a:rPr lang="en-US" sz="800" i="1" dirty="0" smtClean="0"/>
              <a:t>).  2010 American Community Survey 5-Year Estimates</a:t>
            </a:r>
            <a:r>
              <a:rPr lang="en-US" sz="800" dirty="0" smtClean="0"/>
              <a:t>: </a:t>
            </a:r>
            <a:r>
              <a:rPr lang="en-US" sz="800" i="1" dirty="0" smtClean="0"/>
              <a:t>Selected Economic Characteristics. </a:t>
            </a:r>
            <a:r>
              <a:rPr lang="en-US" sz="800" dirty="0" smtClean="0"/>
              <a:t>Retrieved from www.factfinder2.census.gov</a:t>
            </a:r>
          </a:p>
          <a:p>
            <a:r>
              <a:rPr lang="en-US" sz="800" dirty="0" smtClean="0"/>
              <a:t>U.S. Census Bureau, Center for Economic . ( 2010</a:t>
            </a:r>
            <a:r>
              <a:rPr lang="en-US" sz="800" i="1" dirty="0" smtClean="0"/>
              <a:t>). Work Area Profile Analysis: 2010 Primary Jobs.  </a:t>
            </a:r>
            <a:r>
              <a:rPr lang="en-US" sz="800" dirty="0" smtClean="0"/>
              <a:t>Retrieved from www.onthemap.ces.center.gov</a:t>
            </a:r>
            <a:endParaRPr lang="en-US" sz="8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781800" y="152407"/>
          <a:ext cx="2209801" cy="6553198"/>
        </p:xfrm>
        <a:graphic>
          <a:graphicData uri="http://schemas.openxmlformats.org/drawingml/2006/table">
            <a:tbl>
              <a:tblPr firstRow="1" bandRow="1">
                <a:tableStyleId>{F5AB1C69-6EDB-4FF4-983F-18BD219EF322}</a:tableStyleId>
              </a:tblPr>
              <a:tblGrid>
                <a:gridCol w="1447800"/>
                <a:gridCol w="762001"/>
              </a:tblGrid>
              <a:tr h="520548">
                <a:tc>
                  <a:txBody>
                    <a:bodyPr/>
                    <a:lstStyle/>
                    <a:p>
                      <a:pPr algn="ctr" fontAlgn="b"/>
                      <a:r>
                        <a:rPr lang="en-US" sz="1200" b="0" i="0" u="none" strike="noStrike" kern="1200" dirty="0" smtClean="0">
                          <a:solidFill>
                            <a:schemeClr val="bg1"/>
                          </a:solidFill>
                          <a:effectLst/>
                          <a:latin typeface="+mn-lt"/>
                          <a:ea typeface="+mn-ea"/>
                          <a:cs typeface="+mn-cs"/>
                        </a:rPr>
                        <a:t>Economy</a:t>
                      </a:r>
                      <a:r>
                        <a:rPr lang="en-US" sz="1200" b="0" i="0" u="none" strike="noStrike" kern="1200" baseline="0" dirty="0" smtClean="0">
                          <a:solidFill>
                            <a:schemeClr val="bg1"/>
                          </a:solidFill>
                          <a:effectLst/>
                          <a:latin typeface="+mn-lt"/>
                          <a:ea typeface="+mn-ea"/>
                          <a:cs typeface="+mn-cs"/>
                        </a:rPr>
                        <a:t> Ranking</a:t>
                      </a:r>
                      <a:endParaRPr lang="en-US" sz="1200" b="0" i="0" u="none" strike="noStrike" kern="1200" dirty="0" smtClean="0">
                        <a:solidFill>
                          <a:schemeClr val="bg1"/>
                        </a:solidFill>
                        <a:effectLst/>
                        <a:latin typeface="+mn-lt"/>
                        <a:ea typeface="+mn-ea"/>
                        <a:cs typeface="+mn-cs"/>
                      </a:endParaRPr>
                    </a:p>
                  </a:txBody>
                  <a:tcPr marL="9525" marR="9525" marT="9525" marB="0" anchor="ctr"/>
                </a:tc>
                <a:tc>
                  <a:txBody>
                    <a:bodyPr/>
                    <a:lstStyle/>
                    <a:p>
                      <a:pPr algn="ctr" fontAlgn="b"/>
                      <a:r>
                        <a:rPr lang="en-US" sz="1200" b="0" i="0" u="none" strike="noStrike" dirty="0" smtClean="0">
                          <a:solidFill>
                            <a:schemeClr val="bg1"/>
                          </a:solidFill>
                          <a:effectLst/>
                          <a:latin typeface="+mj-lt"/>
                        </a:rPr>
                        <a:t>NPU</a:t>
                      </a:r>
                      <a:endParaRPr lang="en-US" sz="1200" b="0" i="0" u="none" strike="noStrike" dirty="0">
                        <a:solidFill>
                          <a:schemeClr val="bg1"/>
                        </a:solidFill>
                        <a:effectLst/>
                        <a:latin typeface="+mj-lt"/>
                      </a:endParaRPr>
                    </a:p>
                  </a:txBody>
                  <a:tcPr marL="9525" marR="9525" marT="9525" marB="0" anchor="ctr"/>
                </a:tc>
              </a:tr>
              <a:tr h="241306">
                <a:tc>
                  <a:txBody>
                    <a:bodyPr/>
                    <a:lstStyle/>
                    <a:p>
                      <a:pPr algn="ctr" fontAlgn="b"/>
                      <a:r>
                        <a:rPr lang="en-US" sz="1100" b="0" i="0" u="none" strike="noStrike" dirty="0">
                          <a:solidFill>
                            <a:srgbClr val="000000"/>
                          </a:solidFill>
                          <a:latin typeface="Calibri"/>
                        </a:rPr>
                        <a:t>1</a:t>
                      </a:r>
                    </a:p>
                  </a:txBody>
                  <a:tcPr marL="9525" marR="9525" marT="9525" marB="0" anchor="ctr"/>
                </a:tc>
                <a:tc>
                  <a:txBody>
                    <a:bodyPr/>
                    <a:lstStyle/>
                    <a:p>
                      <a:pPr algn="ctr" fontAlgn="b"/>
                      <a:r>
                        <a:rPr lang="en-US" sz="1100" b="0" i="0" u="none" strike="noStrike">
                          <a:solidFill>
                            <a:srgbClr val="000000"/>
                          </a:solidFill>
                          <a:latin typeface="Calibri"/>
                        </a:rPr>
                        <a:t>M</a:t>
                      </a:r>
                    </a:p>
                  </a:txBody>
                  <a:tcPr marL="9525" marR="9525" marT="9525" marB="0" anchor="ctr"/>
                </a:tc>
              </a:tr>
              <a:tr h="241306">
                <a:tc>
                  <a:txBody>
                    <a:bodyPr/>
                    <a:lstStyle/>
                    <a:p>
                      <a:pPr algn="ctr" fontAlgn="b"/>
                      <a:r>
                        <a:rPr lang="en-US" sz="1100" b="0" i="0" u="none" strike="noStrike" dirty="0">
                          <a:solidFill>
                            <a:srgbClr val="000000"/>
                          </a:solidFill>
                          <a:latin typeface="Calibri"/>
                        </a:rPr>
                        <a:t>2</a:t>
                      </a:r>
                    </a:p>
                  </a:txBody>
                  <a:tcPr marL="9525" marR="9525" marT="9525" marB="0" anchor="ctr"/>
                </a:tc>
                <a:tc>
                  <a:txBody>
                    <a:bodyPr/>
                    <a:lstStyle/>
                    <a:p>
                      <a:pPr algn="ctr" fontAlgn="b"/>
                      <a:r>
                        <a:rPr lang="en-US" sz="1100" b="0" i="0" u="none" strike="noStrike">
                          <a:solidFill>
                            <a:srgbClr val="000000"/>
                          </a:solidFill>
                          <a:latin typeface="Calibri"/>
                        </a:rPr>
                        <a:t>B</a:t>
                      </a:r>
                    </a:p>
                  </a:txBody>
                  <a:tcPr marL="9525" marR="9525" marT="9525" marB="0" anchor="ctr"/>
                </a:tc>
              </a:tr>
              <a:tr h="241306">
                <a:tc>
                  <a:txBody>
                    <a:bodyPr/>
                    <a:lstStyle/>
                    <a:p>
                      <a:pPr algn="ctr" fontAlgn="b"/>
                      <a:r>
                        <a:rPr lang="en-US" sz="1100" b="0" i="0" u="none" strike="noStrike" dirty="0">
                          <a:solidFill>
                            <a:srgbClr val="000000"/>
                          </a:solidFill>
                          <a:latin typeface="Calibri"/>
                        </a:rPr>
                        <a:t>3</a:t>
                      </a:r>
                    </a:p>
                  </a:txBody>
                  <a:tcPr marL="9525" marR="9525" marT="9525" marB="0" anchor="ctr"/>
                </a:tc>
                <a:tc>
                  <a:txBody>
                    <a:bodyPr/>
                    <a:lstStyle/>
                    <a:p>
                      <a:pPr algn="ctr" fontAlgn="b"/>
                      <a:r>
                        <a:rPr lang="en-US" sz="1100" b="0" i="0" u="none" strike="noStrike">
                          <a:solidFill>
                            <a:srgbClr val="000000"/>
                          </a:solidFill>
                          <a:latin typeface="Calibri"/>
                        </a:rPr>
                        <a:t>E</a:t>
                      </a:r>
                    </a:p>
                  </a:txBody>
                  <a:tcPr marL="9525" marR="9525" marT="9525" marB="0" anchor="ctr"/>
                </a:tc>
              </a:tr>
              <a:tr h="241306">
                <a:tc>
                  <a:txBody>
                    <a:bodyPr/>
                    <a:lstStyle/>
                    <a:p>
                      <a:pPr algn="ctr" fontAlgn="b"/>
                      <a:r>
                        <a:rPr lang="en-US" sz="1100" b="0" i="0" u="none" strike="noStrike" dirty="0">
                          <a:solidFill>
                            <a:srgbClr val="000000"/>
                          </a:solidFill>
                          <a:latin typeface="Calibri"/>
                        </a:rPr>
                        <a:t>4</a:t>
                      </a:r>
                    </a:p>
                  </a:txBody>
                  <a:tcPr marL="9525" marR="9525" marT="9525" marB="0" anchor="ctr"/>
                </a:tc>
                <a:tc>
                  <a:txBody>
                    <a:bodyPr/>
                    <a:lstStyle/>
                    <a:p>
                      <a:pPr algn="ctr" fontAlgn="b"/>
                      <a:r>
                        <a:rPr lang="en-US" sz="1100" b="0" i="0" u="none" strike="noStrike">
                          <a:solidFill>
                            <a:srgbClr val="000000"/>
                          </a:solidFill>
                          <a:latin typeface="Calibri"/>
                        </a:rPr>
                        <a:t>A</a:t>
                      </a:r>
                    </a:p>
                  </a:txBody>
                  <a:tcPr marL="9525" marR="9525" marT="9525" marB="0" anchor="ctr"/>
                </a:tc>
              </a:tr>
              <a:tr h="241306">
                <a:tc>
                  <a:txBody>
                    <a:bodyPr/>
                    <a:lstStyle/>
                    <a:p>
                      <a:pPr algn="ctr" fontAlgn="b"/>
                      <a:r>
                        <a:rPr lang="en-US" sz="1100" b="0" i="0" u="none" strike="noStrike">
                          <a:solidFill>
                            <a:srgbClr val="000000"/>
                          </a:solidFill>
                          <a:latin typeface="Calibri"/>
                        </a:rPr>
                        <a:t>5</a:t>
                      </a:r>
                    </a:p>
                  </a:txBody>
                  <a:tcPr marL="9525" marR="9525" marT="9525" marB="0" anchor="ctr"/>
                </a:tc>
                <a:tc>
                  <a:txBody>
                    <a:bodyPr/>
                    <a:lstStyle/>
                    <a:p>
                      <a:pPr algn="ctr" fontAlgn="b"/>
                      <a:r>
                        <a:rPr lang="en-US" sz="1100" b="0" i="0" u="none" strike="noStrike" dirty="0">
                          <a:solidFill>
                            <a:srgbClr val="000000"/>
                          </a:solidFill>
                          <a:latin typeface="Calibri"/>
                        </a:rPr>
                        <a:t>D</a:t>
                      </a:r>
                    </a:p>
                  </a:txBody>
                  <a:tcPr marL="9525" marR="9525" marT="9525" marB="0" anchor="ctr"/>
                </a:tc>
              </a:tr>
              <a:tr h="241306">
                <a:tc>
                  <a:txBody>
                    <a:bodyPr/>
                    <a:lstStyle/>
                    <a:p>
                      <a:pPr algn="ctr" fontAlgn="b"/>
                      <a:r>
                        <a:rPr lang="en-US" sz="1100" b="0" i="0" u="none" strike="noStrike">
                          <a:solidFill>
                            <a:srgbClr val="000000"/>
                          </a:solidFill>
                          <a:latin typeface="Calibri"/>
                        </a:rPr>
                        <a:t>6</a:t>
                      </a:r>
                    </a:p>
                  </a:txBody>
                  <a:tcPr marL="9525" marR="9525" marT="9525" marB="0" anchor="ctr"/>
                </a:tc>
                <a:tc>
                  <a:txBody>
                    <a:bodyPr/>
                    <a:lstStyle/>
                    <a:p>
                      <a:pPr algn="ctr" fontAlgn="b"/>
                      <a:r>
                        <a:rPr lang="en-US" sz="1100" b="0" i="0" u="none" strike="noStrike">
                          <a:solidFill>
                            <a:srgbClr val="000000"/>
                          </a:solidFill>
                          <a:latin typeface="Calibri"/>
                        </a:rPr>
                        <a:t>Z</a:t>
                      </a:r>
                    </a:p>
                  </a:txBody>
                  <a:tcPr marL="9525" marR="9525" marT="9525" marB="0" anchor="ctr"/>
                </a:tc>
              </a:tr>
              <a:tr h="241306">
                <a:tc>
                  <a:txBody>
                    <a:bodyPr/>
                    <a:lstStyle/>
                    <a:p>
                      <a:pPr algn="ctr" fontAlgn="b"/>
                      <a:r>
                        <a:rPr lang="en-US" sz="1100" b="0" i="0" u="none" strike="noStrike">
                          <a:solidFill>
                            <a:srgbClr val="000000"/>
                          </a:solidFill>
                          <a:latin typeface="Calibri"/>
                        </a:rPr>
                        <a:t>7</a:t>
                      </a:r>
                    </a:p>
                  </a:txBody>
                  <a:tcPr marL="9525" marR="9525" marT="9525" marB="0" anchor="ctr"/>
                </a:tc>
                <a:tc>
                  <a:txBody>
                    <a:bodyPr/>
                    <a:lstStyle/>
                    <a:p>
                      <a:pPr algn="ctr" fontAlgn="b"/>
                      <a:r>
                        <a:rPr lang="en-US" sz="1100" b="0" i="0" u="none" strike="noStrike" dirty="0">
                          <a:solidFill>
                            <a:srgbClr val="000000"/>
                          </a:solidFill>
                          <a:latin typeface="Calibri"/>
                        </a:rPr>
                        <a:t>L</a:t>
                      </a:r>
                    </a:p>
                  </a:txBody>
                  <a:tcPr marL="9525" marR="9525" marT="9525" marB="0" anchor="ctr"/>
                </a:tc>
              </a:tr>
              <a:tr h="241306">
                <a:tc>
                  <a:txBody>
                    <a:bodyPr/>
                    <a:lstStyle/>
                    <a:p>
                      <a:pPr algn="ctr" fontAlgn="b"/>
                      <a:r>
                        <a:rPr lang="en-US" sz="1100" b="0" i="0" u="none" strike="noStrike">
                          <a:solidFill>
                            <a:srgbClr val="000000"/>
                          </a:solidFill>
                          <a:latin typeface="Calibri"/>
                        </a:rPr>
                        <a:t>8</a:t>
                      </a:r>
                    </a:p>
                  </a:txBody>
                  <a:tcPr marL="9525" marR="9525" marT="9525" marB="0" anchor="ctr"/>
                </a:tc>
                <a:tc>
                  <a:txBody>
                    <a:bodyPr/>
                    <a:lstStyle/>
                    <a:p>
                      <a:pPr algn="ctr" fontAlgn="b"/>
                      <a:r>
                        <a:rPr lang="en-US" sz="1100" b="0" i="0" u="none" strike="noStrike" dirty="0">
                          <a:solidFill>
                            <a:srgbClr val="000000"/>
                          </a:solidFill>
                          <a:latin typeface="Calibri"/>
                        </a:rPr>
                        <a:t>G</a:t>
                      </a:r>
                    </a:p>
                  </a:txBody>
                  <a:tcPr marL="9525" marR="9525" marT="9525" marB="0" anchor="ctr"/>
                </a:tc>
              </a:tr>
              <a:tr h="241306">
                <a:tc>
                  <a:txBody>
                    <a:bodyPr/>
                    <a:lstStyle/>
                    <a:p>
                      <a:pPr algn="ctr" fontAlgn="b"/>
                      <a:r>
                        <a:rPr lang="en-US" sz="1100" b="0" i="0" u="none" strike="noStrike">
                          <a:solidFill>
                            <a:srgbClr val="000000"/>
                          </a:solidFill>
                          <a:latin typeface="Calibri"/>
                        </a:rPr>
                        <a:t>9</a:t>
                      </a:r>
                    </a:p>
                  </a:txBody>
                  <a:tcPr marL="9525" marR="9525" marT="9525" marB="0" anchor="ctr"/>
                </a:tc>
                <a:tc>
                  <a:txBody>
                    <a:bodyPr/>
                    <a:lstStyle/>
                    <a:p>
                      <a:pPr algn="ctr" fontAlgn="b"/>
                      <a:r>
                        <a:rPr lang="en-US" sz="1100" b="0" i="0" u="none" strike="noStrike">
                          <a:solidFill>
                            <a:srgbClr val="000000"/>
                          </a:solidFill>
                          <a:latin typeface="Calibri"/>
                        </a:rPr>
                        <a:t>X</a:t>
                      </a:r>
                    </a:p>
                  </a:txBody>
                  <a:tcPr marL="9525" marR="9525" marT="9525" marB="0" anchor="ctr"/>
                </a:tc>
              </a:tr>
              <a:tr h="241306">
                <a:tc>
                  <a:txBody>
                    <a:bodyPr/>
                    <a:lstStyle/>
                    <a:p>
                      <a:pPr algn="ctr" fontAlgn="b"/>
                      <a:r>
                        <a:rPr lang="en-US" sz="1100" b="0" i="0" u="none" strike="noStrike">
                          <a:solidFill>
                            <a:srgbClr val="000000"/>
                          </a:solidFill>
                          <a:latin typeface="Calibri"/>
                        </a:rPr>
                        <a:t>10</a:t>
                      </a:r>
                    </a:p>
                  </a:txBody>
                  <a:tcPr marL="9525" marR="9525" marT="9525" marB="0" anchor="ctr"/>
                </a:tc>
                <a:tc>
                  <a:txBody>
                    <a:bodyPr/>
                    <a:lstStyle/>
                    <a:p>
                      <a:pPr algn="ctr" fontAlgn="b"/>
                      <a:r>
                        <a:rPr lang="en-US" sz="1100" b="0" i="0" u="none" strike="noStrike">
                          <a:solidFill>
                            <a:srgbClr val="000000"/>
                          </a:solidFill>
                          <a:latin typeface="Calibri"/>
                        </a:rPr>
                        <a:t>C</a:t>
                      </a:r>
                    </a:p>
                  </a:txBody>
                  <a:tcPr marL="9525" marR="9525" marT="9525" marB="0" anchor="ctr"/>
                </a:tc>
              </a:tr>
              <a:tr h="241306">
                <a:tc>
                  <a:txBody>
                    <a:bodyPr/>
                    <a:lstStyle/>
                    <a:p>
                      <a:pPr algn="ctr" fontAlgn="b"/>
                      <a:r>
                        <a:rPr lang="en-US" sz="1100" b="0" i="0" u="none" strike="noStrike">
                          <a:solidFill>
                            <a:srgbClr val="000000"/>
                          </a:solidFill>
                          <a:latin typeface="Calibri"/>
                        </a:rPr>
                        <a:t>11</a:t>
                      </a:r>
                    </a:p>
                  </a:txBody>
                  <a:tcPr marL="9525" marR="9525" marT="9525" marB="0" anchor="ctr"/>
                </a:tc>
                <a:tc>
                  <a:txBody>
                    <a:bodyPr/>
                    <a:lstStyle/>
                    <a:p>
                      <a:pPr algn="ctr" fontAlgn="b"/>
                      <a:r>
                        <a:rPr lang="en-US" sz="1100" b="0" i="0" u="none" strike="noStrike" dirty="0">
                          <a:solidFill>
                            <a:srgbClr val="000000"/>
                          </a:solidFill>
                          <a:latin typeface="Calibri"/>
                        </a:rPr>
                        <a:t>V</a:t>
                      </a:r>
                    </a:p>
                  </a:txBody>
                  <a:tcPr marL="9525" marR="9525" marT="9525" marB="0" anchor="ctr"/>
                </a:tc>
              </a:tr>
              <a:tr h="241306">
                <a:tc>
                  <a:txBody>
                    <a:bodyPr/>
                    <a:lstStyle/>
                    <a:p>
                      <a:pPr algn="ctr" fontAlgn="b"/>
                      <a:r>
                        <a:rPr lang="en-US" sz="1100" b="0" i="0" u="none" strike="noStrike">
                          <a:solidFill>
                            <a:srgbClr val="000000"/>
                          </a:solidFill>
                          <a:latin typeface="Calibri"/>
                        </a:rPr>
                        <a:t>12</a:t>
                      </a:r>
                    </a:p>
                  </a:txBody>
                  <a:tcPr marL="9525" marR="9525" marT="9525" marB="0" anchor="ctr"/>
                </a:tc>
                <a:tc>
                  <a:txBody>
                    <a:bodyPr/>
                    <a:lstStyle/>
                    <a:p>
                      <a:pPr algn="ctr" fontAlgn="b"/>
                      <a:r>
                        <a:rPr lang="en-US" sz="1100" b="0" i="0" u="none" strike="noStrike">
                          <a:solidFill>
                            <a:srgbClr val="000000"/>
                          </a:solidFill>
                          <a:latin typeface="Calibri"/>
                        </a:rPr>
                        <a:t>F</a:t>
                      </a:r>
                    </a:p>
                  </a:txBody>
                  <a:tcPr marL="9525" marR="9525" marT="9525" marB="0" anchor="ctr"/>
                </a:tc>
              </a:tr>
              <a:tr h="241306">
                <a:tc>
                  <a:txBody>
                    <a:bodyPr/>
                    <a:lstStyle/>
                    <a:p>
                      <a:pPr algn="ctr" fontAlgn="b"/>
                      <a:r>
                        <a:rPr lang="en-US" sz="1100" b="0" i="0" u="none" strike="noStrike">
                          <a:solidFill>
                            <a:srgbClr val="000000"/>
                          </a:solidFill>
                          <a:latin typeface="Calibri"/>
                        </a:rPr>
                        <a:t>13</a:t>
                      </a:r>
                    </a:p>
                  </a:txBody>
                  <a:tcPr marL="9525" marR="9525" marT="9525" marB="0" anchor="ctr"/>
                </a:tc>
                <a:tc>
                  <a:txBody>
                    <a:bodyPr/>
                    <a:lstStyle/>
                    <a:p>
                      <a:pPr algn="ctr" fontAlgn="b"/>
                      <a:r>
                        <a:rPr lang="en-US" sz="1100" b="0" i="0" u="none" strike="noStrike" dirty="0">
                          <a:solidFill>
                            <a:srgbClr val="000000"/>
                          </a:solidFill>
                          <a:latin typeface="Calibri"/>
                        </a:rPr>
                        <a:t>T</a:t>
                      </a:r>
                    </a:p>
                  </a:txBody>
                  <a:tcPr marL="9525" marR="9525" marT="9525" marB="0" anchor="ctr"/>
                </a:tc>
              </a:tr>
              <a:tr h="241306">
                <a:tc>
                  <a:txBody>
                    <a:bodyPr/>
                    <a:lstStyle/>
                    <a:p>
                      <a:pPr algn="ctr" fontAlgn="b"/>
                      <a:r>
                        <a:rPr lang="en-US" sz="1100" b="0" i="0" u="none" strike="noStrike">
                          <a:solidFill>
                            <a:srgbClr val="000000"/>
                          </a:solidFill>
                          <a:latin typeface="Calibri"/>
                        </a:rPr>
                        <a:t>14</a:t>
                      </a:r>
                    </a:p>
                  </a:txBody>
                  <a:tcPr marL="9525" marR="9525" marT="9525" marB="0" anchor="ctr"/>
                </a:tc>
                <a:tc>
                  <a:txBody>
                    <a:bodyPr/>
                    <a:lstStyle/>
                    <a:p>
                      <a:pPr algn="ctr" fontAlgn="b"/>
                      <a:r>
                        <a:rPr lang="en-US" sz="1100" b="0" i="0" u="none" strike="noStrike">
                          <a:solidFill>
                            <a:srgbClr val="000000"/>
                          </a:solidFill>
                          <a:latin typeface="Calibri"/>
                        </a:rPr>
                        <a:t>W</a:t>
                      </a:r>
                    </a:p>
                  </a:txBody>
                  <a:tcPr marL="9525" marR="9525" marT="9525" marB="0" anchor="ctr"/>
                </a:tc>
              </a:tr>
              <a:tr h="241306">
                <a:tc>
                  <a:txBody>
                    <a:bodyPr/>
                    <a:lstStyle/>
                    <a:p>
                      <a:pPr algn="ctr" fontAlgn="b"/>
                      <a:r>
                        <a:rPr lang="en-US" sz="1100" b="0" i="0" u="none" strike="noStrike">
                          <a:solidFill>
                            <a:srgbClr val="000000"/>
                          </a:solidFill>
                          <a:latin typeface="Calibri"/>
                        </a:rPr>
                        <a:t>15</a:t>
                      </a:r>
                    </a:p>
                  </a:txBody>
                  <a:tcPr marL="9525" marR="9525" marT="9525" marB="0" anchor="ctr"/>
                </a:tc>
                <a:tc>
                  <a:txBody>
                    <a:bodyPr/>
                    <a:lstStyle/>
                    <a:p>
                      <a:pPr algn="ctr" fontAlgn="b"/>
                      <a:r>
                        <a:rPr lang="en-US" sz="1100" b="0" i="0" u="none" strike="noStrike">
                          <a:solidFill>
                            <a:srgbClr val="000000"/>
                          </a:solidFill>
                          <a:latin typeface="Calibri"/>
                        </a:rPr>
                        <a:t>Y</a:t>
                      </a:r>
                    </a:p>
                  </a:txBody>
                  <a:tcPr marL="9525" marR="9525" marT="9525" marB="0" anchor="ctr"/>
                </a:tc>
              </a:tr>
              <a:tr h="241306">
                <a:tc>
                  <a:txBody>
                    <a:bodyPr/>
                    <a:lstStyle/>
                    <a:p>
                      <a:pPr algn="ctr" fontAlgn="b"/>
                      <a:r>
                        <a:rPr lang="en-US" sz="1100" b="0" i="0" u="none" strike="noStrike">
                          <a:solidFill>
                            <a:srgbClr val="000000"/>
                          </a:solidFill>
                          <a:latin typeface="Calibri"/>
                        </a:rPr>
                        <a:t>16</a:t>
                      </a:r>
                    </a:p>
                  </a:txBody>
                  <a:tcPr marL="9525" marR="9525" marT="9525" marB="0" anchor="ctr"/>
                </a:tc>
                <a:tc>
                  <a:txBody>
                    <a:bodyPr/>
                    <a:lstStyle/>
                    <a:p>
                      <a:pPr algn="ctr" fontAlgn="b"/>
                      <a:r>
                        <a:rPr lang="en-US" sz="1100" b="0" i="0" u="none" strike="noStrike" dirty="0">
                          <a:solidFill>
                            <a:srgbClr val="000000"/>
                          </a:solidFill>
                          <a:latin typeface="Calibri"/>
                        </a:rPr>
                        <a:t>K</a:t>
                      </a:r>
                    </a:p>
                  </a:txBody>
                  <a:tcPr marL="9525" marR="9525" marT="9525" marB="0" anchor="ctr"/>
                </a:tc>
              </a:tr>
              <a:tr h="241306">
                <a:tc>
                  <a:txBody>
                    <a:bodyPr/>
                    <a:lstStyle/>
                    <a:p>
                      <a:pPr algn="ctr" fontAlgn="b"/>
                      <a:r>
                        <a:rPr lang="en-US" sz="1100" b="0" i="0" u="none" strike="noStrike">
                          <a:solidFill>
                            <a:srgbClr val="000000"/>
                          </a:solidFill>
                          <a:latin typeface="Calibri"/>
                        </a:rPr>
                        <a:t>17</a:t>
                      </a:r>
                    </a:p>
                  </a:txBody>
                  <a:tcPr marL="9525" marR="9525" marT="9525" marB="0" anchor="ctr"/>
                </a:tc>
                <a:tc>
                  <a:txBody>
                    <a:bodyPr/>
                    <a:lstStyle/>
                    <a:p>
                      <a:pPr algn="ctr" fontAlgn="b"/>
                      <a:r>
                        <a:rPr lang="en-US" sz="1100" b="0" i="0" u="none" strike="noStrike">
                          <a:solidFill>
                            <a:srgbClr val="000000"/>
                          </a:solidFill>
                          <a:latin typeface="Calibri"/>
                        </a:rPr>
                        <a:t>O</a:t>
                      </a:r>
                    </a:p>
                  </a:txBody>
                  <a:tcPr marL="9525" marR="9525" marT="9525" marB="0" anchor="ctr"/>
                </a:tc>
              </a:tr>
              <a:tr h="241306">
                <a:tc>
                  <a:txBody>
                    <a:bodyPr/>
                    <a:lstStyle/>
                    <a:p>
                      <a:pPr algn="ctr" fontAlgn="b"/>
                      <a:r>
                        <a:rPr lang="en-US" sz="1100" b="0" i="0" u="none" strike="noStrike">
                          <a:solidFill>
                            <a:srgbClr val="000000"/>
                          </a:solidFill>
                          <a:latin typeface="Calibri"/>
                        </a:rPr>
                        <a:t>18</a:t>
                      </a:r>
                    </a:p>
                  </a:txBody>
                  <a:tcPr marL="9525" marR="9525" marT="9525" marB="0" anchor="ctr"/>
                </a:tc>
                <a:tc>
                  <a:txBody>
                    <a:bodyPr/>
                    <a:lstStyle/>
                    <a:p>
                      <a:pPr algn="ctr" fontAlgn="b"/>
                      <a:r>
                        <a:rPr lang="en-US" sz="1100" b="0" i="0" u="none" strike="noStrike">
                          <a:solidFill>
                            <a:srgbClr val="000000"/>
                          </a:solidFill>
                          <a:latin typeface="Calibri"/>
                        </a:rPr>
                        <a:t>R</a:t>
                      </a:r>
                    </a:p>
                  </a:txBody>
                  <a:tcPr marL="9525" marR="9525" marT="9525" marB="0" anchor="ctr"/>
                </a:tc>
              </a:tr>
              <a:tr h="241306">
                <a:tc>
                  <a:txBody>
                    <a:bodyPr/>
                    <a:lstStyle/>
                    <a:p>
                      <a:pPr algn="ctr" fontAlgn="b"/>
                      <a:r>
                        <a:rPr lang="en-US" sz="1100" b="0" i="0" u="none" strike="noStrike">
                          <a:solidFill>
                            <a:srgbClr val="000000"/>
                          </a:solidFill>
                          <a:latin typeface="Calibri"/>
                        </a:rPr>
                        <a:t>19</a:t>
                      </a:r>
                    </a:p>
                  </a:txBody>
                  <a:tcPr marL="9525" marR="9525" marT="9525" marB="0" anchor="ctr"/>
                </a:tc>
                <a:tc>
                  <a:txBody>
                    <a:bodyPr/>
                    <a:lstStyle/>
                    <a:p>
                      <a:pPr algn="ctr" fontAlgn="b"/>
                      <a:r>
                        <a:rPr lang="en-US" sz="1100" b="0" i="0" u="none" strike="noStrike" dirty="0">
                          <a:solidFill>
                            <a:srgbClr val="000000"/>
                          </a:solidFill>
                          <a:latin typeface="Calibri"/>
                        </a:rPr>
                        <a:t>I</a:t>
                      </a:r>
                    </a:p>
                  </a:txBody>
                  <a:tcPr marL="9525" marR="9525" marT="9525" marB="0" anchor="ctr"/>
                </a:tc>
              </a:tr>
              <a:tr h="241306">
                <a:tc>
                  <a:txBody>
                    <a:bodyPr/>
                    <a:lstStyle/>
                    <a:p>
                      <a:pPr algn="ctr" fontAlgn="b"/>
                      <a:r>
                        <a:rPr lang="en-US" sz="1100" b="0" i="0" u="none" strike="noStrike">
                          <a:solidFill>
                            <a:srgbClr val="000000"/>
                          </a:solidFill>
                          <a:latin typeface="Calibri"/>
                        </a:rPr>
                        <a:t>20</a:t>
                      </a:r>
                    </a:p>
                  </a:txBody>
                  <a:tcPr marL="9525" marR="9525" marT="9525" marB="0" anchor="ctr"/>
                </a:tc>
                <a:tc>
                  <a:txBody>
                    <a:bodyPr/>
                    <a:lstStyle/>
                    <a:p>
                      <a:pPr algn="ctr" fontAlgn="b"/>
                      <a:r>
                        <a:rPr lang="en-US" sz="1100" b="0" i="0" u="none" strike="noStrike">
                          <a:solidFill>
                            <a:srgbClr val="000000"/>
                          </a:solidFill>
                          <a:latin typeface="Calibri"/>
                        </a:rPr>
                        <a:t>S</a:t>
                      </a:r>
                    </a:p>
                  </a:txBody>
                  <a:tcPr marL="9525" marR="9525" marT="9525" marB="0" anchor="ctr"/>
                </a:tc>
              </a:tr>
              <a:tr h="241306">
                <a:tc>
                  <a:txBody>
                    <a:bodyPr/>
                    <a:lstStyle/>
                    <a:p>
                      <a:pPr algn="ctr" fontAlgn="b"/>
                      <a:r>
                        <a:rPr lang="en-US" sz="1100" b="0" i="0" u="none" strike="noStrike">
                          <a:solidFill>
                            <a:srgbClr val="000000"/>
                          </a:solidFill>
                          <a:latin typeface="Calibri"/>
                        </a:rPr>
                        <a:t>21</a:t>
                      </a:r>
                    </a:p>
                  </a:txBody>
                  <a:tcPr marL="9525" marR="9525" marT="9525" marB="0" anchor="ctr"/>
                </a:tc>
                <a:tc>
                  <a:txBody>
                    <a:bodyPr/>
                    <a:lstStyle/>
                    <a:p>
                      <a:pPr algn="ctr" fontAlgn="b"/>
                      <a:r>
                        <a:rPr lang="en-US" sz="1100" b="0" i="0" u="none" strike="noStrike">
                          <a:solidFill>
                            <a:srgbClr val="000000"/>
                          </a:solidFill>
                          <a:latin typeface="Calibri"/>
                        </a:rPr>
                        <a:t>N</a:t>
                      </a:r>
                    </a:p>
                  </a:txBody>
                  <a:tcPr marL="9525" marR="9525" marT="9525" marB="0" anchor="ctr"/>
                </a:tc>
              </a:tr>
              <a:tr h="241306">
                <a:tc>
                  <a:txBody>
                    <a:bodyPr/>
                    <a:lstStyle/>
                    <a:p>
                      <a:pPr algn="ctr" fontAlgn="b"/>
                      <a:r>
                        <a:rPr lang="en-US" sz="1100" b="0" i="0" u="none" strike="noStrike">
                          <a:solidFill>
                            <a:srgbClr val="000000"/>
                          </a:solidFill>
                          <a:latin typeface="Calibri"/>
                        </a:rPr>
                        <a:t>22</a:t>
                      </a:r>
                    </a:p>
                  </a:txBody>
                  <a:tcPr marL="9525" marR="9525" marT="9525" marB="0" anchor="ctr"/>
                </a:tc>
                <a:tc>
                  <a:txBody>
                    <a:bodyPr/>
                    <a:lstStyle/>
                    <a:p>
                      <a:pPr algn="ctr" fontAlgn="b"/>
                      <a:r>
                        <a:rPr lang="en-US" sz="1100" b="0" i="0" u="none" strike="noStrike" dirty="0">
                          <a:solidFill>
                            <a:srgbClr val="000000"/>
                          </a:solidFill>
                          <a:latin typeface="Calibri"/>
                        </a:rPr>
                        <a:t>P</a:t>
                      </a:r>
                    </a:p>
                  </a:txBody>
                  <a:tcPr marL="9525" marR="9525" marT="9525" marB="0" anchor="ctr"/>
                </a:tc>
              </a:tr>
              <a:tr h="241306">
                <a:tc>
                  <a:txBody>
                    <a:bodyPr/>
                    <a:lstStyle/>
                    <a:p>
                      <a:pPr algn="ctr" fontAlgn="b"/>
                      <a:r>
                        <a:rPr lang="en-US" sz="1100" b="0" i="0" u="none" strike="noStrike">
                          <a:solidFill>
                            <a:srgbClr val="000000"/>
                          </a:solidFill>
                          <a:latin typeface="Calibri"/>
                        </a:rPr>
                        <a:t>23</a:t>
                      </a:r>
                    </a:p>
                  </a:txBody>
                  <a:tcPr marL="9525" marR="9525" marT="9525" marB="0" anchor="ctr"/>
                </a:tc>
                <a:tc>
                  <a:txBody>
                    <a:bodyPr/>
                    <a:lstStyle/>
                    <a:p>
                      <a:pPr algn="ctr" fontAlgn="b"/>
                      <a:r>
                        <a:rPr lang="en-US" sz="1100" b="0" i="0" u="none" strike="noStrike" dirty="0">
                          <a:solidFill>
                            <a:srgbClr val="000000"/>
                          </a:solidFill>
                          <a:latin typeface="Calibri"/>
                        </a:rPr>
                        <a:t>J</a:t>
                      </a:r>
                    </a:p>
                  </a:txBody>
                  <a:tcPr marL="9525" marR="9525" marT="9525" marB="0" anchor="ctr"/>
                </a:tc>
              </a:tr>
              <a:tr h="241306">
                <a:tc>
                  <a:txBody>
                    <a:bodyPr/>
                    <a:lstStyle/>
                    <a:p>
                      <a:pPr algn="ctr" fontAlgn="b"/>
                      <a:r>
                        <a:rPr lang="en-US" sz="1100" b="0" i="0" u="none" strike="noStrike">
                          <a:solidFill>
                            <a:srgbClr val="000000"/>
                          </a:solidFill>
                          <a:latin typeface="Calibri"/>
                        </a:rPr>
                        <a:t>24</a:t>
                      </a:r>
                    </a:p>
                  </a:txBody>
                  <a:tcPr marL="9525" marR="9525" marT="9525" marB="0" anchor="ctr"/>
                </a:tc>
                <a:tc>
                  <a:txBody>
                    <a:bodyPr/>
                    <a:lstStyle/>
                    <a:p>
                      <a:pPr algn="ctr" fontAlgn="b"/>
                      <a:r>
                        <a:rPr lang="en-US" sz="1100" b="0" i="0" u="none" strike="noStrike" dirty="0">
                          <a:solidFill>
                            <a:srgbClr val="000000"/>
                          </a:solidFill>
                          <a:latin typeface="Calibri"/>
                        </a:rPr>
                        <a:t>H</a:t>
                      </a:r>
                    </a:p>
                  </a:txBody>
                  <a:tcPr marL="9525" marR="9525" marT="9525" marB="0" anchor="ctr"/>
                </a:tc>
              </a:tr>
              <a:tr h="241306">
                <a:tc>
                  <a:txBody>
                    <a:bodyPr/>
                    <a:lstStyle/>
                    <a:p>
                      <a:pPr algn="ctr" fontAlgn="b"/>
                      <a:r>
                        <a:rPr lang="en-US" sz="1100" b="0" i="0" u="none" strike="noStrike" dirty="0">
                          <a:solidFill>
                            <a:srgbClr val="000000"/>
                          </a:solidFill>
                          <a:latin typeface="Calibri"/>
                        </a:rPr>
                        <a:t>25</a:t>
                      </a:r>
                    </a:p>
                  </a:txBody>
                  <a:tcPr marL="9525" marR="9525" marT="9525" marB="0" anchor="ctr"/>
                </a:tc>
                <a:tc>
                  <a:txBody>
                    <a:bodyPr/>
                    <a:lstStyle/>
                    <a:p>
                      <a:pPr algn="ctr" fontAlgn="b"/>
                      <a:r>
                        <a:rPr lang="en-US" sz="1100" b="0" i="0" u="none" strike="noStrike" dirty="0">
                          <a:solidFill>
                            <a:srgbClr val="000000"/>
                          </a:solidFill>
                          <a:latin typeface="Calibri"/>
                        </a:rPr>
                        <a:t>Q</a:t>
                      </a:r>
                    </a:p>
                  </a:txBody>
                  <a:tcPr marL="9525" marR="9525" marT="9525" marB="0" anchor="ctr"/>
                </a:tc>
              </a:tr>
            </a:tbl>
          </a:graphicData>
        </a:graphic>
      </p:graphicFrame>
      <p:sp>
        <p:nvSpPr>
          <p:cNvPr id="8" name="Title 1"/>
          <p:cNvSpPr>
            <a:spLocks noGrp="1"/>
          </p:cNvSpPr>
          <p:nvPr>
            <p:ph type="title"/>
          </p:nvPr>
        </p:nvSpPr>
        <p:spPr>
          <a:xfrm rot="16200000" flipH="1">
            <a:off x="-2628901" y="2781300"/>
            <a:ext cx="6858000" cy="1295400"/>
          </a:xfrm>
        </p:spPr>
        <p:txBody>
          <a:bodyPr>
            <a:normAutofit/>
          </a:bodyPr>
          <a:lstStyle/>
          <a:p>
            <a:pPr algn="ctr"/>
            <a:r>
              <a:rPr lang="en-US" sz="4500" dirty="0" smtClean="0"/>
              <a:t>ECONOMY</a:t>
            </a:r>
            <a:endParaRPr lang="en-US" sz="4500" dirty="0"/>
          </a:p>
        </p:txBody>
      </p:sp>
      <p:pic>
        <p:nvPicPr>
          <p:cNvPr id="56321" name="Picture 1" descr="C:\Users\Susannah\Dropbox\ATL_community_involvement_study\ATL_objective_data\images\economy\econ_rank.png"/>
          <p:cNvPicPr>
            <a:picLocks noChangeAspect="1" noChangeArrowheads="1"/>
          </p:cNvPicPr>
          <p:nvPr/>
        </p:nvPicPr>
        <p:blipFill>
          <a:blip r:embed="rId2" cstate="print"/>
          <a:srcRect/>
          <a:stretch>
            <a:fillRect/>
          </a:stretch>
        </p:blipFill>
        <p:spPr bwMode="auto">
          <a:xfrm>
            <a:off x="474784" y="1524000"/>
            <a:ext cx="6002216" cy="4876800"/>
          </a:xfrm>
          <a:prstGeom prst="rect">
            <a:avLst/>
          </a:prstGeom>
          <a:noFill/>
        </p:spPr>
      </p:pic>
      <p:sp>
        <p:nvSpPr>
          <p:cNvPr id="6" name="Title 4"/>
          <p:cNvSpPr txBox="1">
            <a:spLocks/>
          </p:cNvSpPr>
          <p:nvPr/>
        </p:nvSpPr>
        <p:spPr>
          <a:xfrm>
            <a:off x="1066800" y="228600"/>
            <a:ext cx="6324600" cy="1295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150" normalizeH="0" baseline="0" noProof="0" dirty="0" smtClean="0">
                <a:ln>
                  <a:noFill/>
                </a:ln>
                <a:solidFill>
                  <a:schemeClr val="bg1"/>
                </a:solidFill>
                <a:effectLst/>
                <a:uLnTx/>
                <a:uFillTx/>
                <a:latin typeface="+mj-lt"/>
                <a:ea typeface="+mj-ea"/>
                <a:cs typeface="+mj-cs"/>
              </a:rPr>
              <a:t>Economy ranking</a:t>
            </a:r>
            <a:endParaRPr kumimoji="0" lang="en-US" sz="3600" b="0" i="0" u="none" strike="noStrike" kern="1200" cap="all" spc="150" normalizeH="0" baseline="0" noProof="0" dirty="0">
              <a:ln>
                <a:noFill/>
              </a:ln>
              <a:solidFill>
                <a:schemeClr val="bg1"/>
              </a:solidFill>
              <a:effectLst/>
              <a:uLnTx/>
              <a:uFillTx/>
              <a:latin typeface="+mj-lt"/>
              <a:ea typeface="+mj-ea"/>
              <a:cs typeface="+mj-cs"/>
            </a:endParaRPr>
          </a:p>
        </p:txBody>
      </p:sp>
      <p:sp>
        <p:nvSpPr>
          <p:cNvPr id="7" name="TextBox 6"/>
          <p:cNvSpPr txBox="1"/>
          <p:nvPr/>
        </p:nvSpPr>
        <p:spPr>
          <a:xfrm>
            <a:off x="7543800" y="6642556"/>
            <a:ext cx="1905000" cy="215444"/>
          </a:xfrm>
          <a:prstGeom prst="rect">
            <a:avLst/>
          </a:prstGeom>
          <a:noFill/>
        </p:spPr>
        <p:txBody>
          <a:bodyPr wrap="square" rtlCol="0">
            <a:spAutoFit/>
          </a:bodyPr>
          <a:lstStyle/>
          <a:p>
            <a:r>
              <a:rPr lang="en-US" sz="800" dirty="0" smtClean="0"/>
              <a:t>Source: Calculated by authors.</a:t>
            </a:r>
          </a:p>
        </p:txBody>
      </p:sp>
    </p:spTree>
    <p:extLst>
      <p:ext uri="{BB962C8B-B14F-4D97-AF65-F5344CB8AC3E}">
        <p14:creationId xmlns:p14="http://schemas.microsoft.com/office/powerpoint/2010/main" val="333423149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SAFETY: Property Crimes</a:t>
            </a:r>
            <a:endParaRPr lang="en-US" dirty="0"/>
          </a:p>
        </p:txBody>
      </p:sp>
      <p:pic>
        <p:nvPicPr>
          <p:cNvPr id="17410" name="Picture 2" descr="C:\Users\Susannah\Dropbox\ATL_community_involvement_study\ATL_objective_data\images\public_safety\propertycrime_quintiles.png"/>
          <p:cNvPicPr>
            <a:picLocks noChangeAspect="1" noChangeArrowheads="1"/>
          </p:cNvPicPr>
          <p:nvPr/>
        </p:nvPicPr>
        <p:blipFill>
          <a:blip r:embed="rId3" cstate="print"/>
          <a:srcRect/>
          <a:stretch>
            <a:fillRect/>
          </a:stretch>
        </p:blipFill>
        <p:spPr bwMode="auto">
          <a:xfrm>
            <a:off x="1242412" y="1524000"/>
            <a:ext cx="6606188" cy="5367528"/>
          </a:xfrm>
          <a:prstGeom prst="rect">
            <a:avLst/>
          </a:prstGeom>
          <a:noFill/>
        </p:spPr>
      </p:pic>
      <p:sp>
        <p:nvSpPr>
          <p:cNvPr id="4" name="TextBox 3"/>
          <p:cNvSpPr txBox="1"/>
          <p:nvPr/>
        </p:nvSpPr>
        <p:spPr>
          <a:xfrm>
            <a:off x="152400" y="6642556"/>
            <a:ext cx="8686800" cy="215444"/>
          </a:xfrm>
          <a:prstGeom prst="rect">
            <a:avLst/>
          </a:prstGeom>
          <a:noFill/>
        </p:spPr>
        <p:txBody>
          <a:bodyPr wrap="square" rtlCol="0">
            <a:spAutoFit/>
          </a:bodyPr>
          <a:lstStyle/>
          <a:p>
            <a:r>
              <a:rPr lang="en-US" sz="800" dirty="0" smtClean="0"/>
              <a:t>Data Source: Atlanta Police Department </a:t>
            </a:r>
          </a:p>
        </p:txBody>
      </p:sp>
    </p:spTree>
    <p:extLst>
      <p:ext uri="{BB962C8B-B14F-4D97-AF65-F5344CB8AC3E}">
        <p14:creationId xmlns:p14="http://schemas.microsoft.com/office/powerpoint/2010/main" val="419544838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Public safety: violent crimes</a:t>
            </a:r>
            <a:endParaRPr lang="en-US" dirty="0"/>
          </a:p>
        </p:txBody>
      </p:sp>
      <p:pic>
        <p:nvPicPr>
          <p:cNvPr id="18434" name="Picture 2" descr="C:\Users\Susannah\Dropbox\ATL_community_involvement_study\ATL_objective_data\images\public_safety\violentcrime_quintiles.png"/>
          <p:cNvPicPr>
            <a:picLocks noChangeAspect="1" noChangeArrowheads="1"/>
          </p:cNvPicPr>
          <p:nvPr/>
        </p:nvPicPr>
        <p:blipFill>
          <a:blip r:embed="rId3" cstate="print"/>
          <a:srcRect/>
          <a:stretch>
            <a:fillRect/>
          </a:stretch>
        </p:blipFill>
        <p:spPr bwMode="auto">
          <a:xfrm>
            <a:off x="1219200" y="1524000"/>
            <a:ext cx="6606188" cy="5367528"/>
          </a:xfrm>
          <a:prstGeom prst="rect">
            <a:avLst/>
          </a:prstGeom>
          <a:noFill/>
        </p:spPr>
      </p:pic>
      <p:sp>
        <p:nvSpPr>
          <p:cNvPr id="4" name="TextBox 3"/>
          <p:cNvSpPr txBox="1"/>
          <p:nvPr/>
        </p:nvSpPr>
        <p:spPr>
          <a:xfrm>
            <a:off x="152400" y="6642556"/>
            <a:ext cx="8686800" cy="215444"/>
          </a:xfrm>
          <a:prstGeom prst="rect">
            <a:avLst/>
          </a:prstGeom>
          <a:noFill/>
        </p:spPr>
        <p:txBody>
          <a:bodyPr wrap="square" rtlCol="0">
            <a:spAutoFit/>
          </a:bodyPr>
          <a:lstStyle/>
          <a:p>
            <a:r>
              <a:rPr lang="en-US" sz="800" dirty="0" smtClean="0"/>
              <a:t>Data Source: Atlanta Police Department </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SAFETY: 2010 </a:t>
            </a:r>
            <a:r>
              <a:rPr lang="en-US" dirty="0" smtClean="0"/>
              <a:t>Vehicle Crashes</a:t>
            </a:r>
            <a:endParaRPr lang="en-US" dirty="0"/>
          </a:p>
        </p:txBody>
      </p:sp>
      <p:pic>
        <p:nvPicPr>
          <p:cNvPr id="1026" name="Picture 2"/>
          <p:cNvPicPr>
            <a:picLocks noChangeAspect="1" noChangeArrowheads="1"/>
          </p:cNvPicPr>
          <p:nvPr/>
        </p:nvPicPr>
        <p:blipFill>
          <a:blip r:embed="rId3" cstate="print"/>
          <a:srcRect l="28333" t="21538" r="29583" b="13077"/>
          <a:stretch>
            <a:fillRect/>
          </a:stretch>
        </p:blipFill>
        <p:spPr bwMode="auto">
          <a:xfrm>
            <a:off x="1371600" y="1600200"/>
            <a:ext cx="6110344" cy="5142369"/>
          </a:xfrm>
          <a:prstGeom prst="rect">
            <a:avLst/>
          </a:prstGeom>
          <a:noFill/>
          <a:ln w="9525">
            <a:noFill/>
            <a:miter lim="800000"/>
            <a:headEnd/>
            <a:tailEnd/>
          </a:ln>
          <a:effectLst/>
        </p:spPr>
      </p:pic>
    </p:spTree>
    <p:extLst>
      <p:ext uri="{BB962C8B-B14F-4D97-AF65-F5344CB8AC3E}">
        <p14:creationId xmlns:p14="http://schemas.microsoft.com/office/powerpoint/2010/main" val="333400063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5549900" algn="l"/>
              </a:tabLst>
            </a:pPr>
            <a:r>
              <a:rPr lang="en-US" dirty="0"/>
              <a:t>PUBLIC SAFETY: </a:t>
            </a:r>
            <a:r>
              <a:rPr lang="en-US" dirty="0" smtClean="0"/>
              <a:t> Vehicle Crash Injuries/Fatalities </a:t>
            </a:r>
            <a:endParaRPr lang="en-US" dirty="0"/>
          </a:p>
        </p:txBody>
      </p:sp>
      <p:pic>
        <p:nvPicPr>
          <p:cNvPr id="19458" name="Picture 2" descr="C:\Users\Susannah\Dropbox\ATL_community_involvement_study\ATL_objective_data\images\public_safety\crashes_quintiles.png"/>
          <p:cNvPicPr>
            <a:picLocks noChangeAspect="1" noChangeArrowheads="1"/>
          </p:cNvPicPr>
          <p:nvPr/>
        </p:nvPicPr>
        <p:blipFill>
          <a:blip r:embed="rId3" cstate="print"/>
          <a:srcRect/>
          <a:stretch>
            <a:fillRect/>
          </a:stretch>
        </p:blipFill>
        <p:spPr bwMode="auto">
          <a:xfrm>
            <a:off x="1219200" y="1524000"/>
            <a:ext cx="6606189" cy="5367528"/>
          </a:xfrm>
          <a:prstGeom prst="rect">
            <a:avLst/>
          </a:prstGeom>
          <a:noFill/>
        </p:spPr>
      </p:pic>
      <p:sp>
        <p:nvSpPr>
          <p:cNvPr id="4" name="TextBox 3"/>
          <p:cNvSpPr txBox="1"/>
          <p:nvPr/>
        </p:nvSpPr>
        <p:spPr>
          <a:xfrm>
            <a:off x="152400" y="6629400"/>
            <a:ext cx="7848600" cy="215444"/>
          </a:xfrm>
          <a:prstGeom prst="rect">
            <a:avLst/>
          </a:prstGeom>
          <a:noFill/>
        </p:spPr>
        <p:txBody>
          <a:bodyPr wrap="square" rtlCol="0">
            <a:spAutoFit/>
          </a:bodyPr>
          <a:lstStyle/>
          <a:p>
            <a:r>
              <a:rPr lang="en-US" sz="800" dirty="0" smtClean="0"/>
              <a:t>Data Source: Georgia Department of Transportation ( 2012). </a:t>
            </a:r>
            <a:r>
              <a:rPr lang="en-US" sz="800" i="1" dirty="0" smtClean="0"/>
              <a:t>Vehicle Crashes.</a:t>
            </a:r>
            <a:r>
              <a:rPr lang="en-US" sz="800" dirty="0" smtClean="0"/>
              <a:t> </a:t>
            </a:r>
            <a:endParaRPr lang="en-US" sz="800" dirty="0"/>
          </a:p>
        </p:txBody>
      </p:sp>
    </p:spTree>
    <p:extLst>
      <p:ext uri="{BB962C8B-B14F-4D97-AF65-F5344CB8AC3E}">
        <p14:creationId xmlns:p14="http://schemas.microsoft.com/office/powerpoint/2010/main" val="112959710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endParaRPr lang="en-US"/>
          </a:p>
        </p:txBody>
      </p:sp>
      <p:sp>
        <p:nvSpPr>
          <p:cNvPr id="7" name="Title 6"/>
          <p:cNvSpPr>
            <a:spLocks noGrp="1"/>
          </p:cNvSpPr>
          <p:nvPr>
            <p:ph type="title"/>
          </p:nvPr>
        </p:nvSpPr>
        <p:spPr>
          <a:xfrm>
            <a:off x="457200" y="152400"/>
            <a:ext cx="8991600" cy="1828800"/>
          </a:xfrm>
        </p:spPr>
        <p:txBody>
          <a:bodyPr/>
          <a:lstStyle/>
          <a:p>
            <a:pPr lvl="0" algn="l"/>
            <a:r>
              <a:rPr lang="en-US" sz="3600" spc="200" dirty="0" smtClean="0"/>
              <a:t>PUBLIC SAFETY ranking</a:t>
            </a:r>
            <a:br>
              <a:rPr lang="en-US" sz="3600" spc="200" dirty="0" smtClean="0"/>
            </a:br>
            <a:endParaRPr lang="en-US" sz="3600" dirty="0"/>
          </a:p>
        </p:txBody>
      </p:sp>
      <p:graphicFrame>
        <p:nvGraphicFramePr>
          <p:cNvPr id="4" name="Table 3"/>
          <p:cNvGraphicFramePr>
            <a:graphicFrameLocks noGrp="1"/>
          </p:cNvGraphicFramePr>
          <p:nvPr/>
        </p:nvGraphicFramePr>
        <p:xfrm>
          <a:off x="6705600" y="152404"/>
          <a:ext cx="2286000" cy="6553192"/>
        </p:xfrm>
        <a:graphic>
          <a:graphicData uri="http://schemas.openxmlformats.org/drawingml/2006/table">
            <a:tbl>
              <a:tblPr firstRow="1" bandRow="1">
                <a:tableStyleId>{93296810-A885-4BE3-A3E7-6D5BEEA58F35}</a:tableStyleId>
              </a:tblPr>
              <a:tblGrid>
                <a:gridCol w="1371600"/>
                <a:gridCol w="914400"/>
              </a:tblGrid>
              <a:tr h="532317">
                <a:tc>
                  <a:txBody>
                    <a:bodyPr/>
                    <a:lstStyle/>
                    <a:p>
                      <a:pPr algn="ctr" fontAlgn="b"/>
                      <a:r>
                        <a:rPr lang="en-US" sz="1200" b="0" u="none" strike="noStrike" dirty="0" smtClean="0">
                          <a:effectLst/>
                        </a:rPr>
                        <a:t>Public Safety </a:t>
                      </a:r>
                    </a:p>
                    <a:p>
                      <a:pPr algn="ctr" fontAlgn="b"/>
                      <a:r>
                        <a:rPr lang="en-US" sz="1200" b="0" u="none" strike="noStrike" dirty="0" smtClean="0">
                          <a:effectLst/>
                        </a:rPr>
                        <a:t>Ranking</a:t>
                      </a:r>
                      <a:endParaRPr lang="en-US" sz="1200" b="0" i="0" u="none" strike="noStrike" kern="1200" dirty="0">
                        <a:solidFill>
                          <a:schemeClr val="bg1"/>
                        </a:solidFill>
                        <a:effectLst/>
                        <a:latin typeface="+mn-lt"/>
                        <a:ea typeface="+mn-ea"/>
                        <a:cs typeface="+mn-cs"/>
                      </a:endParaRPr>
                    </a:p>
                  </a:txBody>
                  <a:tcPr marL="9525" marR="9525" marT="9525" marB="0" anchor="ctr"/>
                </a:tc>
                <a:tc>
                  <a:txBody>
                    <a:bodyPr/>
                    <a:lstStyle/>
                    <a:p>
                      <a:pPr algn="ctr" fontAlgn="b"/>
                      <a:r>
                        <a:rPr lang="en-US" sz="1200" b="0" i="0" u="none" strike="noStrike" dirty="0" smtClean="0">
                          <a:solidFill>
                            <a:schemeClr val="bg1"/>
                          </a:solidFill>
                          <a:effectLst/>
                          <a:latin typeface="+mj-lt"/>
                        </a:rPr>
                        <a:t>NPU</a:t>
                      </a:r>
                      <a:endParaRPr lang="en-US" sz="1200" b="0" i="0" u="none" strike="noStrike" dirty="0">
                        <a:solidFill>
                          <a:schemeClr val="bg1"/>
                        </a:solidFill>
                        <a:effectLst/>
                        <a:latin typeface="+mj-lt"/>
                      </a:endParaRPr>
                    </a:p>
                  </a:txBody>
                  <a:tcPr marL="9525" marR="9525" marT="9525" marB="0" anchor="ctr"/>
                </a:tc>
              </a:tr>
              <a:tr h="240835">
                <a:tc>
                  <a:txBody>
                    <a:bodyPr/>
                    <a:lstStyle/>
                    <a:p>
                      <a:pPr algn="ctr" fontAlgn="b"/>
                      <a:r>
                        <a:rPr lang="en-US" sz="1100" b="0" i="0" u="none" strike="noStrike" dirty="0">
                          <a:solidFill>
                            <a:srgbClr val="000000"/>
                          </a:solidFill>
                          <a:latin typeface="Calibri"/>
                        </a:rPr>
                        <a:t>1</a:t>
                      </a:r>
                    </a:p>
                  </a:txBody>
                  <a:tcPr marL="9525" marR="9525" marT="9525" marB="0" anchor="ctr"/>
                </a:tc>
                <a:tc>
                  <a:txBody>
                    <a:bodyPr/>
                    <a:lstStyle/>
                    <a:p>
                      <a:pPr algn="ctr" fontAlgn="b"/>
                      <a:r>
                        <a:rPr lang="en-US" sz="1100" b="0" i="0" u="none" strike="noStrike">
                          <a:solidFill>
                            <a:srgbClr val="000000"/>
                          </a:solidFill>
                          <a:latin typeface="Calibri"/>
                        </a:rPr>
                        <a:t>Q</a:t>
                      </a:r>
                    </a:p>
                  </a:txBody>
                  <a:tcPr marL="9525" marR="9525" marT="9525" marB="0" anchor="ctr"/>
                </a:tc>
              </a:tr>
              <a:tr h="240835">
                <a:tc>
                  <a:txBody>
                    <a:bodyPr/>
                    <a:lstStyle/>
                    <a:p>
                      <a:pPr algn="ctr" fontAlgn="b"/>
                      <a:r>
                        <a:rPr lang="en-US" sz="1100" b="0" i="0" u="none" strike="noStrike" dirty="0">
                          <a:solidFill>
                            <a:srgbClr val="000000"/>
                          </a:solidFill>
                          <a:latin typeface="Calibri"/>
                        </a:rPr>
                        <a:t>2</a:t>
                      </a:r>
                    </a:p>
                  </a:txBody>
                  <a:tcPr marL="9525" marR="9525" marT="9525" marB="0" anchor="ctr"/>
                </a:tc>
                <a:tc>
                  <a:txBody>
                    <a:bodyPr/>
                    <a:lstStyle/>
                    <a:p>
                      <a:pPr algn="ctr" fontAlgn="b"/>
                      <a:r>
                        <a:rPr lang="en-US" sz="1100" b="0" i="0" u="none" strike="noStrike">
                          <a:solidFill>
                            <a:srgbClr val="000000"/>
                          </a:solidFill>
                          <a:latin typeface="Calibri"/>
                        </a:rPr>
                        <a:t>A</a:t>
                      </a:r>
                    </a:p>
                  </a:txBody>
                  <a:tcPr marL="9525" marR="9525" marT="9525" marB="0" anchor="ctr"/>
                </a:tc>
              </a:tr>
              <a:tr h="240835">
                <a:tc>
                  <a:txBody>
                    <a:bodyPr/>
                    <a:lstStyle/>
                    <a:p>
                      <a:pPr algn="ctr" fontAlgn="b"/>
                      <a:r>
                        <a:rPr lang="en-US" sz="1100" b="0" i="0" u="none" strike="noStrike" dirty="0">
                          <a:solidFill>
                            <a:srgbClr val="000000"/>
                          </a:solidFill>
                          <a:latin typeface="Calibri"/>
                        </a:rPr>
                        <a:t>3</a:t>
                      </a:r>
                    </a:p>
                  </a:txBody>
                  <a:tcPr marL="9525" marR="9525" marT="9525" marB="0" anchor="ctr"/>
                </a:tc>
                <a:tc>
                  <a:txBody>
                    <a:bodyPr/>
                    <a:lstStyle/>
                    <a:p>
                      <a:pPr algn="ctr" fontAlgn="b"/>
                      <a:r>
                        <a:rPr lang="en-US" sz="1100" b="0" i="0" u="none" strike="noStrike">
                          <a:solidFill>
                            <a:srgbClr val="000000"/>
                          </a:solidFill>
                          <a:latin typeface="Calibri"/>
                        </a:rPr>
                        <a:t>C</a:t>
                      </a:r>
                    </a:p>
                  </a:txBody>
                  <a:tcPr marL="9525" marR="9525" marT="9525" marB="0" anchor="ctr"/>
                </a:tc>
              </a:tr>
              <a:tr h="240835">
                <a:tc>
                  <a:txBody>
                    <a:bodyPr/>
                    <a:lstStyle/>
                    <a:p>
                      <a:pPr algn="ctr" fontAlgn="b"/>
                      <a:r>
                        <a:rPr lang="en-US" sz="1100" b="0" i="0" u="none" strike="noStrike" dirty="0">
                          <a:solidFill>
                            <a:srgbClr val="000000"/>
                          </a:solidFill>
                          <a:latin typeface="Calibri"/>
                        </a:rPr>
                        <a:t>4</a:t>
                      </a:r>
                    </a:p>
                  </a:txBody>
                  <a:tcPr marL="9525" marR="9525" marT="9525" marB="0" anchor="ctr"/>
                </a:tc>
                <a:tc>
                  <a:txBody>
                    <a:bodyPr/>
                    <a:lstStyle/>
                    <a:p>
                      <a:pPr algn="ctr" fontAlgn="b"/>
                      <a:r>
                        <a:rPr lang="en-US" sz="1100" b="0" i="0" u="none" strike="noStrike">
                          <a:solidFill>
                            <a:srgbClr val="000000"/>
                          </a:solidFill>
                          <a:latin typeface="Calibri"/>
                        </a:rPr>
                        <a:t>P</a:t>
                      </a:r>
                    </a:p>
                  </a:txBody>
                  <a:tcPr marL="9525" marR="9525" marT="9525" marB="0" anchor="ctr"/>
                </a:tc>
              </a:tr>
              <a:tr h="240835">
                <a:tc>
                  <a:txBody>
                    <a:bodyPr/>
                    <a:lstStyle/>
                    <a:p>
                      <a:pPr algn="ctr" fontAlgn="b"/>
                      <a:r>
                        <a:rPr lang="en-US" sz="1100" b="0" i="0" u="none" strike="noStrike" dirty="0">
                          <a:solidFill>
                            <a:srgbClr val="000000"/>
                          </a:solidFill>
                          <a:latin typeface="Calibri"/>
                        </a:rPr>
                        <a:t>5</a:t>
                      </a:r>
                    </a:p>
                  </a:txBody>
                  <a:tcPr marL="9525" marR="9525" marT="9525" marB="0" anchor="ctr"/>
                </a:tc>
                <a:tc>
                  <a:txBody>
                    <a:bodyPr/>
                    <a:lstStyle/>
                    <a:p>
                      <a:pPr algn="ctr" fontAlgn="b"/>
                      <a:r>
                        <a:rPr lang="en-US" sz="1100" b="0" i="0" u="none" strike="noStrike">
                          <a:solidFill>
                            <a:srgbClr val="000000"/>
                          </a:solidFill>
                          <a:latin typeface="Calibri"/>
                        </a:rPr>
                        <a:t>F</a:t>
                      </a:r>
                    </a:p>
                  </a:txBody>
                  <a:tcPr marL="9525" marR="9525" marT="9525" marB="0" anchor="ctr"/>
                </a:tc>
              </a:tr>
              <a:tr h="240835">
                <a:tc>
                  <a:txBody>
                    <a:bodyPr/>
                    <a:lstStyle/>
                    <a:p>
                      <a:pPr algn="ctr" fontAlgn="b"/>
                      <a:r>
                        <a:rPr lang="en-US" sz="1100" b="0" i="0" u="none" strike="noStrike">
                          <a:solidFill>
                            <a:srgbClr val="000000"/>
                          </a:solidFill>
                          <a:latin typeface="Calibri"/>
                        </a:rPr>
                        <a:t>6</a:t>
                      </a:r>
                    </a:p>
                  </a:txBody>
                  <a:tcPr marL="9525" marR="9525" marT="9525" marB="0" anchor="ctr"/>
                </a:tc>
                <a:tc>
                  <a:txBody>
                    <a:bodyPr/>
                    <a:lstStyle/>
                    <a:p>
                      <a:pPr algn="ctr" fontAlgn="b"/>
                      <a:r>
                        <a:rPr lang="en-US" sz="1100" b="0" i="0" u="none" strike="noStrike" dirty="0">
                          <a:solidFill>
                            <a:srgbClr val="000000"/>
                          </a:solidFill>
                          <a:latin typeface="Calibri"/>
                        </a:rPr>
                        <a:t>N</a:t>
                      </a:r>
                    </a:p>
                  </a:txBody>
                  <a:tcPr marL="9525" marR="9525" marT="9525" marB="0" anchor="ctr"/>
                </a:tc>
              </a:tr>
              <a:tr h="240835">
                <a:tc>
                  <a:txBody>
                    <a:bodyPr/>
                    <a:lstStyle/>
                    <a:p>
                      <a:pPr algn="ctr" fontAlgn="b"/>
                      <a:r>
                        <a:rPr lang="en-US" sz="1100" b="0" i="0" u="none" strike="noStrike">
                          <a:solidFill>
                            <a:srgbClr val="000000"/>
                          </a:solidFill>
                          <a:latin typeface="Calibri"/>
                        </a:rPr>
                        <a:t>7</a:t>
                      </a:r>
                    </a:p>
                  </a:txBody>
                  <a:tcPr marL="9525" marR="9525" marT="9525" marB="0" anchor="ctr"/>
                </a:tc>
                <a:tc>
                  <a:txBody>
                    <a:bodyPr/>
                    <a:lstStyle/>
                    <a:p>
                      <a:pPr algn="ctr" fontAlgn="b"/>
                      <a:r>
                        <a:rPr lang="en-US" sz="1100" b="0" i="0" u="none" strike="noStrike">
                          <a:solidFill>
                            <a:srgbClr val="000000"/>
                          </a:solidFill>
                          <a:latin typeface="Calibri"/>
                        </a:rPr>
                        <a:t>B</a:t>
                      </a:r>
                    </a:p>
                  </a:txBody>
                  <a:tcPr marL="9525" marR="9525" marT="9525" marB="0" anchor="ctr"/>
                </a:tc>
              </a:tr>
              <a:tr h="240835">
                <a:tc>
                  <a:txBody>
                    <a:bodyPr/>
                    <a:lstStyle/>
                    <a:p>
                      <a:pPr algn="ctr" fontAlgn="b"/>
                      <a:r>
                        <a:rPr lang="en-US" sz="1100" b="0" i="0" u="none" strike="noStrike">
                          <a:solidFill>
                            <a:srgbClr val="000000"/>
                          </a:solidFill>
                          <a:latin typeface="Calibri"/>
                        </a:rPr>
                        <a:t>8</a:t>
                      </a:r>
                    </a:p>
                  </a:txBody>
                  <a:tcPr marL="9525" marR="9525" marT="9525" marB="0" anchor="ctr"/>
                </a:tc>
                <a:tc>
                  <a:txBody>
                    <a:bodyPr/>
                    <a:lstStyle/>
                    <a:p>
                      <a:pPr algn="ctr" fontAlgn="b"/>
                      <a:r>
                        <a:rPr lang="en-US" sz="1100" b="0" i="0" u="none" strike="noStrike" dirty="0">
                          <a:solidFill>
                            <a:srgbClr val="000000"/>
                          </a:solidFill>
                          <a:latin typeface="Calibri"/>
                        </a:rPr>
                        <a:t>O</a:t>
                      </a:r>
                    </a:p>
                  </a:txBody>
                  <a:tcPr marL="9525" marR="9525" marT="9525" marB="0" anchor="ctr"/>
                </a:tc>
              </a:tr>
              <a:tr h="240835">
                <a:tc>
                  <a:txBody>
                    <a:bodyPr/>
                    <a:lstStyle/>
                    <a:p>
                      <a:pPr algn="ctr" fontAlgn="b"/>
                      <a:r>
                        <a:rPr lang="en-US" sz="1100" b="0" i="0" u="none" strike="noStrike">
                          <a:solidFill>
                            <a:srgbClr val="000000"/>
                          </a:solidFill>
                          <a:latin typeface="Calibri"/>
                        </a:rPr>
                        <a:t>9</a:t>
                      </a:r>
                    </a:p>
                  </a:txBody>
                  <a:tcPr marL="9525" marR="9525" marT="9525" marB="0" anchor="ctr"/>
                </a:tc>
                <a:tc>
                  <a:txBody>
                    <a:bodyPr/>
                    <a:lstStyle/>
                    <a:p>
                      <a:pPr algn="ctr" fontAlgn="b"/>
                      <a:r>
                        <a:rPr lang="en-US" sz="1100" b="0" i="0" u="none" strike="noStrike">
                          <a:solidFill>
                            <a:srgbClr val="000000"/>
                          </a:solidFill>
                          <a:latin typeface="Calibri"/>
                        </a:rPr>
                        <a:t>D</a:t>
                      </a:r>
                    </a:p>
                  </a:txBody>
                  <a:tcPr marL="9525" marR="9525" marT="9525" marB="0" anchor="ctr"/>
                </a:tc>
              </a:tr>
              <a:tr h="240835">
                <a:tc>
                  <a:txBody>
                    <a:bodyPr/>
                    <a:lstStyle/>
                    <a:p>
                      <a:pPr algn="ctr" fontAlgn="b"/>
                      <a:r>
                        <a:rPr lang="en-US" sz="1100" b="0" i="0" u="none" strike="noStrike">
                          <a:solidFill>
                            <a:srgbClr val="000000"/>
                          </a:solidFill>
                          <a:latin typeface="Calibri"/>
                        </a:rPr>
                        <a:t>10</a:t>
                      </a:r>
                    </a:p>
                  </a:txBody>
                  <a:tcPr marL="9525" marR="9525" marT="9525" marB="0" anchor="ctr"/>
                </a:tc>
                <a:tc>
                  <a:txBody>
                    <a:bodyPr/>
                    <a:lstStyle/>
                    <a:p>
                      <a:pPr algn="ctr" fontAlgn="b"/>
                      <a:r>
                        <a:rPr lang="en-US" sz="1100" b="0" i="0" u="none" strike="noStrike" dirty="0">
                          <a:solidFill>
                            <a:srgbClr val="000000"/>
                          </a:solidFill>
                          <a:latin typeface="Calibri"/>
                        </a:rPr>
                        <a:t>I</a:t>
                      </a:r>
                    </a:p>
                  </a:txBody>
                  <a:tcPr marL="9525" marR="9525" marT="9525" marB="0" anchor="ctr"/>
                </a:tc>
              </a:tr>
              <a:tr h="240835">
                <a:tc>
                  <a:txBody>
                    <a:bodyPr/>
                    <a:lstStyle/>
                    <a:p>
                      <a:pPr algn="ctr" fontAlgn="b"/>
                      <a:r>
                        <a:rPr lang="en-US" sz="1100" b="0" i="0" u="none" strike="noStrike">
                          <a:solidFill>
                            <a:srgbClr val="000000"/>
                          </a:solidFill>
                          <a:latin typeface="Calibri"/>
                        </a:rPr>
                        <a:t>11</a:t>
                      </a:r>
                    </a:p>
                  </a:txBody>
                  <a:tcPr marL="9525" marR="9525" marT="9525" marB="0" anchor="ctr"/>
                </a:tc>
                <a:tc>
                  <a:txBody>
                    <a:bodyPr/>
                    <a:lstStyle/>
                    <a:p>
                      <a:pPr algn="ctr" fontAlgn="b"/>
                      <a:r>
                        <a:rPr lang="en-US" sz="1100" b="0" i="0" u="none" strike="noStrike">
                          <a:solidFill>
                            <a:srgbClr val="000000"/>
                          </a:solidFill>
                          <a:latin typeface="Calibri"/>
                        </a:rPr>
                        <a:t>H</a:t>
                      </a:r>
                    </a:p>
                  </a:txBody>
                  <a:tcPr marL="9525" marR="9525" marT="9525" marB="0" anchor="ctr"/>
                </a:tc>
              </a:tr>
              <a:tr h="240835">
                <a:tc>
                  <a:txBody>
                    <a:bodyPr/>
                    <a:lstStyle/>
                    <a:p>
                      <a:pPr algn="ctr" fontAlgn="b"/>
                      <a:r>
                        <a:rPr lang="en-US" sz="1100" b="0" i="0" u="none" strike="noStrike">
                          <a:solidFill>
                            <a:srgbClr val="000000"/>
                          </a:solidFill>
                          <a:latin typeface="Calibri"/>
                        </a:rPr>
                        <a:t>12</a:t>
                      </a:r>
                    </a:p>
                  </a:txBody>
                  <a:tcPr marL="9525" marR="9525" marT="9525" marB="0" anchor="ctr"/>
                </a:tc>
                <a:tc>
                  <a:txBody>
                    <a:bodyPr/>
                    <a:lstStyle/>
                    <a:p>
                      <a:pPr algn="ctr" fontAlgn="b"/>
                      <a:r>
                        <a:rPr lang="en-US" sz="1100" b="0" i="0" u="none" strike="noStrike" dirty="0">
                          <a:solidFill>
                            <a:srgbClr val="000000"/>
                          </a:solidFill>
                          <a:latin typeface="Calibri"/>
                        </a:rPr>
                        <a:t>S</a:t>
                      </a:r>
                    </a:p>
                  </a:txBody>
                  <a:tcPr marL="9525" marR="9525" marT="9525" marB="0" anchor="ctr"/>
                </a:tc>
              </a:tr>
              <a:tr h="240835">
                <a:tc>
                  <a:txBody>
                    <a:bodyPr/>
                    <a:lstStyle/>
                    <a:p>
                      <a:pPr algn="ctr" fontAlgn="b"/>
                      <a:r>
                        <a:rPr lang="en-US" sz="1100" b="0" i="0" u="none" strike="noStrike">
                          <a:solidFill>
                            <a:srgbClr val="000000"/>
                          </a:solidFill>
                          <a:latin typeface="Calibri"/>
                        </a:rPr>
                        <a:t>13</a:t>
                      </a:r>
                    </a:p>
                  </a:txBody>
                  <a:tcPr marL="9525" marR="9525" marT="9525" marB="0" anchor="ctr"/>
                </a:tc>
                <a:tc>
                  <a:txBody>
                    <a:bodyPr/>
                    <a:lstStyle/>
                    <a:p>
                      <a:pPr algn="ctr" fontAlgn="b"/>
                      <a:r>
                        <a:rPr lang="en-US" sz="1100" b="0" i="0" u="none" strike="noStrike">
                          <a:solidFill>
                            <a:srgbClr val="000000"/>
                          </a:solidFill>
                          <a:latin typeface="Calibri"/>
                        </a:rPr>
                        <a:t>W</a:t>
                      </a:r>
                    </a:p>
                  </a:txBody>
                  <a:tcPr marL="9525" marR="9525" marT="9525" marB="0" anchor="ctr"/>
                </a:tc>
              </a:tr>
              <a:tr h="240835">
                <a:tc>
                  <a:txBody>
                    <a:bodyPr/>
                    <a:lstStyle/>
                    <a:p>
                      <a:pPr algn="ctr" fontAlgn="b"/>
                      <a:r>
                        <a:rPr lang="en-US" sz="1100" b="0" i="0" u="none" strike="noStrike">
                          <a:solidFill>
                            <a:srgbClr val="000000"/>
                          </a:solidFill>
                          <a:latin typeface="Calibri"/>
                        </a:rPr>
                        <a:t>14</a:t>
                      </a:r>
                    </a:p>
                  </a:txBody>
                  <a:tcPr marL="9525" marR="9525" marT="9525" marB="0" anchor="ctr"/>
                </a:tc>
                <a:tc>
                  <a:txBody>
                    <a:bodyPr/>
                    <a:lstStyle/>
                    <a:p>
                      <a:pPr algn="ctr" fontAlgn="b"/>
                      <a:r>
                        <a:rPr lang="en-US" sz="1100" b="0" i="0" u="none" strike="noStrike" dirty="0">
                          <a:solidFill>
                            <a:srgbClr val="000000"/>
                          </a:solidFill>
                          <a:latin typeface="Calibri"/>
                        </a:rPr>
                        <a:t>E</a:t>
                      </a:r>
                    </a:p>
                  </a:txBody>
                  <a:tcPr marL="9525" marR="9525" marT="9525" marB="0" anchor="ctr"/>
                </a:tc>
              </a:tr>
              <a:tr h="240835">
                <a:tc>
                  <a:txBody>
                    <a:bodyPr/>
                    <a:lstStyle/>
                    <a:p>
                      <a:pPr algn="ctr" fontAlgn="b"/>
                      <a:r>
                        <a:rPr lang="en-US" sz="1100" b="0" i="0" u="none" strike="noStrike">
                          <a:solidFill>
                            <a:srgbClr val="000000"/>
                          </a:solidFill>
                          <a:latin typeface="Calibri"/>
                        </a:rPr>
                        <a:t>15</a:t>
                      </a:r>
                    </a:p>
                  </a:txBody>
                  <a:tcPr marL="9525" marR="9525" marT="9525" marB="0" anchor="ctr"/>
                </a:tc>
                <a:tc>
                  <a:txBody>
                    <a:bodyPr/>
                    <a:lstStyle/>
                    <a:p>
                      <a:pPr algn="ctr" fontAlgn="b"/>
                      <a:r>
                        <a:rPr lang="en-US" sz="1100" b="0" i="0" u="none" strike="noStrike">
                          <a:solidFill>
                            <a:srgbClr val="000000"/>
                          </a:solidFill>
                          <a:latin typeface="Calibri"/>
                        </a:rPr>
                        <a:t>Z</a:t>
                      </a:r>
                    </a:p>
                  </a:txBody>
                  <a:tcPr marL="9525" marR="9525" marT="9525" marB="0" anchor="ctr"/>
                </a:tc>
              </a:tr>
              <a:tr h="240835">
                <a:tc>
                  <a:txBody>
                    <a:bodyPr/>
                    <a:lstStyle/>
                    <a:p>
                      <a:pPr algn="ctr" fontAlgn="b"/>
                      <a:r>
                        <a:rPr lang="en-US" sz="1100" b="0" i="0" u="none" strike="noStrike">
                          <a:solidFill>
                            <a:srgbClr val="000000"/>
                          </a:solidFill>
                          <a:latin typeface="Calibri"/>
                        </a:rPr>
                        <a:t>16</a:t>
                      </a:r>
                    </a:p>
                  </a:txBody>
                  <a:tcPr marL="9525" marR="9525" marT="9525" marB="0" anchor="ctr"/>
                </a:tc>
                <a:tc>
                  <a:txBody>
                    <a:bodyPr/>
                    <a:lstStyle/>
                    <a:p>
                      <a:pPr algn="ctr" fontAlgn="b"/>
                      <a:r>
                        <a:rPr lang="en-US" sz="1100" b="0" i="0" u="none" strike="noStrike" dirty="0">
                          <a:solidFill>
                            <a:srgbClr val="000000"/>
                          </a:solidFill>
                          <a:latin typeface="Calibri"/>
                        </a:rPr>
                        <a:t>K</a:t>
                      </a:r>
                    </a:p>
                  </a:txBody>
                  <a:tcPr marL="9525" marR="9525" marT="9525" marB="0" anchor="ctr"/>
                </a:tc>
              </a:tr>
              <a:tr h="240835">
                <a:tc>
                  <a:txBody>
                    <a:bodyPr/>
                    <a:lstStyle/>
                    <a:p>
                      <a:pPr algn="ctr" fontAlgn="b"/>
                      <a:r>
                        <a:rPr lang="en-US" sz="1100" b="0" i="0" u="none" strike="noStrike">
                          <a:solidFill>
                            <a:srgbClr val="000000"/>
                          </a:solidFill>
                          <a:latin typeface="Calibri"/>
                        </a:rPr>
                        <a:t>17</a:t>
                      </a:r>
                    </a:p>
                  </a:txBody>
                  <a:tcPr marL="9525" marR="9525" marT="9525" marB="0" anchor="ctr"/>
                </a:tc>
                <a:tc>
                  <a:txBody>
                    <a:bodyPr/>
                    <a:lstStyle/>
                    <a:p>
                      <a:pPr algn="ctr" fontAlgn="b"/>
                      <a:r>
                        <a:rPr lang="en-US" sz="1100" b="0" i="0" u="none" strike="noStrike">
                          <a:solidFill>
                            <a:srgbClr val="000000"/>
                          </a:solidFill>
                          <a:latin typeface="Calibri"/>
                        </a:rPr>
                        <a:t>G</a:t>
                      </a:r>
                    </a:p>
                  </a:txBody>
                  <a:tcPr marL="9525" marR="9525" marT="9525" marB="0" anchor="ctr"/>
                </a:tc>
              </a:tr>
              <a:tr h="240835">
                <a:tc>
                  <a:txBody>
                    <a:bodyPr/>
                    <a:lstStyle/>
                    <a:p>
                      <a:pPr algn="ctr" fontAlgn="b"/>
                      <a:r>
                        <a:rPr lang="en-US" sz="1100" b="0" i="0" u="none" strike="noStrike">
                          <a:solidFill>
                            <a:srgbClr val="000000"/>
                          </a:solidFill>
                          <a:latin typeface="Calibri"/>
                        </a:rPr>
                        <a:t>18</a:t>
                      </a:r>
                    </a:p>
                  </a:txBody>
                  <a:tcPr marL="9525" marR="9525" marT="9525" marB="0" anchor="ctr"/>
                </a:tc>
                <a:tc>
                  <a:txBody>
                    <a:bodyPr/>
                    <a:lstStyle/>
                    <a:p>
                      <a:pPr algn="ctr" fontAlgn="b"/>
                      <a:r>
                        <a:rPr lang="en-US" sz="1100" b="0" i="0" u="none" strike="noStrike" dirty="0">
                          <a:solidFill>
                            <a:srgbClr val="000000"/>
                          </a:solidFill>
                          <a:latin typeface="Calibri"/>
                        </a:rPr>
                        <a:t>T</a:t>
                      </a:r>
                    </a:p>
                  </a:txBody>
                  <a:tcPr marL="9525" marR="9525" marT="9525" marB="0" anchor="ctr"/>
                </a:tc>
              </a:tr>
              <a:tr h="240835">
                <a:tc>
                  <a:txBody>
                    <a:bodyPr/>
                    <a:lstStyle/>
                    <a:p>
                      <a:pPr algn="ctr" fontAlgn="b"/>
                      <a:r>
                        <a:rPr lang="en-US" sz="1100" b="0" i="0" u="none" strike="noStrike">
                          <a:solidFill>
                            <a:srgbClr val="000000"/>
                          </a:solidFill>
                          <a:latin typeface="Calibri"/>
                        </a:rPr>
                        <a:t>19</a:t>
                      </a:r>
                    </a:p>
                  </a:txBody>
                  <a:tcPr marL="9525" marR="9525" marT="9525" marB="0" anchor="ctr"/>
                </a:tc>
                <a:tc>
                  <a:txBody>
                    <a:bodyPr/>
                    <a:lstStyle/>
                    <a:p>
                      <a:pPr algn="ctr" fontAlgn="b"/>
                      <a:r>
                        <a:rPr lang="en-US" sz="1100" b="0" i="0" u="none" strike="noStrike" dirty="0">
                          <a:solidFill>
                            <a:srgbClr val="000000"/>
                          </a:solidFill>
                          <a:latin typeface="Calibri"/>
                        </a:rPr>
                        <a:t>J</a:t>
                      </a:r>
                    </a:p>
                  </a:txBody>
                  <a:tcPr marL="9525" marR="9525" marT="9525" marB="0" anchor="ctr"/>
                </a:tc>
              </a:tr>
              <a:tr h="240835">
                <a:tc>
                  <a:txBody>
                    <a:bodyPr/>
                    <a:lstStyle/>
                    <a:p>
                      <a:pPr algn="ctr" fontAlgn="b"/>
                      <a:r>
                        <a:rPr lang="en-US" sz="1100" b="0" i="0" u="none" strike="noStrike">
                          <a:solidFill>
                            <a:srgbClr val="000000"/>
                          </a:solidFill>
                          <a:latin typeface="Calibri"/>
                        </a:rPr>
                        <a:t>20</a:t>
                      </a:r>
                    </a:p>
                  </a:txBody>
                  <a:tcPr marL="9525" marR="9525" marT="9525" marB="0" anchor="ctr"/>
                </a:tc>
                <a:tc>
                  <a:txBody>
                    <a:bodyPr/>
                    <a:lstStyle/>
                    <a:p>
                      <a:pPr algn="ctr" fontAlgn="b"/>
                      <a:r>
                        <a:rPr lang="en-US" sz="1100" b="0" i="0" u="none" strike="noStrike">
                          <a:solidFill>
                            <a:srgbClr val="000000"/>
                          </a:solidFill>
                          <a:latin typeface="Calibri"/>
                        </a:rPr>
                        <a:t>R</a:t>
                      </a:r>
                    </a:p>
                  </a:txBody>
                  <a:tcPr marL="9525" marR="9525" marT="9525" marB="0" anchor="ctr"/>
                </a:tc>
              </a:tr>
              <a:tr h="240835">
                <a:tc>
                  <a:txBody>
                    <a:bodyPr/>
                    <a:lstStyle/>
                    <a:p>
                      <a:pPr algn="ctr" fontAlgn="b"/>
                      <a:r>
                        <a:rPr lang="en-US" sz="1100" b="0" i="0" u="none" strike="noStrike">
                          <a:solidFill>
                            <a:srgbClr val="000000"/>
                          </a:solidFill>
                          <a:latin typeface="Calibri"/>
                        </a:rPr>
                        <a:t>21</a:t>
                      </a:r>
                    </a:p>
                  </a:txBody>
                  <a:tcPr marL="9525" marR="9525" marT="9525" marB="0" anchor="ctr"/>
                </a:tc>
                <a:tc>
                  <a:txBody>
                    <a:bodyPr/>
                    <a:lstStyle/>
                    <a:p>
                      <a:pPr algn="ctr" fontAlgn="b"/>
                      <a:r>
                        <a:rPr lang="en-US" sz="1100" b="0" i="0" u="none" strike="noStrike" dirty="0">
                          <a:solidFill>
                            <a:srgbClr val="000000"/>
                          </a:solidFill>
                          <a:latin typeface="Calibri"/>
                        </a:rPr>
                        <a:t>X</a:t>
                      </a:r>
                    </a:p>
                  </a:txBody>
                  <a:tcPr marL="9525" marR="9525" marT="9525" marB="0" anchor="ctr"/>
                </a:tc>
              </a:tr>
              <a:tr h="240835">
                <a:tc>
                  <a:txBody>
                    <a:bodyPr/>
                    <a:lstStyle/>
                    <a:p>
                      <a:pPr algn="ctr" fontAlgn="b"/>
                      <a:r>
                        <a:rPr lang="en-US" sz="1100" b="0" i="0" u="none" strike="noStrike">
                          <a:solidFill>
                            <a:srgbClr val="000000"/>
                          </a:solidFill>
                          <a:latin typeface="Calibri"/>
                        </a:rPr>
                        <a:t>22</a:t>
                      </a:r>
                    </a:p>
                  </a:txBody>
                  <a:tcPr marL="9525" marR="9525" marT="9525" marB="0" anchor="ctr"/>
                </a:tc>
                <a:tc>
                  <a:txBody>
                    <a:bodyPr/>
                    <a:lstStyle/>
                    <a:p>
                      <a:pPr algn="ctr" fontAlgn="b"/>
                      <a:r>
                        <a:rPr lang="en-US" sz="1100" b="0" i="0" u="none" strike="noStrike" dirty="0">
                          <a:solidFill>
                            <a:srgbClr val="000000"/>
                          </a:solidFill>
                          <a:latin typeface="Calibri"/>
                        </a:rPr>
                        <a:t>Y</a:t>
                      </a:r>
                    </a:p>
                  </a:txBody>
                  <a:tcPr marL="9525" marR="9525" marT="9525" marB="0" anchor="ctr"/>
                </a:tc>
              </a:tr>
              <a:tr h="240835">
                <a:tc>
                  <a:txBody>
                    <a:bodyPr/>
                    <a:lstStyle/>
                    <a:p>
                      <a:pPr algn="ctr" fontAlgn="b"/>
                      <a:r>
                        <a:rPr lang="en-US" sz="1100" b="0" i="0" u="none" strike="noStrike">
                          <a:solidFill>
                            <a:srgbClr val="000000"/>
                          </a:solidFill>
                          <a:latin typeface="Calibri"/>
                        </a:rPr>
                        <a:t>23</a:t>
                      </a:r>
                    </a:p>
                  </a:txBody>
                  <a:tcPr marL="9525" marR="9525" marT="9525" marB="0" anchor="ctr"/>
                </a:tc>
                <a:tc>
                  <a:txBody>
                    <a:bodyPr/>
                    <a:lstStyle/>
                    <a:p>
                      <a:pPr algn="ctr" fontAlgn="b"/>
                      <a:r>
                        <a:rPr lang="en-US" sz="1100" b="0" i="0" u="none" strike="noStrike" dirty="0">
                          <a:solidFill>
                            <a:srgbClr val="000000"/>
                          </a:solidFill>
                          <a:latin typeface="Calibri"/>
                        </a:rPr>
                        <a:t>L</a:t>
                      </a:r>
                    </a:p>
                  </a:txBody>
                  <a:tcPr marL="9525" marR="9525" marT="9525" marB="0" anchor="ctr"/>
                </a:tc>
              </a:tr>
              <a:tr h="240835">
                <a:tc>
                  <a:txBody>
                    <a:bodyPr/>
                    <a:lstStyle/>
                    <a:p>
                      <a:pPr algn="ctr" fontAlgn="b"/>
                      <a:r>
                        <a:rPr lang="en-US" sz="1100" b="0" i="0" u="none" strike="noStrike">
                          <a:solidFill>
                            <a:srgbClr val="000000"/>
                          </a:solidFill>
                          <a:latin typeface="Calibri"/>
                        </a:rPr>
                        <a:t>24</a:t>
                      </a:r>
                    </a:p>
                  </a:txBody>
                  <a:tcPr marL="9525" marR="9525" marT="9525" marB="0" anchor="ctr"/>
                </a:tc>
                <a:tc>
                  <a:txBody>
                    <a:bodyPr/>
                    <a:lstStyle/>
                    <a:p>
                      <a:pPr algn="ctr" fontAlgn="b"/>
                      <a:r>
                        <a:rPr lang="en-US" sz="1100" b="0" i="0" u="none" strike="noStrike" dirty="0">
                          <a:solidFill>
                            <a:srgbClr val="000000"/>
                          </a:solidFill>
                          <a:latin typeface="Calibri"/>
                        </a:rPr>
                        <a:t>V</a:t>
                      </a:r>
                    </a:p>
                  </a:txBody>
                  <a:tcPr marL="9525" marR="9525" marT="9525" marB="0" anchor="ctr"/>
                </a:tc>
              </a:tr>
              <a:tr h="240835">
                <a:tc>
                  <a:txBody>
                    <a:bodyPr/>
                    <a:lstStyle/>
                    <a:p>
                      <a:pPr algn="ctr" fontAlgn="b"/>
                      <a:r>
                        <a:rPr lang="en-US" sz="1100" b="0" i="0" u="none" strike="noStrike" dirty="0">
                          <a:solidFill>
                            <a:srgbClr val="000000"/>
                          </a:solidFill>
                          <a:latin typeface="Calibri"/>
                        </a:rPr>
                        <a:t>25</a:t>
                      </a:r>
                    </a:p>
                  </a:txBody>
                  <a:tcPr marL="9525" marR="9525" marT="9525" marB="0" anchor="ctr"/>
                </a:tc>
                <a:tc>
                  <a:txBody>
                    <a:bodyPr/>
                    <a:lstStyle/>
                    <a:p>
                      <a:pPr algn="ctr" fontAlgn="b"/>
                      <a:r>
                        <a:rPr lang="en-US" sz="1100" b="0" i="0" u="none" strike="noStrike" dirty="0">
                          <a:solidFill>
                            <a:srgbClr val="000000"/>
                          </a:solidFill>
                          <a:latin typeface="Calibri"/>
                        </a:rPr>
                        <a:t>M</a:t>
                      </a:r>
                    </a:p>
                  </a:txBody>
                  <a:tcPr marL="9525" marR="9525" marT="9525" marB="0" anchor="ctr"/>
                </a:tc>
              </a:tr>
            </a:tbl>
          </a:graphicData>
        </a:graphic>
      </p:graphicFrame>
      <p:sp>
        <p:nvSpPr>
          <p:cNvPr id="10" name="Title 1"/>
          <p:cNvSpPr txBox="1">
            <a:spLocks/>
          </p:cNvSpPr>
          <p:nvPr/>
        </p:nvSpPr>
        <p:spPr>
          <a:xfrm rot="16200000" flipH="1">
            <a:off x="-2552701" y="2857500"/>
            <a:ext cx="68580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500" b="0" i="0" u="none" strike="noStrike" kern="1200" cap="all" spc="200" normalizeH="0" baseline="0" noProof="0" dirty="0">
              <a:ln>
                <a:noFill/>
              </a:ln>
              <a:solidFill>
                <a:schemeClr val="bg1"/>
              </a:solidFill>
              <a:effectLst/>
              <a:uLnTx/>
              <a:uFillTx/>
              <a:latin typeface="+mj-lt"/>
              <a:ea typeface="+mj-ea"/>
              <a:cs typeface="+mj-cs"/>
            </a:endParaRPr>
          </a:p>
        </p:txBody>
      </p:sp>
      <p:pic>
        <p:nvPicPr>
          <p:cNvPr id="20482" name="Picture 2" descr="C:\Users\Susannah\Dropbox\ATL_community_involvement_study\ATL_objective_data\images\public_safety\PS_ranking.png"/>
          <p:cNvPicPr>
            <a:picLocks noChangeAspect="1" noChangeArrowheads="1"/>
          </p:cNvPicPr>
          <p:nvPr/>
        </p:nvPicPr>
        <p:blipFill>
          <a:blip r:embed="rId3" cstate="print"/>
          <a:srcRect/>
          <a:stretch>
            <a:fillRect/>
          </a:stretch>
        </p:blipFill>
        <p:spPr bwMode="auto">
          <a:xfrm>
            <a:off x="457199" y="1600200"/>
            <a:ext cx="5908431" cy="4800600"/>
          </a:xfrm>
          <a:prstGeom prst="rect">
            <a:avLst/>
          </a:prstGeom>
          <a:noFill/>
        </p:spPr>
      </p:pic>
      <p:sp>
        <p:nvSpPr>
          <p:cNvPr id="9" name="TextBox 8"/>
          <p:cNvSpPr txBox="1"/>
          <p:nvPr/>
        </p:nvSpPr>
        <p:spPr>
          <a:xfrm>
            <a:off x="7543800" y="6642556"/>
            <a:ext cx="1905000" cy="215444"/>
          </a:xfrm>
          <a:prstGeom prst="rect">
            <a:avLst/>
          </a:prstGeom>
          <a:noFill/>
        </p:spPr>
        <p:txBody>
          <a:bodyPr wrap="square" rtlCol="0">
            <a:spAutoFit/>
          </a:bodyPr>
          <a:lstStyle/>
          <a:p>
            <a:r>
              <a:rPr lang="en-US" sz="800" dirty="0" smtClean="0"/>
              <a:t>Source: Calculated by authors.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TRANSPORTATION: Calculating Transit Access</a:t>
            </a:r>
            <a:endParaRPr lang="en-US" dirty="0"/>
          </a:p>
        </p:txBody>
      </p:sp>
      <p:sp>
        <p:nvSpPr>
          <p:cNvPr id="3" name="Content Placeholder 2"/>
          <p:cNvSpPr>
            <a:spLocks noGrp="1"/>
          </p:cNvSpPr>
          <p:nvPr>
            <p:ph idx="1"/>
          </p:nvPr>
        </p:nvSpPr>
        <p:spPr>
          <a:xfrm>
            <a:off x="31688" y="1676400"/>
            <a:ext cx="3276600" cy="5029200"/>
          </a:xfrm>
        </p:spPr>
        <p:txBody>
          <a:bodyPr>
            <a:normAutofit/>
          </a:bodyPr>
          <a:lstStyle/>
          <a:p>
            <a:r>
              <a:rPr lang="en-US" smtClean="0"/>
              <a:t>¼ mile bus stop buffers &amp; ½ mile rail station buffers</a:t>
            </a:r>
          </a:p>
          <a:p>
            <a:r>
              <a:rPr lang="en-US" smtClean="0"/>
              <a:t>Population access determined by area weighted census blocks </a:t>
            </a:r>
          </a:p>
          <a:p>
            <a:endParaRPr lang="en-US" dirty="0"/>
          </a:p>
        </p:txBody>
      </p:sp>
      <p:pic>
        <p:nvPicPr>
          <p:cNvPr id="13317" name="Picture 5"/>
          <p:cNvPicPr>
            <a:picLocks noChangeAspect="1" noChangeArrowheads="1"/>
          </p:cNvPicPr>
          <p:nvPr/>
        </p:nvPicPr>
        <p:blipFill>
          <a:blip r:embed="rId3" cstate="print"/>
          <a:srcRect l="26667" t="15385" r="23750" b="6923"/>
          <a:stretch>
            <a:fillRect/>
          </a:stretch>
        </p:blipFill>
        <p:spPr bwMode="auto">
          <a:xfrm>
            <a:off x="3115147" y="1600200"/>
            <a:ext cx="6028853" cy="5116926"/>
          </a:xfrm>
          <a:prstGeom prst="rect">
            <a:avLst/>
          </a:prstGeom>
          <a:noFill/>
          <a:ln w="9525">
            <a:noFill/>
            <a:miter lim="800000"/>
            <a:headEnd/>
            <a:tailEnd/>
          </a:ln>
          <a:effectLst/>
        </p:spPr>
      </p:pic>
      <p:sp>
        <p:nvSpPr>
          <p:cNvPr id="6" name="TextBox 5"/>
          <p:cNvSpPr txBox="1"/>
          <p:nvPr/>
        </p:nvSpPr>
        <p:spPr>
          <a:xfrm>
            <a:off x="152400" y="6548735"/>
            <a:ext cx="8686800" cy="461665"/>
          </a:xfrm>
          <a:prstGeom prst="rect">
            <a:avLst/>
          </a:prstGeom>
          <a:noFill/>
        </p:spPr>
        <p:txBody>
          <a:bodyPr wrap="square" rtlCol="0">
            <a:spAutoFit/>
          </a:bodyPr>
          <a:lstStyle/>
          <a:p>
            <a:r>
              <a:rPr lang="en-US" sz="800" dirty="0" smtClean="0"/>
              <a:t>Data Source: U.S. Census Bureau. ( 2010). </a:t>
            </a:r>
            <a:r>
              <a:rPr lang="en-US" sz="800" i="1" dirty="0" smtClean="0"/>
              <a:t>).  2010 American Community Survey 5-Year Estimates</a:t>
            </a:r>
            <a:r>
              <a:rPr lang="en-US" sz="800" dirty="0" smtClean="0"/>
              <a:t>: </a:t>
            </a:r>
            <a:r>
              <a:rPr lang="en-US" sz="800" i="1" dirty="0" smtClean="0"/>
              <a:t>Selected Economic Characteristics.</a:t>
            </a:r>
            <a:r>
              <a:rPr lang="en-US" sz="800" dirty="0" smtClean="0"/>
              <a:t> Data Retrieved from www.factfinder2.census.gov</a:t>
            </a:r>
          </a:p>
          <a:p>
            <a:r>
              <a:rPr lang="en-US" sz="800" dirty="0" smtClean="0"/>
              <a:t>U.S. Census Bureau. ( 2010). </a:t>
            </a:r>
            <a:r>
              <a:rPr lang="en-US" sz="800" i="1" dirty="0" smtClean="0"/>
              <a:t>Profile of General Population and Housing Characteristics: 2010 Demographic Profile.</a:t>
            </a:r>
            <a:r>
              <a:rPr lang="en-US" sz="800" dirty="0" smtClean="0"/>
              <a:t> Data Retrieved from www.factfinder2.census.gov</a:t>
            </a:r>
          </a:p>
          <a:p>
            <a:endParaRPr lang="en-US" sz="800" dirty="0"/>
          </a:p>
        </p:txBody>
      </p:sp>
    </p:spTree>
    <p:extLst>
      <p:ext uri="{BB962C8B-B14F-4D97-AF65-F5344CB8AC3E}">
        <p14:creationId xmlns:p14="http://schemas.microsoft.com/office/powerpoint/2010/main" val="15765656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74638"/>
            <a:ext cx="8229600" cy="1143000"/>
          </a:xfrm>
        </p:spPr>
        <p:txBody>
          <a:bodyPr/>
          <a:lstStyle/>
          <a:p>
            <a:r>
              <a:rPr lang="en-US" dirty="0" smtClean="0"/>
              <a:t>Transportation: Transit Access</a:t>
            </a:r>
            <a:endParaRPr lang="en-US" dirty="0"/>
          </a:p>
        </p:txBody>
      </p:sp>
      <p:pic>
        <p:nvPicPr>
          <p:cNvPr id="15362" name="Picture 2" descr="C:\Users\Susannah\Dropbox\ATL_community_involvement_study\ATL_objective_data\images\transportation\transitaccess_quintiles.png"/>
          <p:cNvPicPr>
            <a:picLocks noChangeAspect="1" noChangeArrowheads="1"/>
          </p:cNvPicPr>
          <p:nvPr/>
        </p:nvPicPr>
        <p:blipFill>
          <a:blip r:embed="rId3" cstate="print"/>
          <a:srcRect/>
          <a:stretch>
            <a:fillRect/>
          </a:stretch>
        </p:blipFill>
        <p:spPr bwMode="auto">
          <a:xfrm>
            <a:off x="1242411" y="1566672"/>
            <a:ext cx="6606189" cy="5367528"/>
          </a:xfrm>
          <a:prstGeom prst="rect">
            <a:avLst/>
          </a:prstGeom>
          <a:noFill/>
        </p:spPr>
      </p:pic>
    </p:spTree>
    <p:extLst>
      <p:ext uri="{BB962C8B-B14F-4D97-AF65-F5344CB8AC3E}">
        <p14:creationId xmlns:p14="http://schemas.microsoft.com/office/powerpoint/2010/main" val="42021924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TRANSPORTATION: Mean Travel Times</a:t>
            </a:r>
            <a:endParaRPr lang="en-US" dirty="0"/>
          </a:p>
        </p:txBody>
      </p:sp>
      <p:pic>
        <p:nvPicPr>
          <p:cNvPr id="14338" name="Picture 2" descr="C:\Users\Susannah\Dropbox\ATL_community_involvement_study\ATL_objective_data\images\transportation\meantravel_quintiles.png"/>
          <p:cNvPicPr>
            <a:picLocks noChangeAspect="1" noChangeArrowheads="1"/>
          </p:cNvPicPr>
          <p:nvPr/>
        </p:nvPicPr>
        <p:blipFill>
          <a:blip r:embed="rId3" cstate="print"/>
          <a:srcRect/>
          <a:stretch>
            <a:fillRect/>
          </a:stretch>
        </p:blipFill>
        <p:spPr bwMode="auto">
          <a:xfrm>
            <a:off x="1219200" y="1499616"/>
            <a:ext cx="6594934" cy="5358384"/>
          </a:xfrm>
          <a:prstGeom prst="rect">
            <a:avLst/>
          </a:prstGeom>
          <a:noFill/>
        </p:spPr>
      </p:pic>
      <p:sp>
        <p:nvSpPr>
          <p:cNvPr id="5" name="TextBox 4"/>
          <p:cNvSpPr txBox="1"/>
          <p:nvPr/>
        </p:nvSpPr>
        <p:spPr>
          <a:xfrm>
            <a:off x="152400" y="6629400"/>
            <a:ext cx="8686800" cy="215444"/>
          </a:xfrm>
          <a:prstGeom prst="rect">
            <a:avLst/>
          </a:prstGeom>
          <a:noFill/>
        </p:spPr>
        <p:txBody>
          <a:bodyPr wrap="square" rtlCol="0">
            <a:spAutoFit/>
          </a:bodyPr>
          <a:lstStyle/>
          <a:p>
            <a:r>
              <a:rPr lang="en-US" sz="800" dirty="0" smtClean="0"/>
              <a:t>Data Source: U.S. Census Bureau. ( 2010). </a:t>
            </a:r>
            <a:r>
              <a:rPr lang="en-US" sz="800" i="1" dirty="0" smtClean="0"/>
              <a:t>).  2010 American Community Survey 5-Year Estimates</a:t>
            </a:r>
            <a:r>
              <a:rPr lang="en-US" sz="800" dirty="0" smtClean="0"/>
              <a:t>: </a:t>
            </a:r>
            <a:r>
              <a:rPr lang="en-US" sz="800" i="1" dirty="0" smtClean="0"/>
              <a:t>Selected Economic Characteristics.</a:t>
            </a:r>
            <a:r>
              <a:rPr lang="en-US" sz="800" dirty="0" smtClean="0"/>
              <a:t> Data Retrieved from www.factfinder2.census.gov</a:t>
            </a:r>
          </a:p>
        </p:txBody>
      </p:sp>
    </p:spTree>
    <p:extLst>
      <p:ext uri="{BB962C8B-B14F-4D97-AF65-F5344CB8AC3E}">
        <p14:creationId xmlns:p14="http://schemas.microsoft.com/office/powerpoint/2010/main" val="5550691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Methods</a:t>
            </a:r>
            <a:endParaRPr lang="en-US" dirty="0"/>
          </a:p>
        </p:txBody>
      </p:sp>
      <p:graphicFrame>
        <p:nvGraphicFramePr>
          <p:cNvPr id="4" name="Diagram 3"/>
          <p:cNvGraphicFramePr/>
          <p:nvPr/>
        </p:nvGraphicFramePr>
        <p:xfrm>
          <a:off x="12954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848600" y="6642556"/>
            <a:ext cx="1219200" cy="215444"/>
          </a:xfrm>
          <a:prstGeom prst="rect">
            <a:avLst/>
          </a:prstGeom>
          <a:noFill/>
        </p:spPr>
        <p:txBody>
          <a:bodyPr wrap="square" rtlCol="0">
            <a:spAutoFit/>
          </a:bodyPr>
          <a:lstStyle/>
          <a:p>
            <a:r>
              <a:rPr lang="en-US" sz="800" dirty="0" smtClean="0"/>
              <a:t>Image source: Authors.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6629400" y="152400"/>
          <a:ext cx="2362200" cy="6553197"/>
        </p:xfrm>
        <a:graphic>
          <a:graphicData uri="http://schemas.openxmlformats.org/drawingml/2006/table">
            <a:tbl>
              <a:tblPr firstRow="1" bandRow="1">
                <a:tableStyleId>{5C22544A-7EE6-4342-B048-85BDC9FD1C3A}</a:tableStyleId>
              </a:tblPr>
              <a:tblGrid>
                <a:gridCol w="1143000"/>
                <a:gridCol w="1219200"/>
              </a:tblGrid>
              <a:tr h="443172">
                <a:tc>
                  <a:txBody>
                    <a:bodyPr/>
                    <a:lstStyle/>
                    <a:p>
                      <a:pPr algn="ctr" fontAlgn="b"/>
                      <a:r>
                        <a:rPr lang="en-US" sz="1200" b="0" u="none" strike="noStrike" dirty="0" smtClean="0">
                          <a:effectLst/>
                        </a:rPr>
                        <a:t>Transportation Ranking</a:t>
                      </a:r>
                      <a:endParaRPr lang="en-US" sz="1200" b="0" i="0" u="none" strike="noStrike" kern="1200" dirty="0">
                        <a:solidFill>
                          <a:schemeClr val="bg1"/>
                        </a:solidFill>
                        <a:effectLst/>
                        <a:latin typeface="+mn-lt"/>
                        <a:ea typeface="+mn-ea"/>
                        <a:cs typeface="+mn-cs"/>
                      </a:endParaRPr>
                    </a:p>
                  </a:txBody>
                  <a:tcPr marL="9525" marR="9525" marT="9525" marB="0" anchor="ctr"/>
                </a:tc>
                <a:tc>
                  <a:txBody>
                    <a:bodyPr/>
                    <a:lstStyle/>
                    <a:p>
                      <a:pPr algn="ctr" fontAlgn="b"/>
                      <a:r>
                        <a:rPr lang="en-US" sz="1200" b="0" i="0" u="none" strike="noStrike" dirty="0" smtClean="0">
                          <a:solidFill>
                            <a:schemeClr val="bg1"/>
                          </a:solidFill>
                          <a:effectLst/>
                          <a:latin typeface="+mj-lt"/>
                        </a:rPr>
                        <a:t>NPU</a:t>
                      </a:r>
                      <a:endParaRPr lang="en-US" sz="1200" b="0" i="0" u="none" strike="noStrike" dirty="0">
                        <a:solidFill>
                          <a:schemeClr val="bg1"/>
                        </a:solidFill>
                        <a:effectLst/>
                        <a:latin typeface="+mj-lt"/>
                      </a:endParaRPr>
                    </a:p>
                  </a:txBody>
                  <a:tcPr marL="9525" marR="9525" marT="9525" marB="0" anchor="ctr"/>
                </a:tc>
              </a:tr>
              <a:tr h="244401">
                <a:tc>
                  <a:txBody>
                    <a:bodyPr/>
                    <a:lstStyle/>
                    <a:p>
                      <a:pPr algn="ctr" fontAlgn="b"/>
                      <a:r>
                        <a:rPr lang="en-US" sz="1100" b="0" i="0" u="none" strike="noStrike" dirty="0">
                          <a:solidFill>
                            <a:srgbClr val="000000"/>
                          </a:solidFill>
                          <a:latin typeface="Calibri"/>
                        </a:rPr>
                        <a:t>1</a:t>
                      </a:r>
                    </a:p>
                  </a:txBody>
                  <a:tcPr marL="9525" marR="9525" marT="9525" marB="0" anchor="ctr"/>
                </a:tc>
                <a:tc>
                  <a:txBody>
                    <a:bodyPr/>
                    <a:lstStyle/>
                    <a:p>
                      <a:pPr algn="ctr" fontAlgn="b"/>
                      <a:r>
                        <a:rPr lang="en-US" sz="1100" b="0" i="0" u="none" strike="noStrike">
                          <a:solidFill>
                            <a:srgbClr val="000000"/>
                          </a:solidFill>
                          <a:latin typeface="Calibri"/>
                        </a:rPr>
                        <a:t>E</a:t>
                      </a:r>
                    </a:p>
                  </a:txBody>
                  <a:tcPr marL="9525" marR="9525" marT="9525" marB="0" anchor="ctr"/>
                </a:tc>
              </a:tr>
              <a:tr h="244401">
                <a:tc>
                  <a:txBody>
                    <a:bodyPr/>
                    <a:lstStyle/>
                    <a:p>
                      <a:pPr algn="ctr" fontAlgn="b"/>
                      <a:r>
                        <a:rPr lang="en-US" sz="1100" b="0" i="0" u="none" strike="noStrike" dirty="0">
                          <a:solidFill>
                            <a:srgbClr val="000000"/>
                          </a:solidFill>
                          <a:latin typeface="Calibri"/>
                        </a:rPr>
                        <a:t>2</a:t>
                      </a:r>
                    </a:p>
                  </a:txBody>
                  <a:tcPr marL="9525" marR="9525" marT="9525" marB="0" anchor="ctr"/>
                </a:tc>
                <a:tc>
                  <a:txBody>
                    <a:bodyPr/>
                    <a:lstStyle/>
                    <a:p>
                      <a:pPr algn="ctr" fontAlgn="b"/>
                      <a:r>
                        <a:rPr lang="en-US" sz="1100" b="0" i="0" u="none" strike="noStrike">
                          <a:solidFill>
                            <a:srgbClr val="000000"/>
                          </a:solidFill>
                          <a:latin typeface="Calibri"/>
                        </a:rPr>
                        <a:t>M</a:t>
                      </a:r>
                    </a:p>
                  </a:txBody>
                  <a:tcPr marL="9525" marR="9525" marT="9525" marB="0" anchor="ctr"/>
                </a:tc>
              </a:tr>
              <a:tr h="244401">
                <a:tc>
                  <a:txBody>
                    <a:bodyPr/>
                    <a:lstStyle/>
                    <a:p>
                      <a:pPr algn="ctr" fontAlgn="b"/>
                      <a:r>
                        <a:rPr lang="en-US" sz="1100" b="0" i="0" u="none" strike="noStrike" dirty="0">
                          <a:solidFill>
                            <a:srgbClr val="000000"/>
                          </a:solidFill>
                          <a:latin typeface="Calibri"/>
                        </a:rPr>
                        <a:t>3</a:t>
                      </a:r>
                    </a:p>
                  </a:txBody>
                  <a:tcPr marL="9525" marR="9525" marT="9525" marB="0" anchor="ctr"/>
                </a:tc>
                <a:tc>
                  <a:txBody>
                    <a:bodyPr/>
                    <a:lstStyle/>
                    <a:p>
                      <a:pPr algn="ctr" fontAlgn="b"/>
                      <a:r>
                        <a:rPr lang="en-US" sz="1100" b="0" i="0" u="none" strike="noStrike">
                          <a:solidFill>
                            <a:srgbClr val="000000"/>
                          </a:solidFill>
                          <a:latin typeface="Calibri"/>
                        </a:rPr>
                        <a:t>F</a:t>
                      </a:r>
                    </a:p>
                  </a:txBody>
                  <a:tcPr marL="9525" marR="9525" marT="9525" marB="0" anchor="ctr"/>
                </a:tc>
              </a:tr>
              <a:tr h="244401">
                <a:tc>
                  <a:txBody>
                    <a:bodyPr/>
                    <a:lstStyle/>
                    <a:p>
                      <a:pPr algn="ctr" fontAlgn="b"/>
                      <a:r>
                        <a:rPr lang="en-US" sz="1100" b="0" i="0" u="none" strike="noStrike" dirty="0">
                          <a:solidFill>
                            <a:srgbClr val="000000"/>
                          </a:solidFill>
                          <a:latin typeface="Calibri"/>
                        </a:rPr>
                        <a:t>4</a:t>
                      </a:r>
                    </a:p>
                  </a:txBody>
                  <a:tcPr marL="9525" marR="9525" marT="9525" marB="0" anchor="ctr"/>
                </a:tc>
                <a:tc>
                  <a:txBody>
                    <a:bodyPr/>
                    <a:lstStyle/>
                    <a:p>
                      <a:pPr algn="ctr" fontAlgn="b"/>
                      <a:r>
                        <a:rPr lang="en-US" sz="1100" b="0" i="0" u="none" strike="noStrike">
                          <a:solidFill>
                            <a:srgbClr val="000000"/>
                          </a:solidFill>
                          <a:latin typeface="Calibri"/>
                        </a:rPr>
                        <a:t>B</a:t>
                      </a:r>
                    </a:p>
                  </a:txBody>
                  <a:tcPr marL="9525" marR="9525" marT="9525" marB="0" anchor="ctr"/>
                </a:tc>
              </a:tr>
              <a:tr h="244401">
                <a:tc>
                  <a:txBody>
                    <a:bodyPr/>
                    <a:lstStyle/>
                    <a:p>
                      <a:pPr algn="ctr" fontAlgn="b"/>
                      <a:r>
                        <a:rPr lang="en-US" sz="1100" b="0" i="0" u="none" strike="noStrike" dirty="0">
                          <a:solidFill>
                            <a:srgbClr val="000000"/>
                          </a:solidFill>
                          <a:latin typeface="Calibri"/>
                        </a:rPr>
                        <a:t>5</a:t>
                      </a:r>
                    </a:p>
                  </a:txBody>
                  <a:tcPr marL="9525" marR="9525" marT="9525" marB="0" anchor="ctr"/>
                </a:tc>
                <a:tc>
                  <a:txBody>
                    <a:bodyPr/>
                    <a:lstStyle/>
                    <a:p>
                      <a:pPr algn="ctr" fontAlgn="b"/>
                      <a:r>
                        <a:rPr lang="en-US" sz="1100" b="0" i="0" u="none" strike="noStrike">
                          <a:solidFill>
                            <a:srgbClr val="000000"/>
                          </a:solidFill>
                          <a:latin typeface="Calibri"/>
                        </a:rPr>
                        <a:t>C</a:t>
                      </a:r>
                    </a:p>
                  </a:txBody>
                  <a:tcPr marL="9525" marR="9525" marT="9525" marB="0" anchor="ctr"/>
                </a:tc>
              </a:tr>
              <a:tr h="244401">
                <a:tc>
                  <a:txBody>
                    <a:bodyPr/>
                    <a:lstStyle/>
                    <a:p>
                      <a:pPr algn="ctr" fontAlgn="b"/>
                      <a:r>
                        <a:rPr lang="en-US" sz="1100" b="0" i="0" u="none" strike="noStrike" dirty="0">
                          <a:solidFill>
                            <a:srgbClr val="000000"/>
                          </a:solidFill>
                          <a:latin typeface="Calibri"/>
                        </a:rPr>
                        <a:t>6</a:t>
                      </a:r>
                    </a:p>
                  </a:txBody>
                  <a:tcPr marL="9525" marR="9525" marT="9525" marB="0" anchor="ctr"/>
                </a:tc>
                <a:tc>
                  <a:txBody>
                    <a:bodyPr/>
                    <a:lstStyle/>
                    <a:p>
                      <a:pPr algn="ctr" fontAlgn="b"/>
                      <a:r>
                        <a:rPr lang="en-US" sz="1100" b="0" i="0" u="none" strike="noStrike">
                          <a:solidFill>
                            <a:srgbClr val="000000"/>
                          </a:solidFill>
                          <a:latin typeface="Calibri"/>
                        </a:rPr>
                        <a:t>O</a:t>
                      </a:r>
                    </a:p>
                  </a:txBody>
                  <a:tcPr marL="9525" marR="9525" marT="9525" marB="0" anchor="ctr"/>
                </a:tc>
              </a:tr>
              <a:tr h="244401">
                <a:tc>
                  <a:txBody>
                    <a:bodyPr/>
                    <a:lstStyle/>
                    <a:p>
                      <a:pPr algn="ctr" fontAlgn="b"/>
                      <a:r>
                        <a:rPr lang="en-US" sz="1100" b="0" i="0" u="none" strike="noStrike" dirty="0">
                          <a:solidFill>
                            <a:srgbClr val="000000"/>
                          </a:solidFill>
                          <a:latin typeface="Calibri"/>
                        </a:rPr>
                        <a:t>7</a:t>
                      </a:r>
                    </a:p>
                  </a:txBody>
                  <a:tcPr marL="9525" marR="9525" marT="9525" marB="0" anchor="ctr"/>
                </a:tc>
                <a:tc>
                  <a:txBody>
                    <a:bodyPr/>
                    <a:lstStyle/>
                    <a:p>
                      <a:pPr algn="ctr" fontAlgn="b"/>
                      <a:r>
                        <a:rPr lang="en-US" sz="1100" b="0" i="0" u="none" strike="noStrike">
                          <a:solidFill>
                            <a:srgbClr val="000000"/>
                          </a:solidFill>
                          <a:latin typeface="Calibri"/>
                        </a:rPr>
                        <a:t>D</a:t>
                      </a:r>
                    </a:p>
                  </a:txBody>
                  <a:tcPr marL="9525" marR="9525" marT="9525" marB="0" anchor="ctr"/>
                </a:tc>
              </a:tr>
              <a:tr h="244401">
                <a:tc>
                  <a:txBody>
                    <a:bodyPr/>
                    <a:lstStyle/>
                    <a:p>
                      <a:pPr algn="ctr" fontAlgn="b"/>
                      <a:r>
                        <a:rPr lang="en-US" sz="1100" b="0" i="0" u="none" strike="noStrike" dirty="0">
                          <a:solidFill>
                            <a:srgbClr val="000000"/>
                          </a:solidFill>
                          <a:latin typeface="Calibri"/>
                        </a:rPr>
                        <a:t>8</a:t>
                      </a:r>
                    </a:p>
                  </a:txBody>
                  <a:tcPr marL="9525" marR="9525" marT="9525" marB="0" anchor="ctr"/>
                </a:tc>
                <a:tc>
                  <a:txBody>
                    <a:bodyPr/>
                    <a:lstStyle/>
                    <a:p>
                      <a:pPr algn="ctr" fontAlgn="b"/>
                      <a:r>
                        <a:rPr lang="en-US" sz="1100" b="0" i="0" u="none" strike="noStrike">
                          <a:solidFill>
                            <a:srgbClr val="000000"/>
                          </a:solidFill>
                          <a:latin typeface="Calibri"/>
                        </a:rPr>
                        <a:t>T</a:t>
                      </a:r>
                    </a:p>
                  </a:txBody>
                  <a:tcPr marL="9525" marR="9525" marT="9525" marB="0" anchor="ctr"/>
                </a:tc>
              </a:tr>
              <a:tr h="244401">
                <a:tc>
                  <a:txBody>
                    <a:bodyPr/>
                    <a:lstStyle/>
                    <a:p>
                      <a:pPr algn="ctr" fontAlgn="b"/>
                      <a:r>
                        <a:rPr lang="en-US" sz="1100" b="0" i="0" u="none" strike="noStrike" dirty="0">
                          <a:solidFill>
                            <a:srgbClr val="000000"/>
                          </a:solidFill>
                          <a:latin typeface="Calibri"/>
                        </a:rPr>
                        <a:t>9</a:t>
                      </a:r>
                    </a:p>
                  </a:txBody>
                  <a:tcPr marL="9525" marR="9525" marT="9525" marB="0" anchor="ctr"/>
                </a:tc>
                <a:tc>
                  <a:txBody>
                    <a:bodyPr/>
                    <a:lstStyle/>
                    <a:p>
                      <a:pPr algn="ctr" fontAlgn="b"/>
                      <a:r>
                        <a:rPr lang="en-US" sz="1100" b="0" i="0" u="none" strike="noStrike">
                          <a:solidFill>
                            <a:srgbClr val="000000"/>
                          </a:solidFill>
                          <a:latin typeface="Calibri"/>
                        </a:rPr>
                        <a:t>R</a:t>
                      </a:r>
                    </a:p>
                  </a:txBody>
                  <a:tcPr marL="9525" marR="9525" marT="9525" marB="0" anchor="ctr"/>
                </a:tc>
              </a:tr>
              <a:tr h="244401">
                <a:tc>
                  <a:txBody>
                    <a:bodyPr/>
                    <a:lstStyle/>
                    <a:p>
                      <a:pPr algn="ctr" fontAlgn="b"/>
                      <a:r>
                        <a:rPr lang="en-US" sz="1100" b="0" i="0" u="none" strike="noStrike">
                          <a:solidFill>
                            <a:srgbClr val="000000"/>
                          </a:solidFill>
                          <a:latin typeface="Calibri"/>
                        </a:rPr>
                        <a:t>10</a:t>
                      </a:r>
                    </a:p>
                  </a:txBody>
                  <a:tcPr marL="9525" marR="9525" marT="9525" marB="0" anchor="ctr"/>
                </a:tc>
                <a:tc>
                  <a:txBody>
                    <a:bodyPr/>
                    <a:lstStyle/>
                    <a:p>
                      <a:pPr algn="ctr" fontAlgn="b"/>
                      <a:r>
                        <a:rPr lang="en-US" sz="1100" b="0" i="0" u="none" strike="noStrike">
                          <a:solidFill>
                            <a:srgbClr val="000000"/>
                          </a:solidFill>
                          <a:latin typeface="Calibri"/>
                        </a:rPr>
                        <a:t>S</a:t>
                      </a:r>
                    </a:p>
                  </a:txBody>
                  <a:tcPr marL="9525" marR="9525" marT="9525" marB="0" anchor="ctr"/>
                </a:tc>
              </a:tr>
              <a:tr h="244401">
                <a:tc>
                  <a:txBody>
                    <a:bodyPr/>
                    <a:lstStyle/>
                    <a:p>
                      <a:pPr algn="ctr" fontAlgn="b"/>
                      <a:r>
                        <a:rPr lang="en-US" sz="1100" b="0" i="0" u="none" strike="noStrike">
                          <a:solidFill>
                            <a:srgbClr val="000000"/>
                          </a:solidFill>
                          <a:latin typeface="Calibri"/>
                        </a:rPr>
                        <a:t>11</a:t>
                      </a:r>
                    </a:p>
                  </a:txBody>
                  <a:tcPr marL="9525" marR="9525" marT="9525" marB="0" anchor="ctr"/>
                </a:tc>
                <a:tc>
                  <a:txBody>
                    <a:bodyPr/>
                    <a:lstStyle/>
                    <a:p>
                      <a:pPr algn="ctr" fontAlgn="b"/>
                      <a:r>
                        <a:rPr lang="en-US" sz="1100" b="0" i="0" u="none" strike="noStrike">
                          <a:solidFill>
                            <a:srgbClr val="000000"/>
                          </a:solidFill>
                          <a:latin typeface="Calibri"/>
                        </a:rPr>
                        <a:t>Y</a:t>
                      </a:r>
                    </a:p>
                  </a:txBody>
                  <a:tcPr marL="9525" marR="9525" marT="9525" marB="0" anchor="ctr"/>
                </a:tc>
              </a:tr>
              <a:tr h="244401">
                <a:tc>
                  <a:txBody>
                    <a:bodyPr/>
                    <a:lstStyle/>
                    <a:p>
                      <a:pPr algn="ctr" fontAlgn="b"/>
                      <a:r>
                        <a:rPr lang="en-US" sz="1100" b="0" i="0" u="none" strike="noStrike" dirty="0">
                          <a:solidFill>
                            <a:srgbClr val="000000"/>
                          </a:solidFill>
                          <a:latin typeface="Calibri"/>
                        </a:rPr>
                        <a:t>12</a:t>
                      </a:r>
                    </a:p>
                  </a:txBody>
                  <a:tcPr marL="9525" marR="9525" marT="9525" marB="0" anchor="ctr"/>
                </a:tc>
                <a:tc>
                  <a:txBody>
                    <a:bodyPr/>
                    <a:lstStyle/>
                    <a:p>
                      <a:pPr algn="ctr" fontAlgn="b"/>
                      <a:r>
                        <a:rPr lang="en-US" sz="1100" b="0" i="0" u="none" strike="noStrike">
                          <a:solidFill>
                            <a:srgbClr val="000000"/>
                          </a:solidFill>
                          <a:latin typeface="Calibri"/>
                        </a:rPr>
                        <a:t>L</a:t>
                      </a:r>
                    </a:p>
                  </a:txBody>
                  <a:tcPr marL="9525" marR="9525" marT="9525" marB="0" anchor="ctr"/>
                </a:tc>
              </a:tr>
              <a:tr h="244401">
                <a:tc>
                  <a:txBody>
                    <a:bodyPr/>
                    <a:lstStyle/>
                    <a:p>
                      <a:pPr algn="ctr" fontAlgn="b"/>
                      <a:r>
                        <a:rPr lang="en-US" sz="1100" b="0" i="0" u="none" strike="noStrike" dirty="0">
                          <a:solidFill>
                            <a:srgbClr val="000000"/>
                          </a:solidFill>
                          <a:latin typeface="Calibri"/>
                        </a:rPr>
                        <a:t>13</a:t>
                      </a:r>
                    </a:p>
                  </a:txBody>
                  <a:tcPr marL="9525" marR="9525" marT="9525" marB="0" anchor="ctr"/>
                </a:tc>
                <a:tc>
                  <a:txBody>
                    <a:bodyPr/>
                    <a:lstStyle/>
                    <a:p>
                      <a:pPr algn="ctr" fontAlgn="b"/>
                      <a:r>
                        <a:rPr lang="en-US" sz="1100" b="0" i="0" u="none" strike="noStrike">
                          <a:solidFill>
                            <a:srgbClr val="000000"/>
                          </a:solidFill>
                          <a:latin typeface="Calibri"/>
                        </a:rPr>
                        <a:t>N</a:t>
                      </a:r>
                    </a:p>
                  </a:txBody>
                  <a:tcPr marL="9525" marR="9525" marT="9525" marB="0" anchor="ctr"/>
                </a:tc>
              </a:tr>
              <a:tr h="244401">
                <a:tc>
                  <a:txBody>
                    <a:bodyPr/>
                    <a:lstStyle/>
                    <a:p>
                      <a:pPr algn="ctr" fontAlgn="b"/>
                      <a:r>
                        <a:rPr lang="en-US" sz="1100" b="0" i="0" u="none" strike="noStrike">
                          <a:solidFill>
                            <a:srgbClr val="000000"/>
                          </a:solidFill>
                          <a:latin typeface="Calibri"/>
                        </a:rPr>
                        <a:t>14</a:t>
                      </a:r>
                    </a:p>
                  </a:txBody>
                  <a:tcPr marL="9525" marR="9525" marT="9525" marB="0" anchor="ctr"/>
                </a:tc>
                <a:tc>
                  <a:txBody>
                    <a:bodyPr/>
                    <a:lstStyle/>
                    <a:p>
                      <a:pPr algn="ctr" fontAlgn="b"/>
                      <a:r>
                        <a:rPr lang="en-US" sz="1100" b="0" i="0" u="none" strike="noStrike">
                          <a:solidFill>
                            <a:srgbClr val="000000"/>
                          </a:solidFill>
                          <a:latin typeface="Calibri"/>
                        </a:rPr>
                        <a:t>W</a:t>
                      </a:r>
                    </a:p>
                  </a:txBody>
                  <a:tcPr marL="9525" marR="9525" marT="9525" marB="0" anchor="ctr"/>
                </a:tc>
              </a:tr>
              <a:tr h="244401">
                <a:tc>
                  <a:txBody>
                    <a:bodyPr/>
                    <a:lstStyle/>
                    <a:p>
                      <a:pPr algn="ctr" fontAlgn="b"/>
                      <a:r>
                        <a:rPr lang="en-US" sz="1100" b="0" i="0" u="none" strike="noStrike">
                          <a:solidFill>
                            <a:srgbClr val="000000"/>
                          </a:solidFill>
                          <a:latin typeface="Calibri"/>
                        </a:rPr>
                        <a:t>15</a:t>
                      </a:r>
                    </a:p>
                  </a:txBody>
                  <a:tcPr marL="9525" marR="9525" marT="9525" marB="0" anchor="ctr"/>
                </a:tc>
                <a:tc>
                  <a:txBody>
                    <a:bodyPr/>
                    <a:lstStyle/>
                    <a:p>
                      <a:pPr algn="ctr" fontAlgn="b"/>
                      <a:r>
                        <a:rPr lang="en-US" sz="1100" b="0" i="0" u="none" strike="noStrike" dirty="0">
                          <a:solidFill>
                            <a:srgbClr val="000000"/>
                          </a:solidFill>
                          <a:latin typeface="Calibri"/>
                        </a:rPr>
                        <a:t>V</a:t>
                      </a:r>
                    </a:p>
                  </a:txBody>
                  <a:tcPr marL="9525" marR="9525" marT="9525" marB="0" anchor="ctr"/>
                </a:tc>
              </a:tr>
              <a:tr h="244401">
                <a:tc>
                  <a:txBody>
                    <a:bodyPr/>
                    <a:lstStyle/>
                    <a:p>
                      <a:pPr algn="ctr" fontAlgn="b"/>
                      <a:r>
                        <a:rPr lang="en-US" sz="1100" b="0" i="0" u="none" strike="noStrike">
                          <a:solidFill>
                            <a:srgbClr val="000000"/>
                          </a:solidFill>
                          <a:latin typeface="Calibri"/>
                        </a:rPr>
                        <a:t>16</a:t>
                      </a:r>
                    </a:p>
                  </a:txBody>
                  <a:tcPr marL="9525" marR="9525" marT="9525" marB="0" anchor="ctr"/>
                </a:tc>
                <a:tc>
                  <a:txBody>
                    <a:bodyPr/>
                    <a:lstStyle/>
                    <a:p>
                      <a:pPr algn="ctr" fontAlgn="b"/>
                      <a:r>
                        <a:rPr lang="en-US" sz="1100" b="0" i="0" u="none" strike="noStrike" dirty="0">
                          <a:solidFill>
                            <a:srgbClr val="000000"/>
                          </a:solidFill>
                          <a:latin typeface="Calibri"/>
                        </a:rPr>
                        <a:t>G</a:t>
                      </a:r>
                    </a:p>
                  </a:txBody>
                  <a:tcPr marL="9525" marR="9525" marT="9525" marB="0" anchor="ctr"/>
                </a:tc>
              </a:tr>
              <a:tr h="244401">
                <a:tc>
                  <a:txBody>
                    <a:bodyPr/>
                    <a:lstStyle/>
                    <a:p>
                      <a:pPr algn="ctr" fontAlgn="b"/>
                      <a:r>
                        <a:rPr lang="en-US" sz="1100" b="0" i="0" u="none" strike="noStrike">
                          <a:solidFill>
                            <a:srgbClr val="000000"/>
                          </a:solidFill>
                          <a:latin typeface="Calibri"/>
                        </a:rPr>
                        <a:t>17</a:t>
                      </a:r>
                    </a:p>
                  </a:txBody>
                  <a:tcPr marL="9525" marR="9525" marT="9525" marB="0" anchor="ctr"/>
                </a:tc>
                <a:tc>
                  <a:txBody>
                    <a:bodyPr/>
                    <a:lstStyle/>
                    <a:p>
                      <a:pPr algn="ctr" fontAlgn="b"/>
                      <a:r>
                        <a:rPr lang="en-US" sz="1100" b="0" i="0" u="none" strike="noStrike">
                          <a:solidFill>
                            <a:srgbClr val="000000"/>
                          </a:solidFill>
                          <a:latin typeface="Calibri"/>
                        </a:rPr>
                        <a:t>K</a:t>
                      </a:r>
                    </a:p>
                  </a:txBody>
                  <a:tcPr marL="9525" marR="9525" marT="9525" marB="0" anchor="ctr"/>
                </a:tc>
              </a:tr>
              <a:tr h="244401">
                <a:tc>
                  <a:txBody>
                    <a:bodyPr/>
                    <a:lstStyle/>
                    <a:p>
                      <a:pPr algn="ctr" fontAlgn="b"/>
                      <a:r>
                        <a:rPr lang="en-US" sz="1100" b="0" i="0" u="none" strike="noStrike">
                          <a:solidFill>
                            <a:srgbClr val="000000"/>
                          </a:solidFill>
                          <a:latin typeface="Calibri"/>
                        </a:rPr>
                        <a:t>18</a:t>
                      </a:r>
                    </a:p>
                  </a:txBody>
                  <a:tcPr marL="9525" marR="9525" marT="9525" marB="0" anchor="ctr"/>
                </a:tc>
                <a:tc>
                  <a:txBody>
                    <a:bodyPr/>
                    <a:lstStyle/>
                    <a:p>
                      <a:pPr algn="ctr" fontAlgn="b"/>
                      <a:r>
                        <a:rPr lang="en-US" sz="1100" b="0" i="0" u="none" strike="noStrike" dirty="0">
                          <a:solidFill>
                            <a:srgbClr val="000000"/>
                          </a:solidFill>
                          <a:latin typeface="Calibri"/>
                        </a:rPr>
                        <a:t>H</a:t>
                      </a:r>
                    </a:p>
                  </a:txBody>
                  <a:tcPr marL="9525" marR="9525" marT="9525" marB="0" anchor="ctr"/>
                </a:tc>
              </a:tr>
              <a:tr h="244401">
                <a:tc>
                  <a:txBody>
                    <a:bodyPr/>
                    <a:lstStyle/>
                    <a:p>
                      <a:pPr algn="ctr" fontAlgn="b"/>
                      <a:r>
                        <a:rPr lang="en-US" sz="1100" b="0" i="0" u="none" strike="noStrike">
                          <a:solidFill>
                            <a:srgbClr val="000000"/>
                          </a:solidFill>
                          <a:latin typeface="Calibri"/>
                        </a:rPr>
                        <a:t>19</a:t>
                      </a:r>
                    </a:p>
                  </a:txBody>
                  <a:tcPr marL="9525" marR="9525" marT="9525" marB="0" anchor="ctr"/>
                </a:tc>
                <a:tc>
                  <a:txBody>
                    <a:bodyPr/>
                    <a:lstStyle/>
                    <a:p>
                      <a:pPr algn="ctr" fontAlgn="b"/>
                      <a:r>
                        <a:rPr lang="en-US" sz="1100" b="0" i="0" u="none" strike="noStrike" dirty="0">
                          <a:solidFill>
                            <a:srgbClr val="000000"/>
                          </a:solidFill>
                          <a:latin typeface="Calibri"/>
                        </a:rPr>
                        <a:t>Z</a:t>
                      </a:r>
                    </a:p>
                  </a:txBody>
                  <a:tcPr marL="9525" marR="9525" marT="9525" marB="0" anchor="ctr"/>
                </a:tc>
              </a:tr>
              <a:tr h="244401">
                <a:tc>
                  <a:txBody>
                    <a:bodyPr/>
                    <a:lstStyle/>
                    <a:p>
                      <a:pPr algn="ctr" fontAlgn="b"/>
                      <a:r>
                        <a:rPr lang="en-US" sz="1100" b="0" i="0" u="none" strike="noStrike">
                          <a:solidFill>
                            <a:srgbClr val="000000"/>
                          </a:solidFill>
                          <a:latin typeface="Calibri"/>
                        </a:rPr>
                        <a:t>20</a:t>
                      </a:r>
                    </a:p>
                  </a:txBody>
                  <a:tcPr marL="9525" marR="9525" marT="9525" marB="0" anchor="ctr"/>
                </a:tc>
                <a:tc>
                  <a:txBody>
                    <a:bodyPr/>
                    <a:lstStyle/>
                    <a:p>
                      <a:pPr algn="ctr" fontAlgn="b"/>
                      <a:r>
                        <a:rPr lang="en-US" sz="1100" b="0" i="0" u="none" strike="noStrike" dirty="0">
                          <a:solidFill>
                            <a:srgbClr val="000000"/>
                          </a:solidFill>
                          <a:latin typeface="Calibri"/>
                        </a:rPr>
                        <a:t>I</a:t>
                      </a:r>
                    </a:p>
                  </a:txBody>
                  <a:tcPr marL="9525" marR="9525" marT="9525" marB="0" anchor="ctr"/>
                </a:tc>
              </a:tr>
              <a:tr h="244401">
                <a:tc>
                  <a:txBody>
                    <a:bodyPr/>
                    <a:lstStyle/>
                    <a:p>
                      <a:pPr algn="ctr" fontAlgn="b"/>
                      <a:r>
                        <a:rPr lang="en-US" sz="1100" b="0" i="0" u="none" strike="noStrike">
                          <a:solidFill>
                            <a:srgbClr val="000000"/>
                          </a:solidFill>
                          <a:latin typeface="Calibri"/>
                        </a:rPr>
                        <a:t>21</a:t>
                      </a:r>
                    </a:p>
                  </a:txBody>
                  <a:tcPr marL="9525" marR="9525" marT="9525" marB="0" anchor="ctr"/>
                </a:tc>
                <a:tc>
                  <a:txBody>
                    <a:bodyPr/>
                    <a:lstStyle/>
                    <a:p>
                      <a:pPr algn="ctr" fontAlgn="b"/>
                      <a:r>
                        <a:rPr lang="en-US" sz="1100" b="0" i="0" u="none" strike="noStrike" dirty="0">
                          <a:solidFill>
                            <a:srgbClr val="000000"/>
                          </a:solidFill>
                          <a:latin typeface="Calibri"/>
                        </a:rPr>
                        <a:t>P</a:t>
                      </a:r>
                    </a:p>
                  </a:txBody>
                  <a:tcPr marL="9525" marR="9525" marT="9525" marB="0" anchor="ctr"/>
                </a:tc>
              </a:tr>
              <a:tr h="244401">
                <a:tc>
                  <a:txBody>
                    <a:bodyPr/>
                    <a:lstStyle/>
                    <a:p>
                      <a:pPr algn="ctr" fontAlgn="b"/>
                      <a:r>
                        <a:rPr lang="en-US" sz="1100" b="0" i="0" u="none" strike="noStrike">
                          <a:solidFill>
                            <a:srgbClr val="000000"/>
                          </a:solidFill>
                          <a:latin typeface="Calibri"/>
                        </a:rPr>
                        <a:t>22</a:t>
                      </a:r>
                    </a:p>
                  </a:txBody>
                  <a:tcPr marL="9525" marR="9525" marT="9525" marB="0" anchor="ctr"/>
                </a:tc>
                <a:tc>
                  <a:txBody>
                    <a:bodyPr/>
                    <a:lstStyle/>
                    <a:p>
                      <a:pPr algn="ctr" fontAlgn="b"/>
                      <a:r>
                        <a:rPr lang="en-US" sz="1100" b="0" i="0" u="none" strike="noStrike" dirty="0">
                          <a:solidFill>
                            <a:srgbClr val="000000"/>
                          </a:solidFill>
                          <a:latin typeface="Calibri"/>
                        </a:rPr>
                        <a:t>X</a:t>
                      </a:r>
                    </a:p>
                  </a:txBody>
                  <a:tcPr marL="9525" marR="9525" marT="9525" marB="0" anchor="ctr"/>
                </a:tc>
              </a:tr>
              <a:tr h="244401">
                <a:tc>
                  <a:txBody>
                    <a:bodyPr/>
                    <a:lstStyle/>
                    <a:p>
                      <a:pPr algn="ctr" fontAlgn="b"/>
                      <a:r>
                        <a:rPr lang="en-US" sz="1100" b="0" i="0" u="none" strike="noStrike">
                          <a:solidFill>
                            <a:srgbClr val="000000"/>
                          </a:solidFill>
                          <a:latin typeface="Calibri"/>
                        </a:rPr>
                        <a:t>23</a:t>
                      </a:r>
                    </a:p>
                  </a:txBody>
                  <a:tcPr marL="9525" marR="9525" marT="9525" marB="0" anchor="ctr"/>
                </a:tc>
                <a:tc>
                  <a:txBody>
                    <a:bodyPr/>
                    <a:lstStyle/>
                    <a:p>
                      <a:pPr algn="ctr" fontAlgn="b"/>
                      <a:r>
                        <a:rPr lang="en-US" sz="1100" b="0" i="0" u="none" strike="noStrike" dirty="0">
                          <a:solidFill>
                            <a:srgbClr val="000000"/>
                          </a:solidFill>
                          <a:latin typeface="Calibri"/>
                        </a:rPr>
                        <a:t>A</a:t>
                      </a:r>
                    </a:p>
                  </a:txBody>
                  <a:tcPr marL="9525" marR="9525" marT="9525" marB="0" anchor="ctr"/>
                </a:tc>
              </a:tr>
              <a:tr h="244401">
                <a:tc>
                  <a:txBody>
                    <a:bodyPr/>
                    <a:lstStyle/>
                    <a:p>
                      <a:pPr algn="ctr" fontAlgn="b"/>
                      <a:r>
                        <a:rPr lang="en-US" sz="1100" b="0" i="0" u="none" strike="noStrike">
                          <a:solidFill>
                            <a:srgbClr val="000000"/>
                          </a:solidFill>
                          <a:latin typeface="Calibri"/>
                        </a:rPr>
                        <a:t>24</a:t>
                      </a:r>
                    </a:p>
                  </a:txBody>
                  <a:tcPr marL="9525" marR="9525" marT="9525" marB="0" anchor="ctr"/>
                </a:tc>
                <a:tc>
                  <a:txBody>
                    <a:bodyPr/>
                    <a:lstStyle/>
                    <a:p>
                      <a:pPr algn="ctr" fontAlgn="b"/>
                      <a:r>
                        <a:rPr lang="en-US" sz="1100" b="0" i="0" u="none" strike="noStrike" dirty="0">
                          <a:solidFill>
                            <a:srgbClr val="000000"/>
                          </a:solidFill>
                          <a:latin typeface="Calibri"/>
                        </a:rPr>
                        <a:t>J</a:t>
                      </a:r>
                    </a:p>
                  </a:txBody>
                  <a:tcPr marL="9525" marR="9525" marT="9525" marB="0" anchor="ctr"/>
                </a:tc>
              </a:tr>
              <a:tr h="244401">
                <a:tc>
                  <a:txBody>
                    <a:bodyPr/>
                    <a:lstStyle/>
                    <a:p>
                      <a:pPr algn="ctr" fontAlgn="b"/>
                      <a:r>
                        <a:rPr lang="en-US" sz="1100" b="0" i="0" u="none" strike="noStrike" dirty="0">
                          <a:solidFill>
                            <a:srgbClr val="000000"/>
                          </a:solidFill>
                          <a:latin typeface="Calibri"/>
                        </a:rPr>
                        <a:t>25</a:t>
                      </a:r>
                    </a:p>
                  </a:txBody>
                  <a:tcPr marL="9525" marR="9525" marT="9525" marB="0" anchor="ctr"/>
                </a:tc>
                <a:tc>
                  <a:txBody>
                    <a:bodyPr/>
                    <a:lstStyle/>
                    <a:p>
                      <a:pPr algn="ctr" fontAlgn="b"/>
                      <a:r>
                        <a:rPr lang="en-US" sz="1100" b="0" i="0" u="none" strike="noStrike" dirty="0">
                          <a:solidFill>
                            <a:srgbClr val="000000"/>
                          </a:solidFill>
                          <a:latin typeface="Calibri"/>
                        </a:rPr>
                        <a:t>Q</a:t>
                      </a:r>
                    </a:p>
                  </a:txBody>
                  <a:tcPr marL="9525" marR="9525" marT="9525" marB="0" anchor="ctr"/>
                </a:tc>
              </a:tr>
            </a:tbl>
          </a:graphicData>
        </a:graphic>
      </p:graphicFrame>
      <p:sp>
        <p:nvSpPr>
          <p:cNvPr id="15" name="Title 1"/>
          <p:cNvSpPr txBox="1">
            <a:spLocks/>
          </p:cNvSpPr>
          <p:nvPr/>
        </p:nvSpPr>
        <p:spPr>
          <a:xfrm>
            <a:off x="381000" y="228600"/>
            <a:ext cx="8534400" cy="1143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150" normalizeH="0" baseline="0" noProof="0" dirty="0" smtClean="0">
                <a:ln>
                  <a:noFill/>
                </a:ln>
                <a:solidFill>
                  <a:schemeClr val="bg1"/>
                </a:solidFill>
                <a:effectLst/>
                <a:uLnTx/>
                <a:uFillTx/>
                <a:latin typeface="+mj-lt"/>
                <a:ea typeface="+mj-ea"/>
                <a:cs typeface="+mj-cs"/>
              </a:rPr>
              <a:t>TRANSPORTATION RANKING</a:t>
            </a:r>
            <a:endParaRPr kumimoji="0" lang="en-US" sz="3600" b="0" i="0" u="none" strike="noStrike" kern="1200" cap="all" spc="150" normalizeH="0" baseline="0" noProof="0" dirty="0">
              <a:ln>
                <a:noFill/>
              </a:ln>
              <a:solidFill>
                <a:schemeClr val="bg1"/>
              </a:solidFill>
              <a:effectLst/>
              <a:uLnTx/>
              <a:uFillTx/>
              <a:latin typeface="+mj-lt"/>
              <a:ea typeface="+mj-ea"/>
              <a:cs typeface="+mj-cs"/>
            </a:endParaRPr>
          </a:p>
        </p:txBody>
      </p:sp>
      <p:pic>
        <p:nvPicPr>
          <p:cNvPr id="16386" name="Picture 2" descr="C:\Users\Susannah\Dropbox\ATL_community_involvement_study\ATL_objective_data\images\transportation\transp_rank.png"/>
          <p:cNvPicPr>
            <a:picLocks noChangeAspect="1" noChangeArrowheads="1"/>
          </p:cNvPicPr>
          <p:nvPr/>
        </p:nvPicPr>
        <p:blipFill>
          <a:blip r:embed="rId2" cstate="print"/>
          <a:srcRect/>
          <a:stretch>
            <a:fillRect/>
          </a:stretch>
        </p:blipFill>
        <p:spPr bwMode="auto">
          <a:xfrm>
            <a:off x="457200" y="1600200"/>
            <a:ext cx="5867400" cy="4767262"/>
          </a:xfrm>
          <a:prstGeom prst="rect">
            <a:avLst/>
          </a:prstGeom>
          <a:noFill/>
        </p:spPr>
      </p:pic>
      <p:sp>
        <p:nvSpPr>
          <p:cNvPr id="6" name="TextBox 5"/>
          <p:cNvSpPr txBox="1"/>
          <p:nvPr/>
        </p:nvSpPr>
        <p:spPr>
          <a:xfrm>
            <a:off x="7543800" y="6642556"/>
            <a:ext cx="1905000" cy="215444"/>
          </a:xfrm>
          <a:prstGeom prst="rect">
            <a:avLst/>
          </a:prstGeom>
          <a:noFill/>
        </p:spPr>
        <p:txBody>
          <a:bodyPr wrap="square" rtlCol="0">
            <a:spAutoFit/>
          </a:bodyPr>
          <a:lstStyle/>
          <a:p>
            <a:r>
              <a:rPr lang="en-US" sz="800" dirty="0" smtClean="0"/>
              <a:t>Source: Calculated by authors.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6324600"/>
            <a:ext cx="8839200" cy="381000"/>
          </a:xfrm>
          <a:prstGeom prst="rect">
            <a:avLst/>
          </a:prstGeom>
          <a:solidFill>
            <a:schemeClr val="accent4">
              <a:lumMod val="50000"/>
            </a:schemeClr>
          </a:solidFill>
        </p:spPr>
        <p:txBody>
          <a:bodyPr wrap="square" rtlCol="0">
            <a:spAutoFit/>
          </a:bodyPr>
          <a:lstStyle/>
          <a:p>
            <a:r>
              <a:rPr lang="en-US" dirty="0" smtClean="0">
                <a:solidFill>
                  <a:schemeClr val="bg1"/>
                </a:solidFill>
              </a:rPr>
              <a:t>* Based on City of Atlanta 2011 CDP Survey Results </a:t>
            </a:r>
            <a:endParaRPr lang="en-US" dirty="0">
              <a:solidFill>
                <a:schemeClr val="bg1"/>
              </a:solidFill>
            </a:endParaRPr>
          </a:p>
        </p:txBody>
      </p:sp>
      <p:sp>
        <p:nvSpPr>
          <p:cNvPr id="3" name="Title 2"/>
          <p:cNvSpPr>
            <a:spLocks noGrp="1"/>
          </p:cNvSpPr>
          <p:nvPr>
            <p:ph type="title"/>
          </p:nvPr>
        </p:nvSpPr>
        <p:spPr/>
        <p:txBody>
          <a:bodyPr/>
          <a:lstStyle/>
          <a:p>
            <a:r>
              <a:rPr lang="en-US" dirty="0" smtClean="0"/>
              <a:t>NQOL Resident Priorities*</a:t>
            </a:r>
            <a:endParaRPr lang="en-US" dirty="0"/>
          </a:p>
        </p:txBody>
      </p:sp>
      <p:graphicFrame>
        <p:nvGraphicFramePr>
          <p:cNvPr id="7" name="Content Placeholder 3"/>
          <p:cNvGraphicFramePr>
            <a:graphicFrameLocks noGrp="1"/>
          </p:cNvGraphicFramePr>
          <p:nvPr>
            <p:ph idx="4294967295"/>
            <p:extLst>
              <p:ext uri="{D42A27DB-BD31-4B8C-83A1-F6EECF244321}">
                <p14:modId xmlns:p14="http://schemas.microsoft.com/office/powerpoint/2010/main" val="2191840426"/>
              </p:ext>
            </p:extLst>
          </p:nvPr>
        </p:nvGraphicFramePr>
        <p:xfrm>
          <a:off x="152401" y="1600200"/>
          <a:ext cx="8839200" cy="4648200"/>
        </p:xfrm>
        <a:graphic>
          <a:graphicData uri="http://schemas.openxmlformats.org/drawingml/2006/table">
            <a:tbl>
              <a:tblPr firstRow="1" bandRow="1">
                <a:tableStyleId>{93296810-A885-4BE3-A3E7-6D5BEEA58F35}</a:tableStyleId>
              </a:tblPr>
              <a:tblGrid>
                <a:gridCol w="2733173"/>
                <a:gridCol w="1919037"/>
                <a:gridCol w="2093495"/>
                <a:gridCol w="2093495"/>
              </a:tblGrid>
              <a:tr h="581025">
                <a:tc>
                  <a:txBody>
                    <a:bodyPr/>
                    <a:lstStyle/>
                    <a:p>
                      <a:pPr algn="l" fontAlgn="b"/>
                      <a:r>
                        <a:rPr lang="en-US" sz="1600" b="0" i="0" u="none" strike="noStrike" dirty="0">
                          <a:solidFill>
                            <a:srgbClr val="000000"/>
                          </a:solidFill>
                          <a:latin typeface="+mj-lt"/>
                        </a:rPr>
                        <a:t>Attribute</a:t>
                      </a:r>
                    </a:p>
                  </a:txBody>
                  <a:tcPr marL="365760" marR="9144" marT="9144" marB="0" anchor="ctr"/>
                </a:tc>
                <a:tc>
                  <a:txBody>
                    <a:bodyPr/>
                    <a:lstStyle/>
                    <a:p>
                      <a:pPr algn="ctr" fontAlgn="b"/>
                      <a:r>
                        <a:rPr lang="en-US" sz="1600" b="0" i="0" u="none" strike="noStrike">
                          <a:solidFill>
                            <a:srgbClr val="000000"/>
                          </a:solidFill>
                          <a:latin typeface="+mj-lt"/>
                        </a:rPr>
                        <a:t>City Resident Ranking</a:t>
                      </a:r>
                    </a:p>
                  </a:txBody>
                  <a:tcPr marL="9525" marR="9525" marT="9525" marB="0" anchor="ctr"/>
                </a:tc>
                <a:tc>
                  <a:txBody>
                    <a:bodyPr/>
                    <a:lstStyle/>
                    <a:p>
                      <a:pPr algn="ctr" fontAlgn="b"/>
                      <a:r>
                        <a:rPr lang="en-US" sz="1600" b="0" i="0" u="none" strike="noStrike" dirty="0">
                          <a:solidFill>
                            <a:srgbClr val="000000"/>
                          </a:solidFill>
                          <a:latin typeface="+mj-lt"/>
                        </a:rPr>
                        <a:t>Indicator Classification</a:t>
                      </a:r>
                    </a:p>
                  </a:txBody>
                  <a:tcPr marL="9525" marR="9525" marT="9525" marB="0" anchor="ctr"/>
                </a:tc>
                <a:tc>
                  <a:txBody>
                    <a:bodyPr/>
                    <a:lstStyle/>
                    <a:p>
                      <a:pPr algn="ctr" fontAlgn="b"/>
                      <a:r>
                        <a:rPr lang="en-US" sz="1800" b="0" i="0" u="none" strike="noStrike" dirty="0" smtClean="0">
                          <a:solidFill>
                            <a:srgbClr val="000000"/>
                          </a:solidFill>
                          <a:latin typeface="+mj-lt"/>
                        </a:rPr>
                        <a:t>Weighting</a:t>
                      </a:r>
                      <a:endParaRPr lang="en-US" sz="1800" b="0" i="0" u="none" strike="noStrike" dirty="0">
                        <a:solidFill>
                          <a:srgbClr val="000000"/>
                        </a:solidFill>
                        <a:latin typeface="+mj-lt"/>
                      </a:endParaRPr>
                    </a:p>
                  </a:txBody>
                  <a:tcPr anchor="ctr"/>
                </a:tc>
              </a:tr>
              <a:tr h="581025">
                <a:tc>
                  <a:txBody>
                    <a:bodyPr/>
                    <a:lstStyle/>
                    <a:p>
                      <a:pPr algn="l" fontAlgn="b"/>
                      <a:r>
                        <a:rPr lang="en-US" sz="1600" b="0" i="0" u="none" strike="noStrike" dirty="0">
                          <a:solidFill>
                            <a:srgbClr val="000000"/>
                          </a:solidFill>
                          <a:latin typeface="+mj-lt"/>
                        </a:rPr>
                        <a:t>Police Services</a:t>
                      </a:r>
                    </a:p>
                  </a:txBody>
                  <a:tcPr marL="365760" marR="9144" marT="9144" marB="0" anchor="ctr">
                    <a:solidFill>
                      <a:schemeClr val="bg1">
                        <a:lumMod val="85000"/>
                      </a:schemeClr>
                    </a:solidFill>
                  </a:tcPr>
                </a:tc>
                <a:tc>
                  <a:txBody>
                    <a:bodyPr/>
                    <a:lstStyle/>
                    <a:p>
                      <a:pPr algn="ctr" fontAlgn="b"/>
                      <a:r>
                        <a:rPr lang="en-US" sz="1600" b="0" i="0" u="none" strike="noStrike" dirty="0" smtClean="0">
                          <a:solidFill>
                            <a:srgbClr val="000000"/>
                          </a:solidFill>
                          <a:latin typeface="+mj-lt"/>
                        </a:rPr>
                        <a:t>4.3</a:t>
                      </a:r>
                      <a:endParaRPr lang="en-US" sz="1600" b="0" i="0" u="none" strike="noStrike" dirty="0">
                        <a:solidFill>
                          <a:srgbClr val="000000"/>
                        </a:solidFill>
                        <a:latin typeface="+mj-lt"/>
                      </a:endParaRPr>
                    </a:p>
                  </a:txBody>
                  <a:tcPr marL="9525" marR="9525" marT="9525" marB="0" anchor="ctr">
                    <a:solidFill>
                      <a:schemeClr val="bg1">
                        <a:lumMod val="85000"/>
                      </a:schemeClr>
                    </a:solidFill>
                  </a:tcPr>
                </a:tc>
                <a:tc>
                  <a:txBody>
                    <a:bodyPr/>
                    <a:lstStyle/>
                    <a:p>
                      <a:pPr algn="ctr" fontAlgn="b"/>
                      <a:r>
                        <a:rPr lang="en-US" sz="1600" b="0" i="0" u="none" strike="noStrike" dirty="0">
                          <a:solidFill>
                            <a:srgbClr val="000000"/>
                          </a:solidFill>
                          <a:latin typeface="+mj-lt"/>
                        </a:rPr>
                        <a:t>Public Safety</a:t>
                      </a:r>
                    </a:p>
                  </a:txBody>
                  <a:tcPr marL="9525" marR="9525" marT="9525" marB="0" anchor="ctr">
                    <a:solidFill>
                      <a:schemeClr val="bg1">
                        <a:lumMod val="85000"/>
                      </a:schemeClr>
                    </a:solidFill>
                  </a:tcPr>
                </a:tc>
                <a:tc rowSpan="2">
                  <a:txBody>
                    <a:bodyPr/>
                    <a:lstStyle/>
                    <a:p>
                      <a:pPr algn="ctr" fontAlgn="b"/>
                      <a:r>
                        <a:rPr lang="en-US" sz="1800" b="0" i="0" u="none" strike="noStrike" dirty="0" smtClean="0">
                          <a:solidFill>
                            <a:srgbClr val="000000"/>
                          </a:solidFill>
                          <a:latin typeface="+mj-lt"/>
                        </a:rPr>
                        <a:t>25%</a:t>
                      </a:r>
                      <a:endParaRPr lang="en-US" sz="1800" b="0" i="0" u="none" strike="noStrike" dirty="0">
                        <a:solidFill>
                          <a:srgbClr val="000000"/>
                        </a:solidFill>
                        <a:latin typeface="+mj-lt"/>
                      </a:endParaRPr>
                    </a:p>
                  </a:txBody>
                  <a:tcPr anchor="ctr">
                    <a:solidFill>
                      <a:schemeClr val="bg1">
                        <a:lumMod val="85000"/>
                      </a:schemeClr>
                    </a:solidFill>
                  </a:tcPr>
                </a:tc>
              </a:tr>
              <a:tr h="581025">
                <a:tc>
                  <a:txBody>
                    <a:bodyPr/>
                    <a:lstStyle/>
                    <a:p>
                      <a:pPr algn="l" fontAlgn="b"/>
                      <a:r>
                        <a:rPr lang="en-US" sz="1600" b="0" i="0" u="none" strike="noStrike" dirty="0">
                          <a:solidFill>
                            <a:srgbClr val="000000"/>
                          </a:solidFill>
                          <a:latin typeface="+mj-lt"/>
                        </a:rPr>
                        <a:t>Fire Services </a:t>
                      </a:r>
                    </a:p>
                  </a:txBody>
                  <a:tcPr marL="365760" marR="9144" marT="9144" marB="0" anchor="ctr">
                    <a:solidFill>
                      <a:schemeClr val="bg1">
                        <a:lumMod val="85000"/>
                      </a:schemeClr>
                    </a:solidFill>
                  </a:tcPr>
                </a:tc>
                <a:tc>
                  <a:txBody>
                    <a:bodyPr/>
                    <a:lstStyle/>
                    <a:p>
                      <a:pPr algn="ctr" fontAlgn="b"/>
                      <a:r>
                        <a:rPr lang="en-US" sz="1600" b="0" i="0" u="none" strike="noStrike" dirty="0" smtClean="0">
                          <a:solidFill>
                            <a:srgbClr val="000000"/>
                          </a:solidFill>
                          <a:latin typeface="+mj-lt"/>
                        </a:rPr>
                        <a:t>4.2</a:t>
                      </a:r>
                      <a:endParaRPr lang="en-US" sz="1600" b="0" i="0" u="none" strike="noStrike" dirty="0">
                        <a:solidFill>
                          <a:srgbClr val="000000"/>
                        </a:solidFill>
                        <a:latin typeface="+mj-lt"/>
                      </a:endParaRPr>
                    </a:p>
                  </a:txBody>
                  <a:tcPr marL="9525" marR="9525" marT="9525" marB="0" anchor="ctr">
                    <a:solidFill>
                      <a:schemeClr val="bg1">
                        <a:lumMod val="85000"/>
                      </a:schemeClr>
                    </a:solidFill>
                  </a:tcPr>
                </a:tc>
                <a:tc>
                  <a:txBody>
                    <a:bodyPr/>
                    <a:lstStyle/>
                    <a:p>
                      <a:pPr algn="ctr" fontAlgn="b"/>
                      <a:r>
                        <a:rPr lang="en-US" sz="1600" b="0" i="0" u="none" strike="noStrike" dirty="0">
                          <a:solidFill>
                            <a:srgbClr val="000000"/>
                          </a:solidFill>
                          <a:latin typeface="+mj-lt"/>
                        </a:rPr>
                        <a:t>Public safety</a:t>
                      </a:r>
                    </a:p>
                  </a:txBody>
                  <a:tcPr marL="9525" marR="9525" marT="9525" marB="0" anchor="ctr">
                    <a:solidFill>
                      <a:schemeClr val="bg1">
                        <a:lumMod val="85000"/>
                      </a:schemeClr>
                    </a:solidFill>
                  </a:tcPr>
                </a:tc>
                <a:tc vMerge="1">
                  <a:txBody>
                    <a:bodyPr/>
                    <a:lstStyle/>
                    <a:p>
                      <a:pPr algn="ctr" fontAlgn="b"/>
                      <a:endParaRPr lang="en-US" sz="1800" b="0" i="0" u="none" strike="noStrike" dirty="0">
                        <a:solidFill>
                          <a:srgbClr val="000000"/>
                        </a:solidFill>
                        <a:latin typeface="+mj-lt"/>
                      </a:endParaRPr>
                    </a:p>
                  </a:txBody>
                  <a:tcPr anchor="ctr"/>
                </a:tc>
              </a:tr>
              <a:tr h="581025">
                <a:tc>
                  <a:txBody>
                    <a:bodyPr/>
                    <a:lstStyle/>
                    <a:p>
                      <a:pPr algn="l" fontAlgn="b"/>
                      <a:r>
                        <a:rPr lang="en-US" sz="1600" b="0" i="0" u="none" strike="noStrike" dirty="0">
                          <a:solidFill>
                            <a:srgbClr val="000000"/>
                          </a:solidFill>
                          <a:latin typeface="+mj-lt"/>
                        </a:rPr>
                        <a:t>Economic Development </a:t>
                      </a:r>
                    </a:p>
                  </a:txBody>
                  <a:tcPr marL="365760" marR="9144" marT="9144" marB="0" anchor="ctr">
                    <a:solidFill>
                      <a:schemeClr val="bg1">
                        <a:lumMod val="95000"/>
                      </a:schemeClr>
                    </a:solidFill>
                  </a:tcPr>
                </a:tc>
                <a:tc>
                  <a:txBody>
                    <a:bodyPr/>
                    <a:lstStyle/>
                    <a:p>
                      <a:pPr algn="ctr" fontAlgn="b"/>
                      <a:r>
                        <a:rPr lang="en-US" sz="1600" b="0" i="0" u="none" strike="noStrike" dirty="0" smtClean="0">
                          <a:solidFill>
                            <a:srgbClr val="000000"/>
                          </a:solidFill>
                          <a:latin typeface="+mj-lt"/>
                        </a:rPr>
                        <a:t>4.2</a:t>
                      </a:r>
                      <a:endParaRPr lang="en-US" sz="1600" b="0" i="0" u="none" strike="noStrike" dirty="0">
                        <a:solidFill>
                          <a:srgbClr val="000000"/>
                        </a:solidFill>
                        <a:latin typeface="+mj-lt"/>
                      </a:endParaRP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latin typeface="+mj-lt"/>
                        </a:rPr>
                        <a:t>Economy</a:t>
                      </a:r>
                    </a:p>
                  </a:txBody>
                  <a:tcPr marL="9525" marR="9525" marT="9525" marB="0" anchor="ctr">
                    <a:solidFill>
                      <a:schemeClr val="bg1">
                        <a:lumMod val="95000"/>
                      </a:schemeClr>
                    </a:solidFill>
                  </a:tcPr>
                </a:tc>
                <a:tc>
                  <a:txBody>
                    <a:bodyPr/>
                    <a:lstStyle/>
                    <a:p>
                      <a:pPr algn="ctr" fontAlgn="b"/>
                      <a:r>
                        <a:rPr lang="en-US" sz="1800" b="0" i="0" u="none" strike="noStrike" dirty="0" smtClean="0">
                          <a:solidFill>
                            <a:srgbClr val="000000"/>
                          </a:solidFill>
                          <a:latin typeface="+mj-lt"/>
                        </a:rPr>
                        <a:t>22%</a:t>
                      </a:r>
                      <a:endParaRPr lang="en-US" sz="1800" b="0" i="0" u="none" strike="noStrike" dirty="0">
                        <a:solidFill>
                          <a:srgbClr val="000000"/>
                        </a:solidFill>
                        <a:latin typeface="+mj-lt"/>
                      </a:endParaRPr>
                    </a:p>
                  </a:txBody>
                  <a:tcPr anchor="ctr">
                    <a:solidFill>
                      <a:schemeClr val="bg1">
                        <a:lumMod val="95000"/>
                      </a:schemeClr>
                    </a:solidFill>
                  </a:tcPr>
                </a:tc>
              </a:tr>
              <a:tr h="581025">
                <a:tc>
                  <a:txBody>
                    <a:bodyPr/>
                    <a:lstStyle/>
                    <a:p>
                      <a:pPr algn="l" fontAlgn="b"/>
                      <a:r>
                        <a:rPr lang="en-US" sz="1600" b="0" i="0" u="none" strike="noStrike" dirty="0">
                          <a:solidFill>
                            <a:srgbClr val="000000"/>
                          </a:solidFill>
                          <a:latin typeface="+mj-lt"/>
                        </a:rPr>
                        <a:t>Transportation</a:t>
                      </a:r>
                    </a:p>
                  </a:txBody>
                  <a:tcPr marL="365760" marR="9144" marT="9144" marB="0" anchor="ctr">
                    <a:solidFill>
                      <a:schemeClr val="bg1">
                        <a:lumMod val="85000"/>
                      </a:schemeClr>
                    </a:solidFill>
                  </a:tcPr>
                </a:tc>
                <a:tc>
                  <a:txBody>
                    <a:bodyPr/>
                    <a:lstStyle/>
                    <a:p>
                      <a:pPr algn="ctr" fontAlgn="b"/>
                      <a:r>
                        <a:rPr lang="en-US" sz="1600" b="0" i="0" u="none" strike="noStrike" dirty="0" smtClean="0">
                          <a:solidFill>
                            <a:srgbClr val="000000"/>
                          </a:solidFill>
                          <a:latin typeface="+mj-lt"/>
                        </a:rPr>
                        <a:t>4.1</a:t>
                      </a:r>
                      <a:endParaRPr lang="en-US" sz="1600" b="0" i="0" u="none" strike="noStrike" dirty="0">
                        <a:solidFill>
                          <a:srgbClr val="000000"/>
                        </a:solidFill>
                        <a:latin typeface="+mj-lt"/>
                      </a:endParaRPr>
                    </a:p>
                  </a:txBody>
                  <a:tcPr marL="9525" marR="9525" marT="9525" marB="0" anchor="ctr">
                    <a:solidFill>
                      <a:schemeClr val="bg1">
                        <a:lumMod val="85000"/>
                      </a:schemeClr>
                    </a:solidFill>
                  </a:tcPr>
                </a:tc>
                <a:tc>
                  <a:txBody>
                    <a:bodyPr/>
                    <a:lstStyle/>
                    <a:p>
                      <a:pPr algn="ctr" fontAlgn="b"/>
                      <a:r>
                        <a:rPr lang="en-US" sz="1600" b="0" i="0" u="none" strike="noStrike" dirty="0">
                          <a:solidFill>
                            <a:srgbClr val="000000"/>
                          </a:solidFill>
                          <a:latin typeface="+mj-lt"/>
                        </a:rPr>
                        <a:t>Transportation</a:t>
                      </a:r>
                    </a:p>
                  </a:txBody>
                  <a:tcPr marL="9525" marR="9525" marT="9525" marB="0" anchor="ctr">
                    <a:solidFill>
                      <a:schemeClr val="bg1">
                        <a:lumMod val="85000"/>
                      </a:schemeClr>
                    </a:solidFill>
                  </a:tcPr>
                </a:tc>
                <a:tc>
                  <a:txBody>
                    <a:bodyPr/>
                    <a:lstStyle/>
                    <a:p>
                      <a:pPr algn="ctr" fontAlgn="b"/>
                      <a:r>
                        <a:rPr lang="en-US" sz="1800" b="0" i="0" u="none" strike="noStrike" dirty="0" smtClean="0">
                          <a:solidFill>
                            <a:srgbClr val="000000"/>
                          </a:solidFill>
                          <a:latin typeface="+mj-lt"/>
                        </a:rPr>
                        <a:t>20%</a:t>
                      </a:r>
                      <a:endParaRPr lang="en-US" sz="1800" b="0" i="0" u="none" strike="noStrike" dirty="0">
                        <a:solidFill>
                          <a:srgbClr val="000000"/>
                        </a:solidFill>
                        <a:latin typeface="+mj-lt"/>
                      </a:endParaRPr>
                    </a:p>
                  </a:txBody>
                  <a:tcPr anchor="ctr">
                    <a:solidFill>
                      <a:schemeClr val="bg1">
                        <a:lumMod val="85000"/>
                      </a:schemeClr>
                    </a:solidFill>
                  </a:tcPr>
                </a:tc>
              </a:tr>
              <a:tr h="581025">
                <a:tc>
                  <a:txBody>
                    <a:bodyPr/>
                    <a:lstStyle/>
                    <a:p>
                      <a:pPr algn="l" fontAlgn="b"/>
                      <a:r>
                        <a:rPr lang="en-US" sz="1600" b="0" i="0" u="none" strike="noStrike" smtClean="0">
                          <a:solidFill>
                            <a:srgbClr val="000000"/>
                          </a:solidFill>
                          <a:latin typeface="+mj-lt"/>
                        </a:rPr>
                        <a:t>Parks, </a:t>
                      </a:r>
                      <a:r>
                        <a:rPr lang="en-US" sz="1600" b="0" i="0" u="none" strike="noStrike" dirty="0" err="1" smtClean="0">
                          <a:solidFill>
                            <a:srgbClr val="000000"/>
                          </a:solidFill>
                          <a:latin typeface="+mj-lt"/>
                        </a:rPr>
                        <a:t>Greenspace</a:t>
                      </a:r>
                      <a:r>
                        <a:rPr lang="en-US" sz="1600" b="0" i="0" u="none" strike="noStrike" dirty="0" smtClean="0">
                          <a:solidFill>
                            <a:srgbClr val="000000"/>
                          </a:solidFill>
                          <a:latin typeface="+mj-lt"/>
                        </a:rPr>
                        <a:t> </a:t>
                      </a:r>
                      <a:r>
                        <a:rPr lang="en-US" sz="1600" b="0" i="0" u="none" strike="noStrike" dirty="0">
                          <a:solidFill>
                            <a:srgbClr val="000000"/>
                          </a:solidFill>
                          <a:latin typeface="+mj-lt"/>
                        </a:rPr>
                        <a:t>and </a:t>
                      </a:r>
                      <a:r>
                        <a:rPr lang="en-US" sz="1600" b="0" i="0" u="none" strike="noStrike" dirty="0" smtClean="0">
                          <a:solidFill>
                            <a:srgbClr val="000000"/>
                          </a:solidFill>
                          <a:latin typeface="+mj-lt"/>
                        </a:rPr>
                        <a:t>Recreation</a:t>
                      </a:r>
                      <a:endParaRPr lang="en-US" sz="1600" b="0" i="0" u="none" strike="noStrike" dirty="0">
                        <a:solidFill>
                          <a:srgbClr val="000000"/>
                        </a:solidFill>
                        <a:latin typeface="+mj-lt"/>
                      </a:endParaRPr>
                    </a:p>
                  </a:txBody>
                  <a:tcPr marL="365760" marR="9144" marT="9144" marB="0" anchor="ctr">
                    <a:solidFill>
                      <a:schemeClr val="bg1">
                        <a:lumMod val="95000"/>
                      </a:schemeClr>
                    </a:solidFill>
                  </a:tcPr>
                </a:tc>
                <a:tc>
                  <a:txBody>
                    <a:bodyPr/>
                    <a:lstStyle/>
                    <a:p>
                      <a:pPr algn="ctr" fontAlgn="b"/>
                      <a:r>
                        <a:rPr lang="en-US" sz="1600" b="0" i="0" u="none" strike="noStrike" dirty="0" smtClean="0">
                          <a:solidFill>
                            <a:srgbClr val="000000"/>
                          </a:solidFill>
                          <a:latin typeface="+mj-lt"/>
                        </a:rPr>
                        <a:t>4.0</a:t>
                      </a:r>
                      <a:endParaRPr lang="en-US" sz="1600" b="0" i="0" u="none" strike="noStrike" dirty="0">
                        <a:solidFill>
                          <a:srgbClr val="000000"/>
                        </a:solidFill>
                        <a:latin typeface="+mj-lt"/>
                      </a:endParaRP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latin typeface="+mj-lt"/>
                        </a:rPr>
                        <a:t>Amenities</a:t>
                      </a:r>
                    </a:p>
                  </a:txBody>
                  <a:tcPr marL="9525" marR="9525" marT="9525" marB="0" anchor="ctr">
                    <a:solidFill>
                      <a:schemeClr val="bg1">
                        <a:lumMod val="95000"/>
                      </a:schemeClr>
                    </a:solidFill>
                  </a:tcPr>
                </a:tc>
                <a:tc rowSpan="2">
                  <a:txBody>
                    <a:bodyPr/>
                    <a:lstStyle/>
                    <a:p>
                      <a:pPr algn="ctr" fontAlgn="b"/>
                      <a:r>
                        <a:rPr lang="en-US" sz="1800" b="0" i="0" u="none" strike="noStrike" dirty="0" smtClean="0">
                          <a:solidFill>
                            <a:srgbClr val="000000"/>
                          </a:solidFill>
                          <a:latin typeface="+mj-lt"/>
                        </a:rPr>
                        <a:t>18%</a:t>
                      </a:r>
                      <a:endParaRPr lang="en-US" sz="1800" b="0" i="0" u="none" strike="noStrike" dirty="0">
                        <a:solidFill>
                          <a:srgbClr val="000000"/>
                        </a:solidFill>
                        <a:latin typeface="+mj-lt"/>
                      </a:endParaRPr>
                    </a:p>
                  </a:txBody>
                  <a:tcPr anchor="ctr">
                    <a:solidFill>
                      <a:schemeClr val="bg1">
                        <a:lumMod val="95000"/>
                      </a:schemeClr>
                    </a:solidFill>
                  </a:tcPr>
                </a:tc>
              </a:tr>
              <a:tr h="581025">
                <a:tc>
                  <a:txBody>
                    <a:bodyPr/>
                    <a:lstStyle/>
                    <a:p>
                      <a:pPr algn="l" fontAlgn="b"/>
                      <a:r>
                        <a:rPr lang="en-US" sz="1600" b="0" i="0" u="none" strike="noStrike" dirty="0">
                          <a:solidFill>
                            <a:srgbClr val="000000"/>
                          </a:solidFill>
                          <a:latin typeface="+mj-lt"/>
                        </a:rPr>
                        <a:t>Land Use</a:t>
                      </a:r>
                    </a:p>
                  </a:txBody>
                  <a:tcPr marL="365760" marR="9144" marT="9144" marB="0" anchor="ctr">
                    <a:solidFill>
                      <a:schemeClr val="bg1">
                        <a:lumMod val="95000"/>
                      </a:schemeClr>
                    </a:solidFill>
                  </a:tcPr>
                </a:tc>
                <a:tc>
                  <a:txBody>
                    <a:bodyPr/>
                    <a:lstStyle/>
                    <a:p>
                      <a:pPr algn="ctr" fontAlgn="b"/>
                      <a:r>
                        <a:rPr lang="en-US" sz="1600" b="0" i="0" u="none" strike="noStrike" dirty="0" smtClean="0">
                          <a:solidFill>
                            <a:srgbClr val="000000"/>
                          </a:solidFill>
                          <a:latin typeface="+mj-lt"/>
                        </a:rPr>
                        <a:t>4.0</a:t>
                      </a:r>
                      <a:endParaRPr lang="en-US" sz="1600" b="0" i="0" u="none" strike="noStrike" dirty="0">
                        <a:solidFill>
                          <a:srgbClr val="000000"/>
                        </a:solidFill>
                        <a:latin typeface="+mj-lt"/>
                      </a:endParaRPr>
                    </a:p>
                  </a:txBody>
                  <a:tcPr marL="9525" marR="9525" marT="9525" marB="0" anchor="ctr">
                    <a:solidFill>
                      <a:schemeClr val="bg1">
                        <a:lumMod val="95000"/>
                      </a:schemeClr>
                    </a:solidFill>
                  </a:tcPr>
                </a:tc>
                <a:tc>
                  <a:txBody>
                    <a:bodyPr/>
                    <a:lstStyle/>
                    <a:p>
                      <a:pPr algn="ctr" fontAlgn="b"/>
                      <a:r>
                        <a:rPr lang="en-US" sz="1600" b="0" i="0" u="none" strike="noStrike" dirty="0">
                          <a:solidFill>
                            <a:srgbClr val="000000"/>
                          </a:solidFill>
                          <a:latin typeface="+mj-lt"/>
                        </a:rPr>
                        <a:t>Amenities</a:t>
                      </a:r>
                    </a:p>
                  </a:txBody>
                  <a:tcPr marL="9525" marR="9525" marT="9525" marB="0" anchor="ctr">
                    <a:solidFill>
                      <a:schemeClr val="bg1">
                        <a:lumMod val="95000"/>
                      </a:schemeClr>
                    </a:solidFill>
                  </a:tcPr>
                </a:tc>
                <a:tc vMerge="1">
                  <a:txBody>
                    <a:bodyPr/>
                    <a:lstStyle/>
                    <a:p>
                      <a:pPr algn="ctr" fontAlgn="b"/>
                      <a:endParaRPr lang="en-US" sz="1800" b="0" i="0" u="none" strike="noStrike" dirty="0">
                        <a:solidFill>
                          <a:srgbClr val="000000"/>
                        </a:solidFill>
                        <a:latin typeface="+mj-lt"/>
                      </a:endParaRPr>
                    </a:p>
                  </a:txBody>
                  <a:tcPr anchor="ctr"/>
                </a:tc>
              </a:tr>
              <a:tr h="581025">
                <a:tc>
                  <a:txBody>
                    <a:bodyPr/>
                    <a:lstStyle/>
                    <a:p>
                      <a:pPr algn="l" fontAlgn="b"/>
                      <a:r>
                        <a:rPr lang="en-US" sz="1600" b="0" i="0" u="none" strike="noStrike" dirty="0">
                          <a:solidFill>
                            <a:srgbClr val="000000"/>
                          </a:solidFill>
                          <a:latin typeface="+mj-lt"/>
                        </a:rPr>
                        <a:t>Housing</a:t>
                      </a:r>
                    </a:p>
                  </a:txBody>
                  <a:tcPr marL="365760" marR="9144" marT="9144" marB="0" anchor="ctr">
                    <a:solidFill>
                      <a:schemeClr val="bg1">
                        <a:lumMod val="85000"/>
                      </a:schemeClr>
                    </a:solidFill>
                  </a:tcPr>
                </a:tc>
                <a:tc>
                  <a:txBody>
                    <a:bodyPr/>
                    <a:lstStyle/>
                    <a:p>
                      <a:pPr algn="ctr" fontAlgn="b"/>
                      <a:r>
                        <a:rPr lang="en-US" sz="1600" b="0" i="0" u="none" strike="noStrike" dirty="0" smtClean="0">
                          <a:solidFill>
                            <a:srgbClr val="000000"/>
                          </a:solidFill>
                          <a:latin typeface="+mj-lt"/>
                        </a:rPr>
                        <a:t>3.7</a:t>
                      </a:r>
                      <a:endParaRPr lang="en-US" sz="1600" b="0" i="0" u="none" strike="noStrike" dirty="0">
                        <a:solidFill>
                          <a:srgbClr val="000000"/>
                        </a:solidFill>
                        <a:latin typeface="+mj-lt"/>
                      </a:endParaRPr>
                    </a:p>
                  </a:txBody>
                  <a:tcPr marL="9525" marR="9525" marT="9525" marB="0" anchor="ctr">
                    <a:solidFill>
                      <a:schemeClr val="bg1">
                        <a:lumMod val="85000"/>
                      </a:schemeClr>
                    </a:solidFill>
                  </a:tcPr>
                </a:tc>
                <a:tc>
                  <a:txBody>
                    <a:bodyPr/>
                    <a:lstStyle/>
                    <a:p>
                      <a:pPr algn="ctr" fontAlgn="b"/>
                      <a:r>
                        <a:rPr lang="en-US" sz="1600" b="0" i="0" u="none" strike="noStrike" dirty="0">
                          <a:solidFill>
                            <a:srgbClr val="000000"/>
                          </a:solidFill>
                          <a:latin typeface="+mj-lt"/>
                        </a:rPr>
                        <a:t>Housing</a:t>
                      </a:r>
                    </a:p>
                  </a:txBody>
                  <a:tcPr marL="9525" marR="9525" marT="9525" marB="0" anchor="ctr">
                    <a:solidFill>
                      <a:schemeClr val="bg1">
                        <a:lumMod val="85000"/>
                      </a:schemeClr>
                    </a:solidFill>
                  </a:tcPr>
                </a:tc>
                <a:tc>
                  <a:txBody>
                    <a:bodyPr/>
                    <a:lstStyle/>
                    <a:p>
                      <a:pPr algn="ctr" fontAlgn="b"/>
                      <a:r>
                        <a:rPr lang="en-US" sz="1800" b="0" i="0" u="none" strike="noStrike" dirty="0" smtClean="0">
                          <a:solidFill>
                            <a:srgbClr val="000000"/>
                          </a:solidFill>
                          <a:latin typeface="+mj-lt"/>
                        </a:rPr>
                        <a:t>15%</a:t>
                      </a:r>
                      <a:endParaRPr lang="en-US" sz="1800" b="0" i="0" u="none" strike="noStrike" dirty="0">
                        <a:solidFill>
                          <a:srgbClr val="000000"/>
                        </a:solidFill>
                        <a:latin typeface="+mj-lt"/>
                      </a:endParaRPr>
                    </a:p>
                  </a:txBody>
                  <a:tcPr anchor="ctr">
                    <a:solidFill>
                      <a:schemeClr val="bg1">
                        <a:lumMod val="85000"/>
                      </a:schemeClr>
                    </a:solidFill>
                  </a:tcPr>
                </a:tc>
              </a:tr>
            </a:tbl>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6324600" cy="1828800"/>
          </a:xfrm>
        </p:spPr>
        <p:txBody>
          <a:bodyPr/>
          <a:lstStyle/>
          <a:p>
            <a:pPr algn="ctr"/>
            <a:r>
              <a:rPr lang="en-US" dirty="0" smtClean="0">
                <a:solidFill>
                  <a:schemeClr val="tx1"/>
                </a:solidFill>
              </a:rPr>
              <a:t>Neighborhood Quality of Life Index Ranking</a:t>
            </a:r>
            <a:endParaRPr lang="en-US" dirty="0">
              <a:solidFill>
                <a:schemeClr val="tx1"/>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91840426"/>
              </p:ext>
            </p:extLst>
          </p:nvPr>
        </p:nvGraphicFramePr>
        <p:xfrm>
          <a:off x="6705600" y="228600"/>
          <a:ext cx="2148840" cy="2011683"/>
        </p:xfrm>
        <a:graphic>
          <a:graphicData uri="http://schemas.openxmlformats.org/drawingml/2006/table">
            <a:tbl>
              <a:tblPr firstRow="1" bandRow="1">
                <a:tableStyleId>{21E4AEA4-8DFA-4A89-87EB-49C32662AFE0}</a:tableStyleId>
              </a:tblPr>
              <a:tblGrid>
                <a:gridCol w="306977"/>
                <a:gridCol w="1149504"/>
                <a:gridCol w="692359"/>
              </a:tblGrid>
              <a:tr h="318539">
                <a:tc rowSpan="9">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t>High SEC</a:t>
                      </a:r>
                      <a:endParaRPr lang="en-US" sz="1200" b="0" i="0" u="none" strike="noStrike" kern="1200" dirty="0" smtClean="0">
                        <a:solidFill>
                          <a:sysClr val="windowText" lastClr="000000"/>
                        </a:solidFill>
                        <a:latin typeface="+mn-lt"/>
                        <a:ea typeface="+mn-ea"/>
                        <a:cs typeface="+mn-cs"/>
                      </a:endParaRPr>
                    </a:p>
                  </a:txBody>
                  <a:tcPr marL="9525" marR="9525" marT="9525" marB="0" vert="vert27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err="1" smtClean="0"/>
                        <a:t>NQoL</a:t>
                      </a:r>
                      <a:r>
                        <a:rPr lang="en-US" sz="1200" b="0" u="none" strike="noStrike" kern="1200" dirty="0" smtClean="0"/>
                        <a:t> Ranking</a:t>
                      </a:r>
                      <a:endParaRPr lang="en-US" sz="1200" b="0" i="0" u="none" strike="noStrike" kern="1200" dirty="0" smtClean="0">
                        <a:solidFill>
                          <a:sysClr val="windowText" lastClr="000000"/>
                        </a:solidFill>
                        <a:latin typeface="+mn-lt"/>
                        <a:ea typeface="+mn-ea"/>
                        <a:cs typeface="+mn-cs"/>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t>NPU</a:t>
                      </a:r>
                      <a:endParaRPr lang="en-US" sz="1200" b="0" i="0" u="none" strike="noStrike" kern="1200" dirty="0" smtClean="0">
                        <a:solidFill>
                          <a:sysClr val="windowText" lastClr="000000"/>
                        </a:solidFill>
                        <a:latin typeface="+mn-lt"/>
                        <a:ea typeface="+mn-ea"/>
                        <a:cs typeface="+mn-cs"/>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11643">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200" b="0" u="none" strike="noStrike" dirty="0"/>
                        <a:t>1</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fontAlgn="b"/>
                      <a:r>
                        <a:rPr lang="en-US" sz="1100" b="0" i="0" u="none" strike="noStrike" dirty="0">
                          <a:solidFill>
                            <a:srgbClr val="000000"/>
                          </a:solidFill>
                          <a:latin typeface="+mj-lt"/>
                        </a:rPr>
                        <a:t>B</a:t>
                      </a:r>
                    </a:p>
                  </a:txBody>
                  <a:tcPr marL="9525" marR="9525" marT="9525" marB="0" anchor="ctr">
                    <a:lnT w="12700" cap="flat" cmpd="sng" algn="ctr">
                      <a:noFill/>
                      <a:prstDash val="solid"/>
                      <a:round/>
                      <a:headEnd type="none" w="med" len="med"/>
                      <a:tailEnd type="none" w="med" len="med"/>
                    </a:lnT>
                  </a:tcPr>
                </a:tc>
              </a:tr>
              <a:tr h="211643">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200" b="0" u="none" strike="noStrike" dirty="0"/>
                        <a:t>2</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F</a:t>
                      </a:r>
                    </a:p>
                  </a:txBody>
                  <a:tcPr marL="9525" marR="9525" marT="9525" marB="0" anchor="ctr"/>
                </a:tc>
              </a:tr>
              <a:tr h="211643">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200" b="0" u="none" strike="noStrike" dirty="0"/>
                        <a:t>3</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E</a:t>
                      </a:r>
                    </a:p>
                  </a:txBody>
                  <a:tcPr marL="9525" marR="9525" marT="9525" marB="0" anchor="ctr"/>
                </a:tc>
              </a:tr>
              <a:tr h="211643">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200" b="0" u="none" strike="noStrike" dirty="0"/>
                        <a:t>4</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C</a:t>
                      </a:r>
                    </a:p>
                  </a:txBody>
                  <a:tcPr marL="9525" marR="9525" marT="9525" marB="0" anchor="ctr"/>
                </a:tc>
              </a:tr>
              <a:tr h="211643">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200" b="0" u="none" strike="noStrike" dirty="0"/>
                        <a:t>5</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D</a:t>
                      </a:r>
                    </a:p>
                  </a:txBody>
                  <a:tcPr marL="9525" marR="9525" marT="9525" marB="0" anchor="ctr"/>
                </a:tc>
              </a:tr>
              <a:tr h="211643">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200" b="0" u="none" strike="noStrike" dirty="0"/>
                        <a:t>6</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N</a:t>
                      </a:r>
                    </a:p>
                  </a:txBody>
                  <a:tcPr marL="9525" marR="9525" marT="9525" marB="0" anchor="ctr"/>
                </a:tc>
              </a:tr>
              <a:tr h="211643">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200" b="0" u="none" strike="noStrike" dirty="0"/>
                        <a:t>7</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A</a:t>
                      </a:r>
                    </a:p>
                  </a:txBody>
                  <a:tcPr marL="9525" marR="9525" marT="9525" marB="0" anchor="ctr"/>
                </a:tc>
              </a:tr>
              <a:tr h="211643">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200" u="none" strike="noStrike" dirty="0"/>
                        <a:t>8</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fontAlgn="b"/>
                      <a:r>
                        <a:rPr lang="en-US" sz="1100" b="0" i="0" u="none" strike="noStrike" dirty="0">
                          <a:solidFill>
                            <a:srgbClr val="000000"/>
                          </a:solidFill>
                          <a:latin typeface="+mj-lt"/>
                        </a:rPr>
                        <a:t>Q</a:t>
                      </a:r>
                    </a:p>
                  </a:txBody>
                  <a:tcPr marL="9525" marR="9525" marT="9525" marB="0" anchor="ctr">
                    <a:lnB w="12700" cap="flat" cmpd="sng" algn="ctr">
                      <a:noFill/>
                      <a:prstDash val="solid"/>
                      <a:round/>
                      <a:headEnd type="none" w="med" len="med"/>
                      <a:tailEnd type="none" w="med" len="med"/>
                    </a:lnB>
                  </a:tcPr>
                </a:tc>
              </a:tr>
            </a:tbl>
          </a:graphicData>
        </a:graphic>
      </p:graphicFrame>
      <p:pic>
        <p:nvPicPr>
          <p:cNvPr id="29698" name="Picture 2" descr="C:\Users\Susannah\Dropbox\ATL_community_involvement_study\ATL_objective_data\images\QOL\qol_rank2.png"/>
          <p:cNvPicPr>
            <a:picLocks noChangeAspect="1" noChangeArrowheads="1"/>
          </p:cNvPicPr>
          <p:nvPr/>
        </p:nvPicPr>
        <p:blipFill>
          <a:blip r:embed="rId3" cstate="print"/>
          <a:srcRect/>
          <a:stretch>
            <a:fillRect/>
          </a:stretch>
        </p:blipFill>
        <p:spPr bwMode="auto">
          <a:xfrm>
            <a:off x="457200" y="1676400"/>
            <a:ext cx="5814646" cy="4724401"/>
          </a:xfrm>
          <a:prstGeom prst="rect">
            <a:avLst/>
          </a:prstGeom>
          <a:noFill/>
        </p:spPr>
      </p:pic>
      <p:graphicFrame>
        <p:nvGraphicFramePr>
          <p:cNvPr id="7" name="Content Placeholder 3"/>
          <p:cNvGraphicFramePr>
            <a:graphicFrameLocks/>
          </p:cNvGraphicFramePr>
          <p:nvPr>
            <p:extLst>
              <p:ext uri="{D42A27DB-BD31-4B8C-83A1-F6EECF244321}">
                <p14:modId xmlns:p14="http://schemas.microsoft.com/office/powerpoint/2010/main" val="2191840426"/>
              </p:ext>
            </p:extLst>
          </p:nvPr>
        </p:nvGraphicFramePr>
        <p:xfrm>
          <a:off x="6705600" y="2240282"/>
          <a:ext cx="2148840" cy="1645918"/>
        </p:xfrm>
        <a:graphic>
          <a:graphicData uri="http://schemas.openxmlformats.org/drawingml/2006/table">
            <a:tbl>
              <a:tblPr firstRow="1" bandRow="1">
                <a:tableStyleId>{7DF18680-E054-41AD-8BC1-D1AEF772440D}</a:tableStyleId>
              </a:tblPr>
              <a:tblGrid>
                <a:gridCol w="306977"/>
                <a:gridCol w="1149504"/>
                <a:gridCol w="692359"/>
              </a:tblGrid>
              <a:tr h="330076">
                <a:tc rowSpan="7">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t>Medium SEC</a:t>
                      </a:r>
                      <a:endParaRPr lang="en-US" sz="1200" b="0" i="0" u="none" strike="noStrike" kern="1200" dirty="0" smtClean="0">
                        <a:solidFill>
                          <a:sysClr val="windowText" lastClr="000000"/>
                        </a:solidFill>
                        <a:latin typeface="+mn-lt"/>
                        <a:ea typeface="+mn-ea"/>
                        <a:cs typeface="+mn-cs"/>
                      </a:endParaRPr>
                    </a:p>
                  </a:txBody>
                  <a:tcPr marL="9525" marR="9525" marT="9525" marB="0" vert="vert270" anchor="ctr">
                    <a:lnB w="12700" cap="flat" cmpd="sng" algn="ctr">
                      <a:no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err="1" smtClean="0"/>
                        <a:t>NQoL</a:t>
                      </a:r>
                      <a:r>
                        <a:rPr lang="en-US" sz="1200" b="0" u="none" strike="noStrike" kern="1200" dirty="0" smtClean="0"/>
                        <a:t> Ranking</a:t>
                      </a:r>
                      <a:endParaRPr lang="en-US" sz="1200" b="0" i="0" u="none" strike="noStrike" kern="1200" dirty="0" smtClean="0">
                        <a:solidFill>
                          <a:sysClr val="windowText" lastClr="000000"/>
                        </a:solidFill>
                        <a:latin typeface="+mn-lt"/>
                        <a:ea typeface="+mn-ea"/>
                        <a:cs typeface="+mn-cs"/>
                      </a:endParaRPr>
                    </a:p>
                  </a:txBody>
                  <a:tcPr marL="9525" marR="9525" marT="9525" marB="0" anchor="ctr">
                    <a:lnB w="12700" cap="flat" cmpd="sng" algn="ctr">
                      <a:no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t>NPU</a:t>
                      </a:r>
                      <a:endParaRPr lang="en-US" sz="1200" b="0" i="0" u="none" strike="noStrike" kern="1200" dirty="0" smtClean="0">
                        <a:solidFill>
                          <a:sysClr val="windowText" lastClr="000000"/>
                        </a:solidFill>
                        <a:latin typeface="+mn-lt"/>
                        <a:ea typeface="+mn-ea"/>
                        <a:cs typeface="+mn-cs"/>
                      </a:endParaRPr>
                    </a:p>
                  </a:txBody>
                  <a:tcPr marL="9525" marR="9525" marT="9525" marB="0" anchor="ctr">
                    <a:lnB w="12700" cap="flat" cmpd="sng" algn="ctr">
                      <a:noFill/>
                      <a:prstDash val="solid"/>
                      <a:round/>
                      <a:headEnd type="none" w="med" len="med"/>
                      <a:tailEnd type="none" w="med" len="med"/>
                    </a:lnB>
                  </a:tcPr>
                </a:tc>
              </a:tr>
              <a:tr h="219307">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1</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fontAlgn="b"/>
                      <a:r>
                        <a:rPr lang="en-US" sz="1100" b="0" i="0" u="none" strike="noStrike" dirty="0">
                          <a:solidFill>
                            <a:srgbClr val="000000"/>
                          </a:solidFill>
                          <a:latin typeface="+mj-lt"/>
                        </a:rPr>
                        <a:t>M</a:t>
                      </a:r>
                    </a:p>
                  </a:txBody>
                  <a:tcPr marL="9525" marR="9525" marT="9525" marB="0" anchor="ctr">
                    <a:lnT w="12700" cap="flat" cmpd="sng" algn="ctr">
                      <a:noFill/>
                      <a:prstDash val="solid"/>
                      <a:round/>
                      <a:headEnd type="none" w="med" len="med"/>
                      <a:tailEnd type="none" w="med" len="med"/>
                    </a:lnT>
                  </a:tcPr>
                </a:tc>
              </a:tr>
              <a:tr h="219307">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2</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O</a:t>
                      </a:r>
                    </a:p>
                  </a:txBody>
                  <a:tcPr marL="9525" marR="9525" marT="9525" marB="0" anchor="ctr"/>
                </a:tc>
              </a:tr>
              <a:tr h="21930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3</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W</a:t>
                      </a:r>
                    </a:p>
                  </a:txBody>
                  <a:tcPr marL="9525" marR="9525" marT="9525" marB="0" anchor="ctr"/>
                </a:tc>
              </a:tr>
              <a:tr h="21930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4</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I</a:t>
                      </a:r>
                    </a:p>
                  </a:txBody>
                  <a:tcPr marL="9525" marR="9525" marT="9525" marB="0" anchor="ctr"/>
                </a:tc>
              </a:tr>
              <a:tr h="21930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a:solidFill>
                            <a:srgbClr val="000000"/>
                          </a:solidFill>
                          <a:latin typeface="+mj-lt"/>
                        </a:rPr>
                        <a:t>5</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P</a:t>
                      </a:r>
                    </a:p>
                  </a:txBody>
                  <a:tcPr marL="9525" marR="9525" marT="9525" marB="0" anchor="ctr"/>
                </a:tc>
              </a:tr>
              <a:tr h="21930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6</a:t>
                      </a:r>
                    </a:p>
                  </a:txBody>
                  <a:tcPr marL="9525" marR="9525" marT="9525"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fontAlgn="b"/>
                      <a:r>
                        <a:rPr lang="en-US" sz="1100" b="0" i="0" u="none" strike="noStrike" dirty="0">
                          <a:solidFill>
                            <a:srgbClr val="000000"/>
                          </a:solidFill>
                          <a:latin typeface="+mj-lt"/>
                        </a:rPr>
                        <a:t>R</a:t>
                      </a:r>
                    </a:p>
                  </a:txBody>
                  <a:tcPr marL="9525" marR="9525" marT="9525" marB="0" anchor="ctr">
                    <a:lnB w="12700" cap="flat" cmpd="sng" algn="ctr">
                      <a:noFill/>
                      <a:prstDash val="solid"/>
                      <a:round/>
                      <a:headEnd type="none" w="med" len="med"/>
                      <a:tailEnd type="none" w="med" len="med"/>
                    </a:lnB>
                  </a:tcPr>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191840426"/>
              </p:ext>
            </p:extLst>
          </p:nvPr>
        </p:nvGraphicFramePr>
        <p:xfrm>
          <a:off x="6705600" y="3886200"/>
          <a:ext cx="2148840" cy="2743204"/>
        </p:xfrm>
        <a:graphic>
          <a:graphicData uri="http://schemas.openxmlformats.org/drawingml/2006/table">
            <a:tbl>
              <a:tblPr firstRow="1" bandRow="1">
                <a:tableStyleId>{5C22544A-7EE6-4342-B048-85BDC9FD1C3A}</a:tableStyleId>
              </a:tblPr>
              <a:tblGrid>
                <a:gridCol w="306977"/>
                <a:gridCol w="1149504"/>
                <a:gridCol w="692359"/>
              </a:tblGrid>
              <a:tr h="330167">
                <a:tc rowSpan="1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t>Low SEC</a:t>
                      </a:r>
                      <a:endParaRPr lang="en-US" sz="1200" b="0" i="0" u="none" strike="noStrike" kern="1200" dirty="0" smtClean="0">
                        <a:solidFill>
                          <a:sysClr val="windowText" lastClr="000000"/>
                        </a:solidFill>
                        <a:latin typeface="+mn-lt"/>
                        <a:ea typeface="+mn-ea"/>
                        <a:cs typeface="+mn-cs"/>
                      </a:endParaRPr>
                    </a:p>
                  </a:txBody>
                  <a:tcPr marL="9525" marR="9525" marT="9525" marB="0" vert="vert270" anchor="ctr">
                    <a:lnB w="12700" cap="flat" cmpd="sng" algn="ctr">
                      <a:no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err="1" smtClean="0"/>
                        <a:t>NQoL</a:t>
                      </a:r>
                      <a:r>
                        <a:rPr lang="en-US" sz="1200" b="0" u="none" strike="noStrike" kern="1200" dirty="0" smtClean="0"/>
                        <a:t> Ranking</a:t>
                      </a:r>
                      <a:endParaRPr lang="en-US" sz="1200" b="0" i="0" u="none" strike="noStrike" kern="1200" dirty="0" smtClean="0">
                        <a:solidFill>
                          <a:sysClr val="windowText" lastClr="000000"/>
                        </a:solidFill>
                        <a:latin typeface="+mn-lt"/>
                        <a:ea typeface="+mn-ea"/>
                        <a:cs typeface="+mn-cs"/>
                      </a:endParaRPr>
                    </a:p>
                  </a:txBody>
                  <a:tcPr marL="9525" marR="9525" marT="9525" marB="0" anchor="ctr">
                    <a:lnB w="12700" cap="flat" cmpd="sng" algn="ctr">
                      <a:no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t>NPU</a:t>
                      </a:r>
                      <a:endParaRPr lang="en-US" sz="1200" b="0" i="0" u="none" strike="noStrike" kern="1200" dirty="0" smtClean="0">
                        <a:solidFill>
                          <a:sysClr val="windowText" lastClr="000000"/>
                        </a:solidFill>
                        <a:latin typeface="+mn-lt"/>
                        <a:ea typeface="+mn-ea"/>
                        <a:cs typeface="+mn-cs"/>
                      </a:endParaRPr>
                    </a:p>
                  </a:txBody>
                  <a:tcPr marL="9525" marR="9525" marT="9525" marB="0" anchor="ctr">
                    <a:lnB w="12700" cap="flat" cmpd="sng" algn="ctr">
                      <a:noFill/>
                      <a:prstDash val="solid"/>
                      <a:round/>
                      <a:headEnd type="none" w="med" len="med"/>
                      <a:tailEnd type="none" w="med" len="med"/>
                    </a:lnB>
                  </a:tcPr>
                </a:tc>
              </a:tr>
              <a:tr h="219367">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1</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fontAlgn="b"/>
                      <a:r>
                        <a:rPr lang="en-US" sz="1100" b="0" i="0" u="none" strike="noStrike" dirty="0">
                          <a:solidFill>
                            <a:srgbClr val="000000"/>
                          </a:solidFill>
                          <a:latin typeface="+mj-lt"/>
                        </a:rPr>
                        <a:t>T</a:t>
                      </a:r>
                    </a:p>
                  </a:txBody>
                  <a:tcPr marL="9525" marR="9525" marT="9525" marB="0" anchor="ctr">
                    <a:lnT w="12700" cap="flat" cmpd="sng" algn="ctr">
                      <a:noFill/>
                      <a:prstDash val="solid"/>
                      <a:round/>
                      <a:headEnd type="none" w="med" len="med"/>
                      <a:tailEnd type="none" w="med" len="med"/>
                    </a:lnT>
                  </a:tcPr>
                </a:tc>
              </a:tr>
              <a:tr h="219367">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2</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S</a:t>
                      </a:r>
                    </a:p>
                  </a:txBody>
                  <a:tcPr marL="9525" marR="9525" marT="9525" marB="0" anchor="ctr"/>
                </a:tc>
              </a:tr>
              <a:tr h="21936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3</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G</a:t>
                      </a:r>
                    </a:p>
                  </a:txBody>
                  <a:tcPr marL="9525" marR="9525" marT="9525" marB="0" anchor="ctr"/>
                </a:tc>
              </a:tr>
              <a:tr h="21936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4</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Z</a:t>
                      </a:r>
                    </a:p>
                  </a:txBody>
                  <a:tcPr marL="9525" marR="9525" marT="9525" marB="0" anchor="ctr"/>
                </a:tc>
              </a:tr>
              <a:tr h="21936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5</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X</a:t>
                      </a:r>
                    </a:p>
                  </a:txBody>
                  <a:tcPr marL="9525" marR="9525" marT="9525" marB="0" anchor="ctr"/>
                </a:tc>
              </a:tr>
              <a:tr h="21936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6</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V</a:t>
                      </a:r>
                    </a:p>
                  </a:txBody>
                  <a:tcPr marL="9525" marR="9525" marT="9525" marB="0" anchor="ctr"/>
                </a:tc>
              </a:tr>
              <a:tr h="21936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7</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Y</a:t>
                      </a:r>
                    </a:p>
                  </a:txBody>
                  <a:tcPr marL="9525" marR="9525" marT="9525" marB="0" anchor="ctr"/>
                </a:tc>
              </a:tr>
              <a:tr h="219367">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8</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K</a:t>
                      </a:r>
                    </a:p>
                  </a:txBody>
                  <a:tcPr marL="9525" marR="9525" marT="9525" marB="0" anchor="ctr"/>
                </a:tc>
              </a:tr>
              <a:tr h="219367">
                <a:tc v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kern="1200" dirty="0" smtClean="0">
                        <a:solidFill>
                          <a:sysClr val="windowText" lastClr="000000"/>
                        </a:solidFill>
                        <a:latin typeface="+mn-lt"/>
                        <a:ea typeface="+mn-ea"/>
                        <a:cs typeface="+mn-cs"/>
                      </a:endParaRPr>
                    </a:p>
                  </a:txBody>
                  <a:tcPr marL="9525" marR="9525" marT="9525" marB="0" vert="vert270" anchor="ctr"/>
                </a:tc>
                <a:tc>
                  <a:txBody>
                    <a:bodyPr/>
                    <a:lstStyle/>
                    <a:p>
                      <a:pPr algn="ctr" fontAlgn="b"/>
                      <a:r>
                        <a:rPr lang="en-US" sz="1100" b="0" i="0" u="none" strike="noStrike" dirty="0">
                          <a:solidFill>
                            <a:srgbClr val="000000"/>
                          </a:solidFill>
                          <a:latin typeface="+mj-lt"/>
                        </a:rPr>
                        <a:t>9</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L</a:t>
                      </a:r>
                    </a:p>
                  </a:txBody>
                  <a:tcPr marL="9525" marR="9525" marT="9525" marB="0" anchor="ctr"/>
                </a:tc>
              </a:tr>
              <a:tr h="219367">
                <a:tc v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kern="1200" dirty="0" smtClean="0">
                        <a:solidFill>
                          <a:sysClr val="windowText" lastClr="000000"/>
                        </a:solidFill>
                        <a:latin typeface="+mn-lt"/>
                        <a:ea typeface="+mn-ea"/>
                        <a:cs typeface="+mn-cs"/>
                      </a:endParaRPr>
                    </a:p>
                  </a:txBody>
                  <a:tcPr marL="9525" marR="9525" marT="9525" marB="0" vert="vert270" anchor="ctr"/>
                </a:tc>
                <a:tc>
                  <a:txBody>
                    <a:bodyPr/>
                    <a:lstStyle/>
                    <a:p>
                      <a:pPr algn="ctr" fontAlgn="b"/>
                      <a:r>
                        <a:rPr lang="en-US" sz="1100" b="0" i="0" u="none" strike="noStrike" dirty="0">
                          <a:solidFill>
                            <a:srgbClr val="000000"/>
                          </a:solidFill>
                          <a:latin typeface="+mj-lt"/>
                        </a:rPr>
                        <a:t>10</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H</a:t>
                      </a:r>
                    </a:p>
                  </a:txBody>
                  <a:tcPr marL="9525" marR="9525" marT="9525" marB="0" anchor="ctr"/>
                </a:tc>
              </a:tr>
              <a:tr h="219367">
                <a:tc v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kern="1200" dirty="0" smtClean="0">
                        <a:solidFill>
                          <a:sysClr val="windowText" lastClr="000000"/>
                        </a:solidFill>
                        <a:latin typeface="+mn-lt"/>
                        <a:ea typeface="+mn-ea"/>
                        <a:cs typeface="+mn-cs"/>
                      </a:endParaRPr>
                    </a:p>
                  </a:txBody>
                  <a:tcPr marL="9525" marR="9525" marT="9525" marB="0" vert="vert270" anchor="ctr"/>
                </a:tc>
                <a:tc>
                  <a:txBody>
                    <a:bodyPr/>
                    <a:lstStyle/>
                    <a:p>
                      <a:pPr algn="ctr" fontAlgn="b"/>
                      <a:r>
                        <a:rPr lang="en-US" sz="1100" b="0" i="0" u="none" strike="noStrike" dirty="0">
                          <a:solidFill>
                            <a:srgbClr val="000000"/>
                          </a:solidFill>
                          <a:latin typeface="+mj-lt"/>
                        </a:rPr>
                        <a:t>11</a:t>
                      </a:r>
                    </a:p>
                  </a:txBody>
                  <a:tcPr marL="9525" marR="9525" marT="9525"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fontAlgn="b"/>
                      <a:r>
                        <a:rPr lang="en-US" sz="1100" b="0" i="0" u="none" strike="noStrike" dirty="0">
                          <a:solidFill>
                            <a:srgbClr val="000000"/>
                          </a:solidFill>
                          <a:latin typeface="+mj-lt"/>
                        </a:rPr>
                        <a:t>J</a:t>
                      </a:r>
                    </a:p>
                  </a:txBody>
                  <a:tcPr marL="9525" marR="9525" marT="9525" marB="0" anchor="ctr">
                    <a:lnB w="12700" cap="flat" cmpd="sng" algn="ctr">
                      <a:noFill/>
                      <a:prstDash val="solid"/>
                      <a:round/>
                      <a:headEnd type="none" w="med" len="med"/>
                      <a:tailEnd type="none" w="med" len="med"/>
                    </a:lnB>
                  </a:tcPr>
                </a:tc>
              </a:tr>
            </a:tbl>
          </a:graphicData>
        </a:graphic>
      </p:graphicFrame>
      <p:sp>
        <p:nvSpPr>
          <p:cNvPr id="9" name="TextBox 8"/>
          <p:cNvSpPr txBox="1"/>
          <p:nvPr/>
        </p:nvSpPr>
        <p:spPr>
          <a:xfrm>
            <a:off x="7543800" y="6642556"/>
            <a:ext cx="1905000" cy="215444"/>
          </a:xfrm>
          <a:prstGeom prst="rect">
            <a:avLst/>
          </a:prstGeom>
          <a:noFill/>
        </p:spPr>
        <p:txBody>
          <a:bodyPr wrap="square" rtlCol="0">
            <a:spAutoFit/>
          </a:bodyPr>
          <a:lstStyle/>
          <a:p>
            <a:r>
              <a:rPr lang="en-US" sz="800" dirty="0" smtClean="0"/>
              <a:t>Source: Calculated by authors.</a:t>
            </a:r>
          </a:p>
        </p:txBody>
      </p:sp>
    </p:spTree>
    <p:extLst>
      <p:ext uri="{BB962C8B-B14F-4D97-AF65-F5344CB8AC3E}">
        <p14:creationId xmlns:p14="http://schemas.microsoft.com/office/powerpoint/2010/main" val="341624715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Neighborhood </a:t>
            </a:r>
            <a:br>
              <a:rPr lang="en-US" dirty="0" smtClean="0"/>
            </a:br>
            <a:r>
              <a:rPr lang="en-US" dirty="0" smtClean="0"/>
              <a:t>Health Index</a:t>
            </a:r>
            <a:endParaRPr lang="en-US" dirty="0"/>
          </a:p>
        </p:txBody>
      </p:sp>
    </p:spTree>
    <p:extLst>
      <p:ext uri="{BB962C8B-B14F-4D97-AF65-F5344CB8AC3E}">
        <p14:creationId xmlns:p14="http://schemas.microsoft.com/office/powerpoint/2010/main" val="5673208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0"/>
            <a:ext cx="3810000" cy="1524000"/>
          </a:xfrm>
          <a:prstGeom prst="rect">
            <a:avLst/>
          </a:prstGeom>
          <a:solidFill>
            <a:schemeClr val="bg1">
              <a:alpha val="90195"/>
            </a:schemeClr>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endParaRPr lang="en-US"/>
          </a:p>
        </p:txBody>
      </p:sp>
      <p:cxnSp>
        <p:nvCxnSpPr>
          <p:cNvPr id="10" name="Straight Connector 9"/>
          <p:cNvCxnSpPr/>
          <p:nvPr/>
        </p:nvCxnSpPr>
        <p:spPr>
          <a:xfrm>
            <a:off x="3810000" y="838200"/>
            <a:ext cx="5334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12292" name="TextBox 8"/>
          <p:cNvSpPr txBox="1">
            <a:spLocks noChangeArrowheads="1"/>
          </p:cNvSpPr>
          <p:nvPr/>
        </p:nvSpPr>
        <p:spPr bwMode="auto">
          <a:xfrm>
            <a:off x="0" y="0"/>
            <a:ext cx="3733800" cy="2123658"/>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4400" b="1" dirty="0" smtClean="0">
                <a:cs typeface="Arial" charset="0"/>
              </a:rPr>
              <a:t>County Health Rankings</a:t>
            </a:r>
            <a:endParaRPr lang="en-US" sz="4400" b="1" dirty="0">
              <a:cs typeface="Arial" charset="0"/>
            </a:endParaRPr>
          </a:p>
        </p:txBody>
      </p:sp>
      <p:cxnSp>
        <p:nvCxnSpPr>
          <p:cNvPr id="8" name="Straight Connector 7"/>
          <p:cNvCxnSpPr/>
          <p:nvPr/>
        </p:nvCxnSpPr>
        <p:spPr>
          <a:xfrm>
            <a:off x="0" y="2133600"/>
            <a:ext cx="9144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rot="5400000">
            <a:off x="5486400" y="3429000"/>
            <a:ext cx="6858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rot="5400000">
            <a:off x="381000" y="3429000"/>
            <a:ext cx="6858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descr="Screen Shot 2012-09-26 at 12.28.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5401"/>
            <a:ext cx="6324600" cy="6918691"/>
          </a:xfrm>
          <a:prstGeom prst="rect">
            <a:avLst/>
          </a:prstGeom>
        </p:spPr>
      </p:pic>
      <p:sp>
        <p:nvSpPr>
          <p:cNvPr id="3" name="Rectangle 2"/>
          <p:cNvSpPr/>
          <p:nvPr/>
        </p:nvSpPr>
        <p:spPr>
          <a:xfrm>
            <a:off x="5867399" y="6553200"/>
            <a:ext cx="3310467" cy="246221"/>
          </a:xfrm>
          <a:prstGeom prst="rect">
            <a:avLst/>
          </a:prstGeom>
        </p:spPr>
        <p:txBody>
          <a:bodyPr wrap="square">
            <a:spAutoFit/>
          </a:bodyPr>
          <a:lstStyle/>
          <a:p>
            <a:pPr algn="r">
              <a:spcBef>
                <a:spcPct val="0"/>
              </a:spcBef>
            </a:pPr>
            <a:r>
              <a:rPr lang="en-US" sz="1000" dirty="0">
                <a:solidFill>
                  <a:schemeClr val="tx1">
                    <a:lumMod val="50000"/>
                    <a:lumOff val="50000"/>
                  </a:schemeClr>
                </a:solidFill>
              </a:rPr>
              <a:t>http://</a:t>
            </a:r>
            <a:r>
              <a:rPr lang="en-US" sz="1000" dirty="0" err="1">
                <a:solidFill>
                  <a:schemeClr val="tx1">
                    <a:lumMod val="50000"/>
                    <a:lumOff val="50000"/>
                  </a:schemeClr>
                </a:solidFill>
              </a:rPr>
              <a:t>www.countyhealthrankings.org</a:t>
            </a:r>
            <a:r>
              <a:rPr lang="en-US" sz="1000" dirty="0">
                <a:solidFill>
                  <a:schemeClr val="tx1">
                    <a:lumMod val="50000"/>
                    <a:lumOff val="50000"/>
                  </a:schemeClr>
                </a:solidFill>
              </a:rPr>
              <a:t>/our-approach</a:t>
            </a:r>
          </a:p>
        </p:txBody>
      </p:sp>
    </p:spTree>
    <p:extLst>
      <p:ext uri="{BB962C8B-B14F-4D97-AF65-F5344CB8AC3E}">
        <p14:creationId xmlns:p14="http://schemas.microsoft.com/office/powerpoint/2010/main" val="10856749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0"/>
            <a:ext cx="3810000" cy="1524000"/>
          </a:xfrm>
          <a:prstGeom prst="rect">
            <a:avLst/>
          </a:prstGeom>
          <a:solidFill>
            <a:schemeClr val="bg1">
              <a:alpha val="90195"/>
            </a:schemeClr>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endParaRPr lang="en-US"/>
          </a:p>
        </p:txBody>
      </p:sp>
      <p:cxnSp>
        <p:nvCxnSpPr>
          <p:cNvPr id="10" name="Straight Connector 9"/>
          <p:cNvCxnSpPr/>
          <p:nvPr/>
        </p:nvCxnSpPr>
        <p:spPr>
          <a:xfrm>
            <a:off x="3810000" y="838200"/>
            <a:ext cx="5334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12292" name="TextBox 8"/>
          <p:cNvSpPr txBox="1">
            <a:spLocks noChangeArrowheads="1"/>
          </p:cNvSpPr>
          <p:nvPr/>
        </p:nvSpPr>
        <p:spPr bwMode="auto">
          <a:xfrm>
            <a:off x="0" y="0"/>
            <a:ext cx="3733800" cy="2123658"/>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4400" b="1" dirty="0" smtClean="0">
                <a:cs typeface="Arial" charset="0"/>
              </a:rPr>
              <a:t>County Health Rankings</a:t>
            </a:r>
            <a:endParaRPr lang="en-US" sz="4400" b="1" dirty="0">
              <a:cs typeface="Arial" charset="0"/>
            </a:endParaRPr>
          </a:p>
        </p:txBody>
      </p:sp>
      <p:cxnSp>
        <p:nvCxnSpPr>
          <p:cNvPr id="8" name="Straight Connector 7"/>
          <p:cNvCxnSpPr/>
          <p:nvPr/>
        </p:nvCxnSpPr>
        <p:spPr>
          <a:xfrm>
            <a:off x="0" y="2133600"/>
            <a:ext cx="9144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rot="5400000">
            <a:off x="5486400" y="3429000"/>
            <a:ext cx="6858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rot="5400000">
            <a:off x="381000" y="3429000"/>
            <a:ext cx="6858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descr="Screen Shot 2012-09-26 at 12.28.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5401"/>
            <a:ext cx="6324600" cy="6918691"/>
          </a:xfrm>
          <a:prstGeom prst="rect">
            <a:avLst/>
          </a:prstGeom>
        </p:spPr>
      </p:pic>
      <p:sp>
        <p:nvSpPr>
          <p:cNvPr id="3" name="Rectangle 2"/>
          <p:cNvSpPr/>
          <p:nvPr/>
        </p:nvSpPr>
        <p:spPr>
          <a:xfrm>
            <a:off x="5867399" y="6553200"/>
            <a:ext cx="3310467" cy="246221"/>
          </a:xfrm>
          <a:prstGeom prst="rect">
            <a:avLst/>
          </a:prstGeom>
        </p:spPr>
        <p:txBody>
          <a:bodyPr wrap="square">
            <a:spAutoFit/>
          </a:bodyPr>
          <a:lstStyle/>
          <a:p>
            <a:pPr algn="r">
              <a:spcBef>
                <a:spcPct val="0"/>
              </a:spcBef>
            </a:pPr>
            <a:r>
              <a:rPr lang="en-US" sz="1000" dirty="0">
                <a:solidFill>
                  <a:schemeClr val="tx1">
                    <a:lumMod val="50000"/>
                    <a:lumOff val="50000"/>
                  </a:schemeClr>
                </a:solidFill>
              </a:rPr>
              <a:t>http://</a:t>
            </a:r>
            <a:r>
              <a:rPr lang="en-US" sz="1000" dirty="0" err="1">
                <a:solidFill>
                  <a:schemeClr val="tx1">
                    <a:lumMod val="50000"/>
                    <a:lumOff val="50000"/>
                  </a:schemeClr>
                </a:solidFill>
              </a:rPr>
              <a:t>www.countyhealthrankings.org</a:t>
            </a:r>
            <a:r>
              <a:rPr lang="en-US" sz="1000" dirty="0">
                <a:solidFill>
                  <a:schemeClr val="tx1">
                    <a:lumMod val="50000"/>
                    <a:lumOff val="50000"/>
                  </a:schemeClr>
                </a:solidFill>
              </a:rPr>
              <a:t>/our-approach</a:t>
            </a:r>
          </a:p>
        </p:txBody>
      </p:sp>
      <p:sp>
        <p:nvSpPr>
          <p:cNvPr id="9" name="TextBox 8"/>
          <p:cNvSpPr txBox="1"/>
          <p:nvPr/>
        </p:nvSpPr>
        <p:spPr>
          <a:xfrm>
            <a:off x="228600" y="2362200"/>
            <a:ext cx="2514600" cy="1477328"/>
          </a:xfrm>
          <a:prstGeom prst="rect">
            <a:avLst/>
          </a:prstGeom>
          <a:noFill/>
        </p:spPr>
        <p:txBody>
          <a:bodyPr wrap="square" rtlCol="0">
            <a:spAutoFit/>
          </a:bodyPr>
          <a:lstStyle/>
          <a:p>
            <a:r>
              <a:rPr lang="en-US" dirty="0" smtClean="0"/>
              <a:t>Mortality</a:t>
            </a:r>
          </a:p>
          <a:p>
            <a:pPr marL="285750" indent="-285750">
              <a:buFont typeface="Arial"/>
              <a:buChar char="•"/>
            </a:pPr>
            <a:r>
              <a:rPr lang="en-US" dirty="0" smtClean="0"/>
              <a:t>Premature Death, Years of Potential Life Lost 75 (YPLL75)</a:t>
            </a:r>
            <a:endParaRPr lang="en-US" dirty="0"/>
          </a:p>
        </p:txBody>
      </p:sp>
      <p:sp>
        <p:nvSpPr>
          <p:cNvPr id="13" name="TextBox 12"/>
          <p:cNvSpPr txBox="1"/>
          <p:nvPr/>
        </p:nvSpPr>
        <p:spPr>
          <a:xfrm>
            <a:off x="228600" y="4191000"/>
            <a:ext cx="2514600" cy="1200329"/>
          </a:xfrm>
          <a:prstGeom prst="rect">
            <a:avLst/>
          </a:prstGeom>
          <a:noFill/>
        </p:spPr>
        <p:txBody>
          <a:bodyPr wrap="square" rtlCol="0">
            <a:spAutoFit/>
          </a:bodyPr>
          <a:lstStyle/>
          <a:p>
            <a:r>
              <a:rPr lang="en-US" dirty="0" smtClean="0"/>
              <a:t>Morbidity</a:t>
            </a:r>
          </a:p>
          <a:p>
            <a:pPr marL="285750" indent="-285750">
              <a:buFont typeface="Arial"/>
              <a:buChar char="•"/>
            </a:pPr>
            <a:r>
              <a:rPr lang="en-US" dirty="0" smtClean="0"/>
              <a:t>HRQL</a:t>
            </a:r>
          </a:p>
          <a:p>
            <a:pPr marL="285750" indent="-285750">
              <a:buFont typeface="Arial"/>
              <a:buChar char="•"/>
            </a:pPr>
            <a:r>
              <a:rPr lang="en-US" dirty="0" smtClean="0"/>
              <a:t>Birth Outcomes (Low Birth Weight, LBW)</a:t>
            </a:r>
          </a:p>
        </p:txBody>
      </p:sp>
      <p:sp>
        <p:nvSpPr>
          <p:cNvPr id="14" name="Oval 13"/>
          <p:cNvSpPr/>
          <p:nvPr/>
        </p:nvSpPr>
        <p:spPr>
          <a:xfrm>
            <a:off x="3200400" y="152400"/>
            <a:ext cx="1981200" cy="1143000"/>
          </a:xfrm>
          <a:prstGeom prst="ellipse">
            <a:avLst/>
          </a:prstGeom>
          <a:no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3454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0"/>
            <a:ext cx="3810000" cy="1524000"/>
          </a:xfrm>
          <a:prstGeom prst="rect">
            <a:avLst/>
          </a:prstGeom>
          <a:solidFill>
            <a:schemeClr val="bg1">
              <a:alpha val="90195"/>
            </a:schemeClr>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endParaRPr lang="en-US"/>
          </a:p>
        </p:txBody>
      </p:sp>
      <p:cxnSp>
        <p:nvCxnSpPr>
          <p:cNvPr id="10" name="Straight Connector 9"/>
          <p:cNvCxnSpPr/>
          <p:nvPr/>
        </p:nvCxnSpPr>
        <p:spPr>
          <a:xfrm>
            <a:off x="3810000" y="838200"/>
            <a:ext cx="5334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12292" name="TextBox 8"/>
          <p:cNvSpPr txBox="1">
            <a:spLocks noChangeArrowheads="1"/>
          </p:cNvSpPr>
          <p:nvPr/>
        </p:nvSpPr>
        <p:spPr bwMode="auto">
          <a:xfrm>
            <a:off x="0" y="0"/>
            <a:ext cx="3733800" cy="2123658"/>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4400" b="1" dirty="0" smtClean="0">
                <a:cs typeface="Arial" charset="0"/>
              </a:rPr>
              <a:t>County Health Rankings</a:t>
            </a:r>
            <a:endParaRPr lang="en-US" sz="4400" b="1" dirty="0">
              <a:cs typeface="Arial" charset="0"/>
            </a:endParaRPr>
          </a:p>
        </p:txBody>
      </p:sp>
      <p:cxnSp>
        <p:nvCxnSpPr>
          <p:cNvPr id="8" name="Straight Connector 7"/>
          <p:cNvCxnSpPr/>
          <p:nvPr/>
        </p:nvCxnSpPr>
        <p:spPr>
          <a:xfrm>
            <a:off x="0" y="2133600"/>
            <a:ext cx="9144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rot="5400000">
            <a:off x="5486400" y="3429000"/>
            <a:ext cx="6858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rot="5400000">
            <a:off x="381000" y="3429000"/>
            <a:ext cx="6858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descr="Screen Shot 2012-09-26 at 12.28.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5401"/>
            <a:ext cx="6324600" cy="6918691"/>
          </a:xfrm>
          <a:prstGeom prst="rect">
            <a:avLst/>
          </a:prstGeom>
        </p:spPr>
      </p:pic>
      <p:sp>
        <p:nvSpPr>
          <p:cNvPr id="3" name="Rectangle 2"/>
          <p:cNvSpPr/>
          <p:nvPr/>
        </p:nvSpPr>
        <p:spPr>
          <a:xfrm>
            <a:off x="5867399" y="6553200"/>
            <a:ext cx="3310467" cy="246221"/>
          </a:xfrm>
          <a:prstGeom prst="rect">
            <a:avLst/>
          </a:prstGeom>
        </p:spPr>
        <p:txBody>
          <a:bodyPr wrap="square">
            <a:spAutoFit/>
          </a:bodyPr>
          <a:lstStyle/>
          <a:p>
            <a:pPr algn="r">
              <a:spcBef>
                <a:spcPct val="0"/>
              </a:spcBef>
            </a:pPr>
            <a:r>
              <a:rPr lang="en-US" sz="1000" dirty="0">
                <a:solidFill>
                  <a:schemeClr val="tx1">
                    <a:lumMod val="50000"/>
                    <a:lumOff val="50000"/>
                  </a:schemeClr>
                </a:solidFill>
              </a:rPr>
              <a:t>http://</a:t>
            </a:r>
            <a:r>
              <a:rPr lang="en-US" sz="1000" dirty="0" err="1">
                <a:solidFill>
                  <a:schemeClr val="tx1">
                    <a:lumMod val="50000"/>
                    <a:lumOff val="50000"/>
                  </a:schemeClr>
                </a:solidFill>
              </a:rPr>
              <a:t>www.countyhealthrankings.org</a:t>
            </a:r>
            <a:r>
              <a:rPr lang="en-US" sz="1000" dirty="0">
                <a:solidFill>
                  <a:schemeClr val="tx1">
                    <a:lumMod val="50000"/>
                    <a:lumOff val="50000"/>
                  </a:schemeClr>
                </a:solidFill>
              </a:rPr>
              <a:t>/our-approach</a:t>
            </a:r>
          </a:p>
        </p:txBody>
      </p:sp>
      <p:sp>
        <p:nvSpPr>
          <p:cNvPr id="12" name="TextBox 11"/>
          <p:cNvSpPr txBox="1"/>
          <p:nvPr/>
        </p:nvSpPr>
        <p:spPr>
          <a:xfrm>
            <a:off x="228600" y="2362200"/>
            <a:ext cx="2514600" cy="4247317"/>
          </a:xfrm>
          <a:prstGeom prst="rect">
            <a:avLst/>
          </a:prstGeom>
          <a:noFill/>
        </p:spPr>
        <p:txBody>
          <a:bodyPr wrap="square" rtlCol="0">
            <a:spAutoFit/>
          </a:bodyPr>
          <a:lstStyle/>
          <a:p>
            <a:pPr marL="285750" indent="-285750">
              <a:buFont typeface="Arial"/>
              <a:buChar char="•"/>
            </a:pPr>
            <a:r>
              <a:rPr lang="en-US" dirty="0" smtClean="0"/>
              <a:t>Health Behaviors</a:t>
            </a:r>
          </a:p>
          <a:p>
            <a:pPr marL="742950" lvl="1" indent="-285750">
              <a:buFont typeface="Arial"/>
              <a:buChar char="•"/>
            </a:pPr>
            <a:r>
              <a:rPr lang="en-US" dirty="0" smtClean="0"/>
              <a:t>Tobacco Use (BRFSS)</a:t>
            </a:r>
          </a:p>
          <a:p>
            <a:pPr marL="742950" lvl="1" indent="-285750">
              <a:buFont typeface="Arial"/>
              <a:buChar char="•"/>
            </a:pPr>
            <a:r>
              <a:rPr lang="en-US" dirty="0" smtClean="0"/>
              <a:t>Diet &amp; Exercise (BMI and leisure time physical activity, NCCDPHP)</a:t>
            </a:r>
          </a:p>
          <a:p>
            <a:pPr marL="742950" lvl="1" indent="-285750">
              <a:buFont typeface="Arial"/>
              <a:buChar char="•"/>
            </a:pPr>
            <a:r>
              <a:rPr lang="en-US" dirty="0" smtClean="0"/>
              <a:t>Alcohol use (BRFSS)</a:t>
            </a:r>
          </a:p>
          <a:p>
            <a:pPr marL="742950" lvl="1" indent="-285750">
              <a:buFont typeface="Arial"/>
              <a:buChar char="•"/>
            </a:pPr>
            <a:r>
              <a:rPr lang="en-US" dirty="0" smtClean="0"/>
              <a:t>Sexual activity (Teen Birth Rates and STDs, NCHS and CDC)</a:t>
            </a:r>
          </a:p>
        </p:txBody>
      </p:sp>
      <p:sp>
        <p:nvSpPr>
          <p:cNvPr id="13" name="Oval 12"/>
          <p:cNvSpPr/>
          <p:nvPr/>
        </p:nvSpPr>
        <p:spPr>
          <a:xfrm>
            <a:off x="5181600" y="1371600"/>
            <a:ext cx="1981200" cy="1143000"/>
          </a:xfrm>
          <a:prstGeom prst="ellipse">
            <a:avLst/>
          </a:prstGeom>
          <a:no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3454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0"/>
            <a:ext cx="3810000" cy="1524000"/>
          </a:xfrm>
          <a:prstGeom prst="rect">
            <a:avLst/>
          </a:prstGeom>
          <a:solidFill>
            <a:schemeClr val="bg1">
              <a:alpha val="90195"/>
            </a:schemeClr>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endParaRPr lang="en-US"/>
          </a:p>
        </p:txBody>
      </p:sp>
      <p:cxnSp>
        <p:nvCxnSpPr>
          <p:cNvPr id="10" name="Straight Connector 9"/>
          <p:cNvCxnSpPr/>
          <p:nvPr/>
        </p:nvCxnSpPr>
        <p:spPr>
          <a:xfrm>
            <a:off x="3810000" y="838200"/>
            <a:ext cx="5334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12292" name="TextBox 8"/>
          <p:cNvSpPr txBox="1">
            <a:spLocks noChangeArrowheads="1"/>
          </p:cNvSpPr>
          <p:nvPr/>
        </p:nvSpPr>
        <p:spPr bwMode="auto">
          <a:xfrm>
            <a:off x="0" y="0"/>
            <a:ext cx="3733800" cy="2123658"/>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4400" b="1" dirty="0" smtClean="0">
                <a:cs typeface="Arial" charset="0"/>
              </a:rPr>
              <a:t>County Health Rankings</a:t>
            </a:r>
            <a:endParaRPr lang="en-US" sz="4400" b="1" dirty="0">
              <a:cs typeface="Arial" charset="0"/>
            </a:endParaRPr>
          </a:p>
        </p:txBody>
      </p:sp>
      <p:cxnSp>
        <p:nvCxnSpPr>
          <p:cNvPr id="8" name="Straight Connector 7"/>
          <p:cNvCxnSpPr/>
          <p:nvPr/>
        </p:nvCxnSpPr>
        <p:spPr>
          <a:xfrm>
            <a:off x="0" y="2133600"/>
            <a:ext cx="9144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rot="5400000">
            <a:off x="5486400" y="3429000"/>
            <a:ext cx="6858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rot="5400000">
            <a:off x="381000" y="3429000"/>
            <a:ext cx="6858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descr="Screen Shot 2012-09-26 at 12.28.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5401"/>
            <a:ext cx="6324600" cy="6918691"/>
          </a:xfrm>
          <a:prstGeom prst="rect">
            <a:avLst/>
          </a:prstGeom>
        </p:spPr>
      </p:pic>
      <p:sp>
        <p:nvSpPr>
          <p:cNvPr id="3" name="Rectangle 2"/>
          <p:cNvSpPr/>
          <p:nvPr/>
        </p:nvSpPr>
        <p:spPr>
          <a:xfrm>
            <a:off x="5867399" y="6553200"/>
            <a:ext cx="3310467" cy="246221"/>
          </a:xfrm>
          <a:prstGeom prst="rect">
            <a:avLst/>
          </a:prstGeom>
        </p:spPr>
        <p:txBody>
          <a:bodyPr wrap="square">
            <a:spAutoFit/>
          </a:bodyPr>
          <a:lstStyle/>
          <a:p>
            <a:pPr algn="r">
              <a:spcBef>
                <a:spcPct val="0"/>
              </a:spcBef>
            </a:pPr>
            <a:r>
              <a:rPr lang="en-US" sz="1000" dirty="0">
                <a:solidFill>
                  <a:schemeClr val="tx1">
                    <a:lumMod val="50000"/>
                    <a:lumOff val="50000"/>
                  </a:schemeClr>
                </a:solidFill>
              </a:rPr>
              <a:t>http://</a:t>
            </a:r>
            <a:r>
              <a:rPr lang="en-US" sz="1000" dirty="0" err="1">
                <a:solidFill>
                  <a:schemeClr val="tx1">
                    <a:lumMod val="50000"/>
                    <a:lumOff val="50000"/>
                  </a:schemeClr>
                </a:solidFill>
              </a:rPr>
              <a:t>www.countyhealthrankings.org</a:t>
            </a:r>
            <a:r>
              <a:rPr lang="en-US" sz="1000" dirty="0">
                <a:solidFill>
                  <a:schemeClr val="tx1">
                    <a:lumMod val="50000"/>
                    <a:lumOff val="50000"/>
                  </a:schemeClr>
                </a:solidFill>
              </a:rPr>
              <a:t>/our-approach</a:t>
            </a:r>
          </a:p>
        </p:txBody>
      </p:sp>
      <p:sp>
        <p:nvSpPr>
          <p:cNvPr id="11" name="TextBox 10"/>
          <p:cNvSpPr txBox="1"/>
          <p:nvPr/>
        </p:nvSpPr>
        <p:spPr>
          <a:xfrm>
            <a:off x="228600" y="2362200"/>
            <a:ext cx="2514600" cy="4247317"/>
          </a:xfrm>
          <a:prstGeom prst="rect">
            <a:avLst/>
          </a:prstGeom>
          <a:noFill/>
        </p:spPr>
        <p:txBody>
          <a:bodyPr wrap="square" rtlCol="0">
            <a:spAutoFit/>
          </a:bodyPr>
          <a:lstStyle/>
          <a:p>
            <a:pPr marL="285750" indent="-285750">
              <a:buFont typeface="Arial"/>
              <a:buChar char="•"/>
            </a:pPr>
            <a:r>
              <a:rPr lang="en-US" dirty="0" smtClean="0"/>
              <a:t>Clinical Care</a:t>
            </a:r>
          </a:p>
          <a:p>
            <a:pPr marL="742950" lvl="1" indent="-285750">
              <a:buFont typeface="Arial"/>
              <a:buChar char="•"/>
            </a:pPr>
            <a:r>
              <a:rPr lang="en-US" dirty="0" smtClean="0"/>
              <a:t>Access to care, under 65 w/out insurance and # people/PCP  (HRSA)</a:t>
            </a:r>
          </a:p>
          <a:p>
            <a:pPr marL="742950" lvl="1" indent="-285750">
              <a:buFont typeface="Arial"/>
              <a:buChar char="•"/>
            </a:pPr>
            <a:r>
              <a:rPr lang="en-US" dirty="0" smtClean="0"/>
              <a:t>Quality of care, preventive hospitalizations, diabetic screening, Mammography screening (Dartmouth Atlas) </a:t>
            </a:r>
          </a:p>
        </p:txBody>
      </p:sp>
      <p:sp>
        <p:nvSpPr>
          <p:cNvPr id="12" name="Oval 11"/>
          <p:cNvSpPr/>
          <p:nvPr/>
        </p:nvSpPr>
        <p:spPr>
          <a:xfrm>
            <a:off x="5181600" y="2590800"/>
            <a:ext cx="1981200" cy="1143000"/>
          </a:xfrm>
          <a:prstGeom prst="ellipse">
            <a:avLst/>
          </a:prstGeom>
          <a:no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3454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0"/>
            <a:ext cx="3810000" cy="1524000"/>
          </a:xfrm>
          <a:prstGeom prst="rect">
            <a:avLst/>
          </a:prstGeom>
          <a:solidFill>
            <a:schemeClr val="bg1">
              <a:alpha val="90195"/>
            </a:schemeClr>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endParaRPr lang="en-US"/>
          </a:p>
        </p:txBody>
      </p:sp>
      <p:cxnSp>
        <p:nvCxnSpPr>
          <p:cNvPr id="10" name="Straight Connector 9"/>
          <p:cNvCxnSpPr/>
          <p:nvPr/>
        </p:nvCxnSpPr>
        <p:spPr>
          <a:xfrm>
            <a:off x="3810000" y="838200"/>
            <a:ext cx="5334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12292" name="TextBox 8"/>
          <p:cNvSpPr txBox="1">
            <a:spLocks noChangeArrowheads="1"/>
          </p:cNvSpPr>
          <p:nvPr/>
        </p:nvSpPr>
        <p:spPr bwMode="auto">
          <a:xfrm>
            <a:off x="0" y="0"/>
            <a:ext cx="3733800" cy="2123658"/>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4400" b="1" dirty="0" smtClean="0">
                <a:cs typeface="Arial" charset="0"/>
              </a:rPr>
              <a:t>County Health Rankings</a:t>
            </a:r>
            <a:endParaRPr lang="en-US" sz="4400" b="1" dirty="0">
              <a:cs typeface="Arial" charset="0"/>
            </a:endParaRPr>
          </a:p>
        </p:txBody>
      </p:sp>
      <p:cxnSp>
        <p:nvCxnSpPr>
          <p:cNvPr id="8" name="Straight Connector 7"/>
          <p:cNvCxnSpPr/>
          <p:nvPr/>
        </p:nvCxnSpPr>
        <p:spPr>
          <a:xfrm>
            <a:off x="0" y="2133600"/>
            <a:ext cx="9144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rot="5400000">
            <a:off x="5486400" y="3429000"/>
            <a:ext cx="6858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rot="5400000">
            <a:off x="381000" y="3429000"/>
            <a:ext cx="6858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descr="Screen Shot 2012-09-26 at 12.28.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5401"/>
            <a:ext cx="6324600" cy="6918691"/>
          </a:xfrm>
          <a:prstGeom prst="rect">
            <a:avLst/>
          </a:prstGeom>
        </p:spPr>
      </p:pic>
      <p:sp>
        <p:nvSpPr>
          <p:cNvPr id="3" name="Rectangle 2"/>
          <p:cNvSpPr/>
          <p:nvPr/>
        </p:nvSpPr>
        <p:spPr>
          <a:xfrm>
            <a:off x="5867399" y="6553200"/>
            <a:ext cx="3310467" cy="246221"/>
          </a:xfrm>
          <a:prstGeom prst="rect">
            <a:avLst/>
          </a:prstGeom>
        </p:spPr>
        <p:txBody>
          <a:bodyPr wrap="square">
            <a:spAutoFit/>
          </a:bodyPr>
          <a:lstStyle/>
          <a:p>
            <a:pPr algn="r">
              <a:spcBef>
                <a:spcPct val="0"/>
              </a:spcBef>
            </a:pPr>
            <a:r>
              <a:rPr lang="en-US" sz="1000" dirty="0">
                <a:solidFill>
                  <a:schemeClr val="tx1">
                    <a:lumMod val="50000"/>
                    <a:lumOff val="50000"/>
                  </a:schemeClr>
                </a:solidFill>
              </a:rPr>
              <a:t>http://</a:t>
            </a:r>
            <a:r>
              <a:rPr lang="en-US" sz="1000" dirty="0" err="1">
                <a:solidFill>
                  <a:schemeClr val="tx1">
                    <a:lumMod val="50000"/>
                    <a:lumOff val="50000"/>
                  </a:schemeClr>
                </a:solidFill>
              </a:rPr>
              <a:t>www.countyhealthrankings.org</a:t>
            </a:r>
            <a:r>
              <a:rPr lang="en-US" sz="1000" dirty="0">
                <a:solidFill>
                  <a:schemeClr val="tx1">
                    <a:lumMod val="50000"/>
                    <a:lumOff val="50000"/>
                  </a:schemeClr>
                </a:solidFill>
              </a:rPr>
              <a:t>/our-approach</a:t>
            </a:r>
          </a:p>
        </p:txBody>
      </p:sp>
      <p:sp>
        <p:nvSpPr>
          <p:cNvPr id="11" name="TextBox 10"/>
          <p:cNvSpPr txBox="1"/>
          <p:nvPr/>
        </p:nvSpPr>
        <p:spPr>
          <a:xfrm>
            <a:off x="228600" y="2209800"/>
            <a:ext cx="2590800" cy="4801315"/>
          </a:xfrm>
          <a:prstGeom prst="rect">
            <a:avLst/>
          </a:prstGeom>
          <a:noFill/>
        </p:spPr>
        <p:txBody>
          <a:bodyPr wrap="square" rtlCol="0">
            <a:spAutoFit/>
          </a:bodyPr>
          <a:lstStyle/>
          <a:p>
            <a:pPr marL="285750" indent="-285750">
              <a:buFont typeface="Arial"/>
              <a:buChar char="•"/>
            </a:pPr>
            <a:r>
              <a:rPr lang="en-US" dirty="0" smtClean="0"/>
              <a:t>Social and economic factors</a:t>
            </a:r>
          </a:p>
          <a:p>
            <a:pPr marL="742950" lvl="1" indent="-285750">
              <a:buFont typeface="Arial"/>
              <a:buChar char="•"/>
            </a:pPr>
            <a:r>
              <a:rPr lang="en-US" dirty="0" smtClean="0"/>
              <a:t>% 9</a:t>
            </a:r>
            <a:r>
              <a:rPr lang="en-US" baseline="30000" dirty="0" smtClean="0"/>
              <a:t>th</a:t>
            </a:r>
            <a:r>
              <a:rPr lang="en-US" dirty="0" smtClean="0"/>
              <a:t> grade cohort w/ 4 year graduation</a:t>
            </a:r>
          </a:p>
          <a:p>
            <a:pPr marL="742950" lvl="1" indent="-285750">
              <a:buFont typeface="Arial"/>
              <a:buChar char="•"/>
            </a:pPr>
            <a:r>
              <a:rPr lang="en-US" dirty="0" smtClean="0"/>
              <a:t>Average annual unemployment rate</a:t>
            </a:r>
          </a:p>
          <a:p>
            <a:pPr marL="742950" lvl="1" indent="-285750">
              <a:buFont typeface="Arial"/>
              <a:buChar char="•"/>
            </a:pPr>
            <a:r>
              <a:rPr lang="en-US" dirty="0" smtClean="0"/>
              <a:t>Children in poverty</a:t>
            </a:r>
          </a:p>
          <a:p>
            <a:pPr marL="742950" lvl="1" indent="-285750">
              <a:buFont typeface="Arial"/>
              <a:buChar char="•"/>
            </a:pPr>
            <a:r>
              <a:rPr lang="en-US" dirty="0" smtClean="0"/>
              <a:t>% adults w/o social/emotional support (BRFSS)</a:t>
            </a:r>
          </a:p>
          <a:p>
            <a:pPr marL="742950" lvl="1" indent="-285750">
              <a:buFont typeface="Arial"/>
              <a:buChar char="•"/>
            </a:pPr>
            <a:r>
              <a:rPr lang="en-US" dirty="0" smtClean="0"/>
              <a:t>Single parent HH</a:t>
            </a:r>
          </a:p>
          <a:p>
            <a:pPr marL="742950" lvl="1" indent="-285750">
              <a:buFont typeface="Arial"/>
              <a:buChar char="•"/>
            </a:pPr>
            <a:r>
              <a:rPr lang="en-US" dirty="0" smtClean="0"/>
              <a:t>Violent Crimes (FBI)</a:t>
            </a:r>
          </a:p>
          <a:p>
            <a:pPr marL="742950" lvl="1" indent="-285750">
              <a:buFont typeface="Arial"/>
              <a:buChar char="•"/>
            </a:pPr>
            <a:endParaRPr lang="en-US" dirty="0" smtClean="0"/>
          </a:p>
        </p:txBody>
      </p:sp>
      <p:sp>
        <p:nvSpPr>
          <p:cNvPr id="4" name="Oval 3"/>
          <p:cNvSpPr/>
          <p:nvPr/>
        </p:nvSpPr>
        <p:spPr>
          <a:xfrm>
            <a:off x="5181600" y="4038600"/>
            <a:ext cx="1981200" cy="1143000"/>
          </a:xfrm>
          <a:prstGeom prst="ellipse">
            <a:avLst/>
          </a:prstGeom>
          <a:no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916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0"/>
            <a:ext cx="3810000" cy="1524000"/>
          </a:xfrm>
          <a:prstGeom prst="rect">
            <a:avLst/>
          </a:prstGeom>
          <a:solidFill>
            <a:schemeClr val="bg1">
              <a:alpha val="90195"/>
            </a:schemeClr>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p>
            <a:endParaRPr lang="en-US"/>
          </a:p>
        </p:txBody>
      </p:sp>
      <p:cxnSp>
        <p:nvCxnSpPr>
          <p:cNvPr id="10" name="Straight Connector 9"/>
          <p:cNvCxnSpPr/>
          <p:nvPr/>
        </p:nvCxnSpPr>
        <p:spPr>
          <a:xfrm>
            <a:off x="3810000" y="838200"/>
            <a:ext cx="5334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sp>
        <p:nvSpPr>
          <p:cNvPr id="12292" name="TextBox 8"/>
          <p:cNvSpPr txBox="1">
            <a:spLocks noChangeArrowheads="1"/>
          </p:cNvSpPr>
          <p:nvPr/>
        </p:nvSpPr>
        <p:spPr bwMode="auto">
          <a:xfrm>
            <a:off x="0" y="0"/>
            <a:ext cx="3733800" cy="2123658"/>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4400" b="1" dirty="0" smtClean="0">
                <a:cs typeface="Arial" charset="0"/>
              </a:rPr>
              <a:t>County Health Rankings</a:t>
            </a:r>
            <a:endParaRPr lang="en-US" sz="4400" b="1" dirty="0">
              <a:cs typeface="Arial" charset="0"/>
            </a:endParaRPr>
          </a:p>
        </p:txBody>
      </p:sp>
      <p:cxnSp>
        <p:nvCxnSpPr>
          <p:cNvPr id="8" name="Straight Connector 7"/>
          <p:cNvCxnSpPr/>
          <p:nvPr/>
        </p:nvCxnSpPr>
        <p:spPr>
          <a:xfrm>
            <a:off x="0" y="2133600"/>
            <a:ext cx="9144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rot="5400000">
            <a:off x="5486400" y="3429000"/>
            <a:ext cx="6858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rot="5400000">
            <a:off x="381000" y="3429000"/>
            <a:ext cx="6858000" cy="0"/>
          </a:xfrm>
          <a:prstGeom prst="line">
            <a:avLst/>
          </a:prstGeom>
          <a:ln w="7620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descr="Screen Shot 2012-09-26 at 12.28.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5401"/>
            <a:ext cx="6324600" cy="6918691"/>
          </a:xfrm>
          <a:prstGeom prst="rect">
            <a:avLst/>
          </a:prstGeom>
        </p:spPr>
      </p:pic>
      <p:sp>
        <p:nvSpPr>
          <p:cNvPr id="3" name="Rectangle 2"/>
          <p:cNvSpPr/>
          <p:nvPr/>
        </p:nvSpPr>
        <p:spPr>
          <a:xfrm>
            <a:off x="5867399" y="6553200"/>
            <a:ext cx="3310467" cy="246221"/>
          </a:xfrm>
          <a:prstGeom prst="rect">
            <a:avLst/>
          </a:prstGeom>
        </p:spPr>
        <p:txBody>
          <a:bodyPr wrap="square">
            <a:spAutoFit/>
          </a:bodyPr>
          <a:lstStyle/>
          <a:p>
            <a:pPr algn="r">
              <a:spcBef>
                <a:spcPct val="0"/>
              </a:spcBef>
            </a:pPr>
            <a:r>
              <a:rPr lang="en-US" sz="1000" dirty="0">
                <a:solidFill>
                  <a:schemeClr val="tx1">
                    <a:lumMod val="50000"/>
                    <a:lumOff val="50000"/>
                  </a:schemeClr>
                </a:solidFill>
              </a:rPr>
              <a:t>http://</a:t>
            </a:r>
            <a:r>
              <a:rPr lang="en-US" sz="1000" dirty="0" err="1">
                <a:solidFill>
                  <a:schemeClr val="tx1">
                    <a:lumMod val="50000"/>
                    <a:lumOff val="50000"/>
                  </a:schemeClr>
                </a:solidFill>
              </a:rPr>
              <a:t>www.countyhealthrankings.org</a:t>
            </a:r>
            <a:r>
              <a:rPr lang="en-US" sz="1000" dirty="0">
                <a:solidFill>
                  <a:schemeClr val="tx1">
                    <a:lumMod val="50000"/>
                    <a:lumOff val="50000"/>
                  </a:schemeClr>
                </a:solidFill>
              </a:rPr>
              <a:t>/our-approach</a:t>
            </a:r>
          </a:p>
        </p:txBody>
      </p:sp>
      <p:sp>
        <p:nvSpPr>
          <p:cNvPr id="11" name="TextBox 10"/>
          <p:cNvSpPr txBox="1"/>
          <p:nvPr/>
        </p:nvSpPr>
        <p:spPr>
          <a:xfrm>
            <a:off x="228600" y="2362200"/>
            <a:ext cx="2590800" cy="2862323"/>
          </a:xfrm>
          <a:prstGeom prst="rect">
            <a:avLst/>
          </a:prstGeom>
          <a:noFill/>
        </p:spPr>
        <p:txBody>
          <a:bodyPr wrap="square" rtlCol="0">
            <a:spAutoFit/>
          </a:bodyPr>
          <a:lstStyle/>
          <a:p>
            <a:pPr marL="285750" indent="-285750">
              <a:buFont typeface="Arial"/>
              <a:buChar char="•"/>
            </a:pPr>
            <a:r>
              <a:rPr lang="en-US" dirty="0" smtClean="0"/>
              <a:t>Physical Environment</a:t>
            </a:r>
          </a:p>
          <a:p>
            <a:pPr marL="742950" lvl="1" indent="-285750">
              <a:buFont typeface="Arial"/>
              <a:buChar char="•"/>
            </a:pPr>
            <a:r>
              <a:rPr lang="en-US" dirty="0" smtClean="0"/>
              <a:t>Unhealthy AQ days</a:t>
            </a:r>
          </a:p>
          <a:p>
            <a:pPr marL="742950" lvl="1" indent="-285750">
              <a:buFont typeface="Arial"/>
              <a:buChar char="•"/>
            </a:pPr>
            <a:r>
              <a:rPr lang="en-US" dirty="0" smtClean="0"/>
              <a:t>Limited Access to healthy foods</a:t>
            </a:r>
          </a:p>
          <a:p>
            <a:pPr marL="742950" lvl="1" indent="-285750">
              <a:buFont typeface="Arial"/>
              <a:buChar char="•"/>
            </a:pPr>
            <a:r>
              <a:rPr lang="en-US" dirty="0" smtClean="0"/>
              <a:t>Fast food restaurants</a:t>
            </a:r>
          </a:p>
          <a:p>
            <a:pPr marL="742950" lvl="1" indent="-285750">
              <a:buFont typeface="Arial"/>
              <a:buChar char="•"/>
            </a:pPr>
            <a:r>
              <a:rPr lang="en-US" dirty="0" smtClean="0"/>
              <a:t>Access to recreational facilities</a:t>
            </a:r>
          </a:p>
        </p:txBody>
      </p:sp>
      <p:sp>
        <p:nvSpPr>
          <p:cNvPr id="12" name="Oval 11"/>
          <p:cNvSpPr/>
          <p:nvPr/>
        </p:nvSpPr>
        <p:spPr>
          <a:xfrm>
            <a:off x="5181600" y="5410200"/>
            <a:ext cx="1981200" cy="1143000"/>
          </a:xfrm>
          <a:prstGeom prst="ellipse">
            <a:avLst/>
          </a:prstGeom>
          <a:noFill/>
          <a:ln w="38100" cmpd="sng">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91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Comprehensive development Plan (CDP) </a:t>
            </a:r>
            <a:r>
              <a:rPr lang="en-US" dirty="0" err="1" smtClean="0"/>
              <a:t>UPdate</a:t>
            </a:r>
            <a:endParaRPr lang="en-US" dirty="0"/>
          </a:p>
        </p:txBody>
      </p:sp>
      <p:sp>
        <p:nvSpPr>
          <p:cNvPr id="3" name="Rectangle 2"/>
          <p:cNvSpPr/>
          <p:nvPr/>
        </p:nvSpPr>
        <p:spPr>
          <a:xfrm>
            <a:off x="2819400" y="6324600"/>
            <a:ext cx="3736921" cy="307777"/>
          </a:xfrm>
          <a:prstGeom prst="rect">
            <a:avLst/>
          </a:prstGeom>
        </p:spPr>
        <p:txBody>
          <a:bodyPr wrap="none">
            <a:spAutoFit/>
          </a:bodyPr>
          <a:lstStyle/>
          <a:p>
            <a:pPr marL="338138" lvl="1" indent="0">
              <a:buNone/>
              <a:defRPr/>
            </a:pPr>
            <a:r>
              <a:rPr lang="en-US" sz="1400" dirty="0">
                <a:solidFill>
                  <a:schemeClr val="bg1"/>
                </a:solidFill>
                <a:latin typeface="Calibri" pitchFamily="34" charset="0"/>
              </a:rPr>
              <a:t>http://</a:t>
            </a:r>
            <a:r>
              <a:rPr lang="en-US" sz="1400" dirty="0" err="1">
                <a:solidFill>
                  <a:schemeClr val="bg1"/>
                </a:solidFill>
                <a:latin typeface="Calibri" pitchFamily="34" charset="0"/>
              </a:rPr>
              <a:t>www.atlantaga.gov</a:t>
            </a:r>
            <a:r>
              <a:rPr lang="en-US" sz="1400" dirty="0">
                <a:solidFill>
                  <a:schemeClr val="bg1"/>
                </a:solidFill>
                <a:latin typeface="Calibri" pitchFamily="34" charset="0"/>
              </a:rPr>
              <a:t>/</a:t>
            </a:r>
            <a:r>
              <a:rPr lang="en-US" sz="1400" dirty="0" err="1">
                <a:solidFill>
                  <a:schemeClr val="bg1"/>
                </a:solidFill>
                <a:latin typeface="Calibri" pitchFamily="34" charset="0"/>
              </a:rPr>
              <a:t>index.aspx?page</a:t>
            </a:r>
            <a:r>
              <a:rPr lang="en-US" sz="1400" dirty="0">
                <a:solidFill>
                  <a:schemeClr val="bg1"/>
                </a:solidFill>
                <a:latin typeface="Calibri" pitchFamily="34" charset="0"/>
              </a:rPr>
              <a:t>=376</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81000" y="558224"/>
            <a:ext cx="8458200" cy="584776"/>
          </a:xfrm>
          <a:prstGeom prst="rect">
            <a:avLst/>
          </a:prstGeom>
          <a:noFill/>
        </p:spPr>
        <p:txBody>
          <a:bodyPr wrap="square" rtlCol="0">
            <a:spAutoFit/>
          </a:bodyPr>
          <a:lstStyle/>
          <a:p>
            <a:pPr algn="ctr"/>
            <a:r>
              <a:rPr lang="en-US" sz="3200" dirty="0" smtClean="0">
                <a:solidFill>
                  <a:schemeClr val="bg1"/>
                </a:solidFill>
                <a:latin typeface="Franklin Gothic Book"/>
                <a:cs typeface="Franklin Gothic Book"/>
              </a:rPr>
              <a:t>Obesity Prevalence by State</a:t>
            </a:r>
            <a:endParaRPr lang="en-US" sz="3200" dirty="0">
              <a:solidFill>
                <a:schemeClr val="bg1"/>
              </a:solidFill>
              <a:latin typeface="Franklin Gothic Book"/>
              <a:cs typeface="Franklin Gothic Book"/>
            </a:endParaRPr>
          </a:p>
        </p:txBody>
      </p:sp>
      <p:pic>
        <p:nvPicPr>
          <p:cNvPr id="22" name="Picture 6" descr="Obesity map. For data, see PowerPoint or PDF linked above."/>
          <p:cNvPicPr>
            <a:picLocks noChangeAspect="1" noChangeArrowheads="1"/>
          </p:cNvPicPr>
          <p:nvPr/>
        </p:nvPicPr>
        <p:blipFill>
          <a:blip r:embed="rId3" cstate="print"/>
          <a:srcRect/>
          <a:stretch>
            <a:fillRect/>
          </a:stretch>
        </p:blipFill>
        <p:spPr bwMode="auto">
          <a:xfrm>
            <a:off x="914400" y="2133600"/>
            <a:ext cx="6808246" cy="3962400"/>
          </a:xfrm>
          <a:prstGeom prst="rect">
            <a:avLst/>
          </a:prstGeom>
          <a:noFill/>
          <a:ln>
            <a:solidFill>
              <a:schemeClr val="tx1"/>
            </a:solidFill>
          </a:ln>
        </p:spPr>
      </p:pic>
      <p:pic>
        <p:nvPicPr>
          <p:cNvPr id="24" name="Picture 2" descr="Obesity map. For data, see PowerPoint or PDF linked above."/>
          <p:cNvPicPr>
            <a:picLocks noChangeAspect="1" noChangeArrowheads="1"/>
          </p:cNvPicPr>
          <p:nvPr/>
        </p:nvPicPr>
        <p:blipFill>
          <a:blip r:embed="rId4" cstate="print"/>
          <a:srcRect/>
          <a:stretch>
            <a:fillRect/>
          </a:stretch>
        </p:blipFill>
        <p:spPr bwMode="auto">
          <a:xfrm>
            <a:off x="914399" y="2133600"/>
            <a:ext cx="6808245" cy="3962400"/>
          </a:xfrm>
          <a:prstGeom prst="rect">
            <a:avLst/>
          </a:prstGeom>
          <a:noFill/>
          <a:ln>
            <a:solidFill>
              <a:schemeClr val="tx1"/>
            </a:solidFill>
          </a:ln>
        </p:spPr>
      </p:pic>
      <p:pic>
        <p:nvPicPr>
          <p:cNvPr id="27" name="Picture 4" descr="Obesity map. For data, see PowerPoint or PDF linked above."/>
          <p:cNvPicPr>
            <a:picLocks noChangeAspect="1" noChangeArrowheads="1"/>
          </p:cNvPicPr>
          <p:nvPr/>
        </p:nvPicPr>
        <p:blipFill>
          <a:blip r:embed="rId5" cstate="print"/>
          <a:srcRect/>
          <a:stretch>
            <a:fillRect/>
          </a:stretch>
        </p:blipFill>
        <p:spPr bwMode="auto">
          <a:xfrm>
            <a:off x="914399" y="2133600"/>
            <a:ext cx="6808245" cy="3962400"/>
          </a:xfrm>
          <a:prstGeom prst="rect">
            <a:avLst/>
          </a:prstGeom>
          <a:noFill/>
          <a:ln>
            <a:solidFill>
              <a:schemeClr val="tx1"/>
            </a:solidFill>
          </a:ln>
        </p:spPr>
      </p:pic>
      <p:pic>
        <p:nvPicPr>
          <p:cNvPr id="28" name="Picture 6" descr="Obesity map. For data, see PowerPoint or PDF linked above."/>
          <p:cNvPicPr>
            <a:picLocks noChangeAspect="1" noChangeArrowheads="1"/>
          </p:cNvPicPr>
          <p:nvPr/>
        </p:nvPicPr>
        <p:blipFill>
          <a:blip r:embed="rId6" cstate="print"/>
          <a:srcRect/>
          <a:stretch>
            <a:fillRect/>
          </a:stretch>
        </p:blipFill>
        <p:spPr bwMode="auto">
          <a:xfrm>
            <a:off x="914399" y="2133600"/>
            <a:ext cx="6808245" cy="3962400"/>
          </a:xfrm>
          <a:prstGeom prst="rect">
            <a:avLst/>
          </a:prstGeom>
          <a:noFill/>
          <a:ln>
            <a:solidFill>
              <a:schemeClr val="tx1"/>
            </a:solidFill>
          </a:ln>
        </p:spPr>
      </p:pic>
      <p:pic>
        <p:nvPicPr>
          <p:cNvPr id="31" name="Picture 8" descr="Obesity map. For data, see PowerPoint or PDF linked above."/>
          <p:cNvPicPr>
            <a:picLocks noChangeAspect="1" noChangeArrowheads="1"/>
          </p:cNvPicPr>
          <p:nvPr/>
        </p:nvPicPr>
        <p:blipFill>
          <a:blip r:embed="rId7" cstate="print"/>
          <a:srcRect/>
          <a:stretch>
            <a:fillRect/>
          </a:stretch>
        </p:blipFill>
        <p:spPr bwMode="auto">
          <a:xfrm>
            <a:off x="914399" y="2133600"/>
            <a:ext cx="6808245" cy="3962400"/>
          </a:xfrm>
          <a:prstGeom prst="rect">
            <a:avLst/>
          </a:prstGeom>
          <a:noFill/>
          <a:ln>
            <a:solidFill>
              <a:schemeClr val="tx1"/>
            </a:solidFill>
          </a:ln>
        </p:spPr>
      </p:pic>
      <p:pic>
        <p:nvPicPr>
          <p:cNvPr id="32" name="Picture 8" descr="Obesity map. For data, see PowerPoint or PDF linked above."/>
          <p:cNvPicPr>
            <a:picLocks noChangeAspect="1" noChangeArrowheads="1"/>
          </p:cNvPicPr>
          <p:nvPr/>
        </p:nvPicPr>
        <p:blipFill>
          <a:blip r:embed="rId8" cstate="print"/>
          <a:srcRect/>
          <a:stretch>
            <a:fillRect/>
          </a:stretch>
        </p:blipFill>
        <p:spPr bwMode="auto">
          <a:xfrm>
            <a:off x="914399" y="2133600"/>
            <a:ext cx="6808245" cy="3962400"/>
          </a:xfrm>
          <a:prstGeom prst="rect">
            <a:avLst/>
          </a:prstGeom>
          <a:noFill/>
          <a:ln>
            <a:solidFill>
              <a:schemeClr val="tx1"/>
            </a:solidFill>
          </a:ln>
        </p:spPr>
      </p:pic>
      <p:pic>
        <p:nvPicPr>
          <p:cNvPr id="33" name="Picture 10" descr="Obesity map. For data, see PowerPoint or PDF linked above."/>
          <p:cNvPicPr>
            <a:picLocks noChangeAspect="1" noChangeArrowheads="1"/>
          </p:cNvPicPr>
          <p:nvPr/>
        </p:nvPicPr>
        <p:blipFill>
          <a:blip r:embed="rId9" cstate="print"/>
          <a:srcRect/>
          <a:stretch>
            <a:fillRect/>
          </a:stretch>
        </p:blipFill>
        <p:spPr bwMode="auto">
          <a:xfrm>
            <a:off x="914399" y="2133600"/>
            <a:ext cx="6808245" cy="3962400"/>
          </a:xfrm>
          <a:prstGeom prst="rect">
            <a:avLst/>
          </a:prstGeom>
          <a:noFill/>
          <a:ln>
            <a:solidFill>
              <a:schemeClr val="tx1"/>
            </a:solidFill>
          </a:ln>
        </p:spPr>
      </p:pic>
      <p:pic>
        <p:nvPicPr>
          <p:cNvPr id="34" name="Picture 12" descr="Obesity map. For data, see PowerPoint or PDF linked above."/>
          <p:cNvPicPr>
            <a:picLocks noChangeAspect="1" noChangeArrowheads="1"/>
          </p:cNvPicPr>
          <p:nvPr/>
        </p:nvPicPr>
        <p:blipFill>
          <a:blip r:embed="rId10" cstate="print"/>
          <a:srcRect/>
          <a:stretch>
            <a:fillRect/>
          </a:stretch>
        </p:blipFill>
        <p:spPr bwMode="auto">
          <a:xfrm>
            <a:off x="914399" y="2133600"/>
            <a:ext cx="6808245" cy="3962400"/>
          </a:xfrm>
          <a:prstGeom prst="rect">
            <a:avLst/>
          </a:prstGeom>
          <a:noFill/>
          <a:ln>
            <a:solidFill>
              <a:schemeClr val="tx1"/>
            </a:solidFill>
          </a:ln>
        </p:spPr>
      </p:pic>
      <p:pic>
        <p:nvPicPr>
          <p:cNvPr id="35" name="Picture 10" descr="Obesity map. For data, see PowerPoint or PDF linked above."/>
          <p:cNvPicPr>
            <a:picLocks noChangeAspect="1" noChangeArrowheads="1"/>
          </p:cNvPicPr>
          <p:nvPr/>
        </p:nvPicPr>
        <p:blipFill>
          <a:blip r:embed="rId11" cstate="print"/>
          <a:srcRect/>
          <a:stretch>
            <a:fillRect/>
          </a:stretch>
        </p:blipFill>
        <p:spPr bwMode="auto">
          <a:xfrm>
            <a:off x="914399" y="2133600"/>
            <a:ext cx="6808245" cy="3962400"/>
          </a:xfrm>
          <a:prstGeom prst="rect">
            <a:avLst/>
          </a:prstGeom>
          <a:noFill/>
          <a:ln>
            <a:solidFill>
              <a:schemeClr val="tx1"/>
            </a:solidFill>
          </a:ln>
        </p:spPr>
      </p:pic>
      <p:pic>
        <p:nvPicPr>
          <p:cNvPr id="36" name="Picture 14" descr="Obesity map. For data, see PowerPoint or PDF linked above."/>
          <p:cNvPicPr>
            <a:picLocks noChangeAspect="1" noChangeArrowheads="1"/>
          </p:cNvPicPr>
          <p:nvPr/>
        </p:nvPicPr>
        <p:blipFill>
          <a:blip r:embed="rId12" cstate="print"/>
          <a:srcRect/>
          <a:stretch>
            <a:fillRect/>
          </a:stretch>
        </p:blipFill>
        <p:spPr bwMode="auto">
          <a:xfrm>
            <a:off x="914399" y="2133600"/>
            <a:ext cx="6808245" cy="3962400"/>
          </a:xfrm>
          <a:prstGeom prst="rect">
            <a:avLst/>
          </a:prstGeom>
          <a:noFill/>
          <a:ln>
            <a:solidFill>
              <a:schemeClr val="tx1"/>
            </a:solidFill>
          </a:ln>
        </p:spPr>
      </p:pic>
      <p:pic>
        <p:nvPicPr>
          <p:cNvPr id="37" name="Picture 16" descr="Obesity map. For data, see PowerPoint or PDF linked above."/>
          <p:cNvPicPr>
            <a:picLocks noChangeAspect="1" noChangeArrowheads="1"/>
          </p:cNvPicPr>
          <p:nvPr/>
        </p:nvPicPr>
        <p:blipFill>
          <a:blip r:embed="rId13" cstate="print"/>
          <a:srcRect/>
          <a:stretch>
            <a:fillRect/>
          </a:stretch>
        </p:blipFill>
        <p:spPr bwMode="auto">
          <a:xfrm>
            <a:off x="914399" y="2133600"/>
            <a:ext cx="6808245" cy="3962400"/>
          </a:xfrm>
          <a:prstGeom prst="rect">
            <a:avLst/>
          </a:prstGeom>
          <a:noFill/>
          <a:ln>
            <a:solidFill>
              <a:schemeClr val="tx1"/>
            </a:solidFill>
          </a:ln>
        </p:spPr>
      </p:pic>
      <p:pic>
        <p:nvPicPr>
          <p:cNvPr id="38" name="Picture 18" descr="Obesity map. For data, see PowerPoint or PDF linked above."/>
          <p:cNvPicPr>
            <a:picLocks noChangeAspect="1" noChangeArrowheads="1"/>
          </p:cNvPicPr>
          <p:nvPr/>
        </p:nvPicPr>
        <p:blipFill>
          <a:blip r:embed="rId14" cstate="print"/>
          <a:srcRect/>
          <a:stretch>
            <a:fillRect/>
          </a:stretch>
        </p:blipFill>
        <p:spPr bwMode="auto">
          <a:xfrm>
            <a:off x="914399" y="2133600"/>
            <a:ext cx="6808245" cy="3962400"/>
          </a:xfrm>
          <a:prstGeom prst="rect">
            <a:avLst/>
          </a:prstGeom>
          <a:noFill/>
          <a:ln>
            <a:solidFill>
              <a:schemeClr val="tx1"/>
            </a:solidFill>
          </a:ln>
        </p:spPr>
      </p:pic>
      <p:pic>
        <p:nvPicPr>
          <p:cNvPr id="39" name="Picture 12" descr="Obesity map. For data, see PowerPoint or PDF linked above."/>
          <p:cNvPicPr>
            <a:picLocks noChangeAspect="1" noChangeArrowheads="1"/>
          </p:cNvPicPr>
          <p:nvPr/>
        </p:nvPicPr>
        <p:blipFill>
          <a:blip r:embed="rId15" cstate="print"/>
          <a:srcRect/>
          <a:stretch>
            <a:fillRect/>
          </a:stretch>
        </p:blipFill>
        <p:spPr bwMode="auto">
          <a:xfrm>
            <a:off x="914399" y="2133600"/>
            <a:ext cx="6808245" cy="3962400"/>
          </a:xfrm>
          <a:prstGeom prst="rect">
            <a:avLst/>
          </a:prstGeom>
          <a:noFill/>
          <a:ln>
            <a:solidFill>
              <a:schemeClr val="tx1"/>
            </a:solidFill>
          </a:ln>
        </p:spPr>
      </p:pic>
      <p:pic>
        <p:nvPicPr>
          <p:cNvPr id="40" name="Picture 20" descr="Obesity map. For data, see PowerPoint or PDF linked above."/>
          <p:cNvPicPr>
            <a:picLocks noChangeAspect="1" noChangeArrowheads="1"/>
          </p:cNvPicPr>
          <p:nvPr/>
        </p:nvPicPr>
        <p:blipFill>
          <a:blip r:embed="rId16" cstate="print"/>
          <a:srcRect/>
          <a:stretch>
            <a:fillRect/>
          </a:stretch>
        </p:blipFill>
        <p:spPr bwMode="auto">
          <a:xfrm>
            <a:off x="914399" y="2133600"/>
            <a:ext cx="6808245" cy="3962400"/>
          </a:xfrm>
          <a:prstGeom prst="rect">
            <a:avLst/>
          </a:prstGeom>
          <a:noFill/>
          <a:ln>
            <a:solidFill>
              <a:schemeClr val="tx1"/>
            </a:solidFill>
          </a:ln>
        </p:spPr>
      </p:pic>
      <p:pic>
        <p:nvPicPr>
          <p:cNvPr id="41" name="Picture 22" descr="Obesity map. For data, see PowerPoint or PDF linked above."/>
          <p:cNvPicPr>
            <a:picLocks noChangeAspect="1" noChangeArrowheads="1"/>
          </p:cNvPicPr>
          <p:nvPr/>
        </p:nvPicPr>
        <p:blipFill>
          <a:blip r:embed="rId17" cstate="print"/>
          <a:srcRect/>
          <a:stretch>
            <a:fillRect/>
          </a:stretch>
        </p:blipFill>
        <p:spPr bwMode="auto">
          <a:xfrm>
            <a:off x="914399" y="2133600"/>
            <a:ext cx="6808245" cy="3962400"/>
          </a:xfrm>
          <a:prstGeom prst="rect">
            <a:avLst/>
          </a:prstGeom>
          <a:noFill/>
          <a:ln>
            <a:solidFill>
              <a:schemeClr val="tx1"/>
            </a:solidFill>
          </a:ln>
        </p:spPr>
      </p:pic>
      <p:pic>
        <p:nvPicPr>
          <p:cNvPr id="42" name="Picture 24" descr="Obesity map. For data, see PowerPoint or PDF linked above."/>
          <p:cNvPicPr>
            <a:picLocks noChangeAspect="1" noChangeArrowheads="1"/>
          </p:cNvPicPr>
          <p:nvPr/>
        </p:nvPicPr>
        <p:blipFill>
          <a:blip r:embed="rId18" cstate="print"/>
          <a:srcRect/>
          <a:stretch>
            <a:fillRect/>
          </a:stretch>
        </p:blipFill>
        <p:spPr bwMode="auto">
          <a:xfrm>
            <a:off x="914399" y="2133600"/>
            <a:ext cx="6808245" cy="3962400"/>
          </a:xfrm>
          <a:prstGeom prst="rect">
            <a:avLst/>
          </a:prstGeom>
          <a:noFill/>
          <a:ln>
            <a:solidFill>
              <a:schemeClr val="tx1"/>
            </a:solidFill>
          </a:ln>
        </p:spPr>
      </p:pic>
      <p:pic>
        <p:nvPicPr>
          <p:cNvPr id="43" name="Picture 14" descr="Obesity map. For data, see PowerPoint or PDF linked above."/>
          <p:cNvPicPr>
            <a:picLocks noChangeAspect="1" noChangeArrowheads="1"/>
          </p:cNvPicPr>
          <p:nvPr/>
        </p:nvPicPr>
        <p:blipFill>
          <a:blip r:embed="rId19" cstate="print"/>
          <a:srcRect/>
          <a:stretch>
            <a:fillRect/>
          </a:stretch>
        </p:blipFill>
        <p:spPr bwMode="auto">
          <a:xfrm>
            <a:off x="914399" y="2133600"/>
            <a:ext cx="6808245" cy="3962400"/>
          </a:xfrm>
          <a:prstGeom prst="rect">
            <a:avLst/>
          </a:prstGeom>
          <a:noFill/>
          <a:ln>
            <a:solidFill>
              <a:schemeClr val="tx1"/>
            </a:solidFill>
          </a:ln>
        </p:spPr>
      </p:pic>
      <p:pic>
        <p:nvPicPr>
          <p:cNvPr id="44" name="Picture 26" descr="Obesity map. For data, see PowerPoint or PDF linked above."/>
          <p:cNvPicPr>
            <a:picLocks noChangeAspect="1" noChangeArrowheads="1"/>
          </p:cNvPicPr>
          <p:nvPr/>
        </p:nvPicPr>
        <p:blipFill>
          <a:blip r:embed="rId20" cstate="print"/>
          <a:srcRect/>
          <a:stretch>
            <a:fillRect/>
          </a:stretch>
        </p:blipFill>
        <p:spPr bwMode="auto">
          <a:xfrm>
            <a:off x="914399" y="2133600"/>
            <a:ext cx="6808245" cy="3962400"/>
          </a:xfrm>
          <a:prstGeom prst="rect">
            <a:avLst/>
          </a:prstGeom>
          <a:noFill/>
          <a:ln>
            <a:solidFill>
              <a:schemeClr val="tx1"/>
            </a:solidFill>
          </a:ln>
        </p:spPr>
      </p:pic>
      <p:pic>
        <p:nvPicPr>
          <p:cNvPr id="45" name="Picture 28" descr="Obesity map. For data, see PowerPoint or PDF linked above."/>
          <p:cNvPicPr>
            <a:picLocks noChangeAspect="1" noChangeArrowheads="1"/>
          </p:cNvPicPr>
          <p:nvPr/>
        </p:nvPicPr>
        <p:blipFill>
          <a:blip r:embed="rId21" cstate="print"/>
          <a:srcRect/>
          <a:stretch>
            <a:fillRect/>
          </a:stretch>
        </p:blipFill>
        <p:spPr bwMode="auto">
          <a:xfrm>
            <a:off x="914399" y="2133600"/>
            <a:ext cx="6808245" cy="3962400"/>
          </a:xfrm>
          <a:prstGeom prst="rect">
            <a:avLst/>
          </a:prstGeom>
          <a:noFill/>
          <a:ln>
            <a:solidFill>
              <a:schemeClr val="tx1"/>
            </a:solidFill>
          </a:ln>
        </p:spPr>
      </p:pic>
      <p:pic>
        <p:nvPicPr>
          <p:cNvPr id="46" name="Picture 30" descr="Obesity map. For data, see PowerPoint or PDF linked above."/>
          <p:cNvPicPr>
            <a:picLocks noChangeAspect="1" noChangeArrowheads="1"/>
          </p:cNvPicPr>
          <p:nvPr/>
        </p:nvPicPr>
        <p:blipFill>
          <a:blip r:embed="rId22" cstate="print"/>
          <a:srcRect/>
          <a:stretch>
            <a:fillRect/>
          </a:stretch>
        </p:blipFill>
        <p:spPr bwMode="auto">
          <a:xfrm>
            <a:off x="914399" y="2133600"/>
            <a:ext cx="6808245" cy="3962400"/>
          </a:xfrm>
          <a:prstGeom prst="rect">
            <a:avLst/>
          </a:prstGeom>
          <a:noFill/>
          <a:ln>
            <a:solidFill>
              <a:schemeClr val="tx1"/>
            </a:solidFill>
          </a:ln>
        </p:spPr>
      </p:pic>
      <p:pic>
        <p:nvPicPr>
          <p:cNvPr id="47" name="Picture 46" descr="Obesity map. For data, see PowerPoint or PDF linked above."/>
          <p:cNvPicPr>
            <a:picLocks noChangeAspect="1" noChangeArrowheads="1"/>
          </p:cNvPicPr>
          <p:nvPr/>
        </p:nvPicPr>
        <p:blipFill>
          <a:blip r:embed="rId23" cstate="print"/>
          <a:srcRect/>
          <a:stretch>
            <a:fillRect/>
          </a:stretch>
        </p:blipFill>
        <p:spPr bwMode="auto">
          <a:xfrm>
            <a:off x="609600" y="1820416"/>
            <a:ext cx="8001001" cy="4656584"/>
          </a:xfrm>
          <a:prstGeom prst="rect">
            <a:avLst/>
          </a:prstGeom>
          <a:noFill/>
          <a:ln>
            <a:solidFill>
              <a:schemeClr val="tx1"/>
            </a:solidFill>
          </a:ln>
        </p:spPr>
      </p:pic>
    </p:spTree>
    <p:extLst>
      <p:ext uri="{BB962C8B-B14F-4D97-AF65-F5344CB8AC3E}">
        <p14:creationId xmlns:p14="http://schemas.microsoft.com/office/powerpoint/2010/main" val="266571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2000"/>
                                        <p:tgtEl>
                                          <p:spTgt spid="31"/>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childTnLst>
                                </p:cTn>
                              </p:par>
                            </p:childTnLst>
                          </p:cTn>
                        </p:par>
                        <p:par>
                          <p:cTn id="28" fill="hold">
                            <p:stCondLst>
                              <p:cond delay="700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childTnLst>
                                </p:cTn>
                              </p:par>
                            </p:childTnLst>
                          </p:cTn>
                        </p:par>
                        <p:par>
                          <p:cTn id="32" fill="hold">
                            <p:stCondLst>
                              <p:cond delay="8000"/>
                            </p:stCondLst>
                            <p:childTnLst>
                              <p:par>
                                <p:cTn id="33" presetID="10"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childTnLst>
                                </p:cTn>
                              </p:par>
                            </p:childTnLst>
                          </p:cTn>
                        </p:par>
                        <p:par>
                          <p:cTn id="36" fill="hold">
                            <p:stCondLst>
                              <p:cond delay="9000"/>
                            </p:stCondLst>
                            <p:childTnLst>
                              <p:par>
                                <p:cTn id="37" presetID="10"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childTnLst>
                                </p:cTn>
                              </p:par>
                            </p:childTnLst>
                          </p:cTn>
                        </p:par>
                        <p:par>
                          <p:cTn id="40" fill="hold">
                            <p:stCondLst>
                              <p:cond delay="10000"/>
                            </p:stCondLst>
                            <p:childTnLst>
                              <p:par>
                                <p:cTn id="41" presetID="10" presetClass="entr" presetSubtype="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childTnLst>
                                </p:cTn>
                              </p:par>
                            </p:childTnLst>
                          </p:cTn>
                        </p:par>
                        <p:par>
                          <p:cTn id="44" fill="hold">
                            <p:stCondLst>
                              <p:cond delay="11000"/>
                            </p:stCondLst>
                            <p:childTnLst>
                              <p:par>
                                <p:cTn id="45" presetID="10" presetClass="entr" presetSubtype="0"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childTnLst>
                                </p:cTn>
                              </p:par>
                            </p:childTnLst>
                          </p:cTn>
                        </p:par>
                        <p:par>
                          <p:cTn id="48" fill="hold">
                            <p:stCondLst>
                              <p:cond delay="12000"/>
                            </p:stCondLst>
                            <p:childTnLst>
                              <p:par>
                                <p:cTn id="49" presetID="10" presetClass="entr" presetSubtype="0"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childTnLst>
                                </p:cTn>
                              </p:par>
                            </p:childTnLst>
                          </p:cTn>
                        </p:par>
                        <p:par>
                          <p:cTn id="52" fill="hold">
                            <p:stCondLst>
                              <p:cond delay="13000"/>
                            </p:stCondLst>
                            <p:childTnLst>
                              <p:par>
                                <p:cTn id="53" presetID="10" presetClass="entr" presetSubtype="0"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childTnLst>
                                </p:cTn>
                              </p:par>
                            </p:childTnLst>
                          </p:cTn>
                        </p:par>
                        <p:par>
                          <p:cTn id="56" fill="hold">
                            <p:stCondLst>
                              <p:cond delay="14000"/>
                            </p:stCondLst>
                            <p:childTnLst>
                              <p:par>
                                <p:cTn id="57" presetID="10" presetClass="entr" presetSubtype="0"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childTnLst>
                                </p:cTn>
                              </p:par>
                            </p:childTnLst>
                          </p:cTn>
                        </p:par>
                        <p:par>
                          <p:cTn id="60" fill="hold">
                            <p:stCondLst>
                              <p:cond delay="15000"/>
                            </p:stCondLst>
                            <p:childTnLst>
                              <p:par>
                                <p:cTn id="61" presetID="10" presetClass="entr" presetSubtype="0"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childTnLst>
                                </p:cTn>
                              </p:par>
                            </p:childTnLst>
                          </p:cTn>
                        </p:par>
                        <p:par>
                          <p:cTn id="64" fill="hold">
                            <p:stCondLst>
                              <p:cond delay="16000"/>
                            </p:stCondLst>
                            <p:childTnLst>
                              <p:par>
                                <p:cTn id="65" presetID="10" presetClass="entr" presetSubtype="0" fill="hold"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childTnLst>
                                </p:cTn>
                              </p:par>
                            </p:childTnLst>
                          </p:cTn>
                        </p:par>
                        <p:par>
                          <p:cTn id="68" fill="hold">
                            <p:stCondLst>
                              <p:cond delay="17000"/>
                            </p:stCondLst>
                            <p:childTnLst>
                              <p:par>
                                <p:cTn id="69" presetID="10" presetClass="entr" presetSubtype="0" fill="hold"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1000"/>
                                        <p:tgtEl>
                                          <p:spTgt spid="44"/>
                                        </p:tgtEl>
                                      </p:cBhvr>
                                    </p:animEffect>
                                  </p:childTnLst>
                                </p:cTn>
                              </p:par>
                            </p:childTnLst>
                          </p:cTn>
                        </p:par>
                        <p:par>
                          <p:cTn id="72" fill="hold">
                            <p:stCondLst>
                              <p:cond delay="18000"/>
                            </p:stCondLst>
                            <p:childTnLst>
                              <p:par>
                                <p:cTn id="73" presetID="10" presetClass="entr" presetSubtype="0"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1000"/>
                                        <p:tgtEl>
                                          <p:spTgt spid="45"/>
                                        </p:tgtEl>
                                      </p:cBhvr>
                                    </p:animEffect>
                                  </p:childTnLst>
                                </p:cTn>
                              </p:par>
                            </p:childTnLst>
                          </p:cTn>
                        </p:par>
                        <p:par>
                          <p:cTn id="76" fill="hold">
                            <p:stCondLst>
                              <p:cond delay="19000"/>
                            </p:stCondLst>
                            <p:childTnLst>
                              <p:par>
                                <p:cTn id="77" presetID="10" presetClass="entr" presetSubtype="0"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1000"/>
                                        <p:tgtEl>
                                          <p:spTgt spid="46"/>
                                        </p:tgtEl>
                                      </p:cBhvr>
                                    </p:animEffect>
                                  </p:childTnLst>
                                </p:cTn>
                              </p:par>
                            </p:childTnLst>
                          </p:cTn>
                        </p:par>
                        <p:par>
                          <p:cTn id="80" fill="hold">
                            <p:stCondLst>
                              <p:cond delay="20000"/>
                            </p:stCondLst>
                            <p:childTnLst>
                              <p:par>
                                <p:cTn id="81" presetID="10"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 Indicators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6139007"/>
              </p:ext>
            </p:extLst>
          </p:nvPr>
        </p:nvGraphicFramePr>
        <p:xfrm>
          <a:off x="152400" y="1600199"/>
          <a:ext cx="8778240" cy="5029200"/>
        </p:xfrm>
        <a:graphic>
          <a:graphicData uri="http://schemas.openxmlformats.org/drawingml/2006/table">
            <a:tbl>
              <a:tblPr firstRow="1" firstCol="1" bandRow="1">
                <a:effectLst/>
                <a:tableStyleId>{1E171933-4619-4E11-9A3F-F7608DF75F80}</a:tableStyleId>
              </a:tblPr>
              <a:tblGrid>
                <a:gridCol w="4096512"/>
                <a:gridCol w="4681728"/>
              </a:tblGrid>
              <a:tr h="688360">
                <a:tc>
                  <a:txBody>
                    <a:bodyPr/>
                    <a:lstStyle/>
                    <a:p>
                      <a:pPr marL="0" marR="0">
                        <a:lnSpc>
                          <a:spcPct val="115000"/>
                        </a:lnSpc>
                        <a:spcBef>
                          <a:spcPts val="0"/>
                        </a:spcBef>
                        <a:spcAft>
                          <a:spcPts val="0"/>
                        </a:spcAft>
                      </a:pPr>
                      <a:r>
                        <a:rPr lang="en-US" sz="1600" b="0" dirty="0" smtClean="0">
                          <a:effectLst/>
                        </a:rPr>
                        <a:t>Indicators</a:t>
                      </a:r>
                      <a:endParaRPr lang="en-US" sz="1600" b="0" dirty="0">
                        <a:solidFill>
                          <a:srgbClr val="000000"/>
                        </a:solidFill>
                        <a:effectLst/>
                        <a:latin typeface="Calibri"/>
                        <a:ea typeface="Calibri"/>
                        <a:cs typeface="Times New Roman"/>
                      </a:endParaRPr>
                    </a:p>
                  </a:txBody>
                  <a:tcPr marL="64888" marR="64888" marT="0" marB="0" anchor="ctr"/>
                </a:tc>
                <a:tc>
                  <a:txBody>
                    <a:bodyPr/>
                    <a:lstStyle/>
                    <a:p>
                      <a:pPr marL="114300" marR="0" indent="0">
                        <a:lnSpc>
                          <a:spcPct val="115000"/>
                        </a:lnSpc>
                        <a:spcBef>
                          <a:spcPts val="0"/>
                        </a:spcBef>
                        <a:spcAft>
                          <a:spcPts val="0"/>
                        </a:spcAft>
                      </a:pPr>
                      <a:r>
                        <a:rPr lang="en-US" sz="1600" b="0" dirty="0">
                          <a:effectLst/>
                        </a:rPr>
                        <a:t>M</a:t>
                      </a:r>
                      <a:r>
                        <a:rPr lang="en-US" sz="1600" b="0" dirty="0" smtClean="0">
                          <a:effectLst/>
                        </a:rPr>
                        <a:t>easures</a:t>
                      </a:r>
                      <a:endParaRPr lang="en-US" sz="1600" b="0" dirty="0">
                        <a:solidFill>
                          <a:srgbClr val="000000"/>
                        </a:solidFill>
                        <a:effectLst/>
                        <a:latin typeface="Calibri"/>
                        <a:ea typeface="Calibri"/>
                        <a:cs typeface="Times New Roman"/>
                      </a:endParaRPr>
                    </a:p>
                  </a:txBody>
                  <a:tcPr marL="64888" marR="64888" marT="0" marB="0" anchor="ctr"/>
                </a:tc>
              </a:tr>
              <a:tr h="1085210">
                <a:tc>
                  <a:txBody>
                    <a:bodyPr/>
                    <a:lstStyle/>
                    <a:p>
                      <a:pPr marL="0" marR="0">
                        <a:lnSpc>
                          <a:spcPct val="115000"/>
                        </a:lnSpc>
                        <a:spcBef>
                          <a:spcPts val="0"/>
                        </a:spcBef>
                        <a:spcAft>
                          <a:spcPts val="0"/>
                        </a:spcAft>
                      </a:pPr>
                      <a:r>
                        <a:rPr lang="en-US" sz="1600" b="0" dirty="0" smtClean="0">
                          <a:effectLst/>
                        </a:rPr>
                        <a:t>Nutrition</a:t>
                      </a:r>
                      <a:endParaRPr lang="en-US" sz="1600" b="0" dirty="0">
                        <a:solidFill>
                          <a:srgbClr val="000000"/>
                        </a:solidFill>
                        <a:effectLst/>
                        <a:latin typeface="Calibri"/>
                        <a:ea typeface="Calibri"/>
                        <a:cs typeface="Times New Roman"/>
                      </a:endParaRPr>
                    </a:p>
                  </a:txBody>
                  <a:tcPr marL="64888" marR="64888" marT="0" marB="0"/>
                </a:tc>
                <a:tc>
                  <a:txBody>
                    <a:bodyPr/>
                    <a:lstStyle/>
                    <a:p>
                      <a:pPr marL="114300" marR="0" indent="0">
                        <a:lnSpc>
                          <a:spcPct val="115000"/>
                        </a:lnSpc>
                        <a:spcBef>
                          <a:spcPts val="0"/>
                        </a:spcBef>
                        <a:spcAft>
                          <a:spcPts val="0"/>
                        </a:spcAft>
                      </a:pPr>
                      <a:r>
                        <a:rPr lang="en-US" sz="1600" b="0" dirty="0" smtClean="0">
                          <a:effectLst/>
                        </a:rPr>
                        <a:t>% With</a:t>
                      </a:r>
                      <a:r>
                        <a:rPr lang="en-US" sz="1600" b="0" baseline="0" dirty="0" smtClean="0">
                          <a:effectLst/>
                        </a:rPr>
                        <a:t> Good Food </a:t>
                      </a:r>
                      <a:r>
                        <a:rPr lang="en-US" sz="1600" b="0" dirty="0" smtClean="0">
                          <a:effectLst/>
                        </a:rPr>
                        <a:t>Access </a:t>
                      </a:r>
                      <a:endParaRPr lang="en-US" sz="1600" b="0" dirty="0">
                        <a:effectLst/>
                      </a:endParaRPr>
                    </a:p>
                  </a:txBody>
                  <a:tcPr marL="64888" marR="64888" marT="0" marB="0"/>
                </a:tc>
              </a:tr>
              <a:tr h="1085210">
                <a:tc>
                  <a:txBody>
                    <a:bodyPr/>
                    <a:lstStyle/>
                    <a:p>
                      <a:pPr marL="0" marR="0">
                        <a:lnSpc>
                          <a:spcPct val="115000"/>
                        </a:lnSpc>
                        <a:spcBef>
                          <a:spcPts val="0"/>
                        </a:spcBef>
                        <a:spcAft>
                          <a:spcPts val="0"/>
                        </a:spcAft>
                      </a:pPr>
                      <a:r>
                        <a:rPr lang="en-US" sz="1600" b="0" dirty="0" smtClean="0">
                          <a:effectLst/>
                        </a:rPr>
                        <a:t>Physical Activity</a:t>
                      </a:r>
                      <a:endParaRPr lang="en-US" sz="1600" b="0" dirty="0">
                        <a:solidFill>
                          <a:srgbClr val="000000"/>
                        </a:solidFill>
                        <a:effectLst/>
                        <a:latin typeface="Calibri"/>
                        <a:ea typeface="Calibri"/>
                        <a:cs typeface="Times New Roman"/>
                      </a:endParaRPr>
                    </a:p>
                  </a:txBody>
                  <a:tcPr marL="64888" marR="64888" marT="0" marB="0"/>
                </a:tc>
                <a:tc>
                  <a:txBody>
                    <a:bodyPr/>
                    <a:lstStyle/>
                    <a:p>
                      <a:pPr marL="114300" marR="0" indent="0">
                        <a:lnSpc>
                          <a:spcPct val="115000"/>
                        </a:lnSpc>
                        <a:spcBef>
                          <a:spcPts val="0"/>
                        </a:spcBef>
                        <a:spcAft>
                          <a:spcPts val="0"/>
                        </a:spcAft>
                      </a:pPr>
                      <a:r>
                        <a:rPr lang="en-US" sz="1600" b="0" dirty="0" err="1" smtClean="0">
                          <a:effectLst/>
                        </a:rPr>
                        <a:t>Walkability</a:t>
                      </a:r>
                      <a:endParaRPr lang="en-US" sz="1600" b="0" dirty="0" smtClean="0">
                        <a:effectLst/>
                      </a:endParaRPr>
                    </a:p>
                  </a:txBody>
                  <a:tcPr marL="64888" marR="64888" marT="0" marB="0"/>
                </a:tc>
              </a:tr>
              <a:tr h="1085210">
                <a:tc>
                  <a:txBody>
                    <a:bodyPr/>
                    <a:lstStyle/>
                    <a:p>
                      <a:pPr marL="0" marR="0">
                        <a:lnSpc>
                          <a:spcPct val="115000"/>
                        </a:lnSpc>
                        <a:spcBef>
                          <a:spcPts val="0"/>
                        </a:spcBef>
                        <a:spcAft>
                          <a:spcPts val="0"/>
                        </a:spcAft>
                      </a:pPr>
                      <a:r>
                        <a:rPr lang="en-US" sz="1600" b="0" dirty="0" smtClean="0">
                          <a:effectLst/>
                        </a:rPr>
                        <a:t>Morbidity</a:t>
                      </a:r>
                      <a:endParaRPr lang="en-US" sz="1600" b="0" dirty="0">
                        <a:solidFill>
                          <a:srgbClr val="000000"/>
                        </a:solidFill>
                        <a:effectLst/>
                        <a:latin typeface="Calibri"/>
                        <a:ea typeface="Calibri"/>
                        <a:cs typeface="Times New Roman"/>
                      </a:endParaRPr>
                    </a:p>
                  </a:txBody>
                  <a:tcPr marL="64888" marR="64888" marT="0" marB="0"/>
                </a:tc>
                <a:tc>
                  <a:txBody>
                    <a:bodyPr/>
                    <a:lstStyle/>
                    <a:p>
                      <a:pPr marL="114300" marR="0" indent="0">
                        <a:lnSpc>
                          <a:spcPct val="115000"/>
                        </a:lnSpc>
                        <a:spcBef>
                          <a:spcPts val="0"/>
                        </a:spcBef>
                        <a:spcAft>
                          <a:spcPts val="0"/>
                        </a:spcAft>
                      </a:pPr>
                      <a:r>
                        <a:rPr lang="en-US" sz="1600" b="0" dirty="0" smtClean="0">
                          <a:effectLst/>
                        </a:rPr>
                        <a:t>Diabetes</a:t>
                      </a:r>
                    </a:p>
                    <a:p>
                      <a:pPr marL="114300" marR="0" indent="0">
                        <a:lnSpc>
                          <a:spcPct val="115000"/>
                        </a:lnSpc>
                        <a:spcBef>
                          <a:spcPts val="0"/>
                        </a:spcBef>
                        <a:spcAft>
                          <a:spcPts val="0"/>
                        </a:spcAft>
                      </a:pPr>
                      <a:r>
                        <a:rPr lang="en-US" sz="1600" b="0" dirty="0" smtClean="0">
                          <a:effectLst/>
                        </a:rPr>
                        <a:t>Hypertensive Heart Disease</a:t>
                      </a:r>
                    </a:p>
                    <a:p>
                      <a:pPr marL="114300" marR="0" indent="0">
                        <a:lnSpc>
                          <a:spcPct val="115000"/>
                        </a:lnSpc>
                        <a:spcBef>
                          <a:spcPts val="0"/>
                        </a:spcBef>
                        <a:spcAft>
                          <a:spcPts val="0"/>
                        </a:spcAft>
                      </a:pPr>
                      <a:r>
                        <a:rPr lang="en-US" sz="1600" b="0" dirty="0" smtClean="0">
                          <a:effectLst/>
                        </a:rPr>
                        <a:t>Esophageal, Renal &amp; Uterine Cancers</a:t>
                      </a:r>
                    </a:p>
                  </a:txBody>
                  <a:tcPr marL="64888" marR="64888" marT="0" marB="0"/>
                </a:tc>
              </a:tr>
              <a:tr h="1085210">
                <a:tc>
                  <a:txBody>
                    <a:bodyPr/>
                    <a:lstStyle/>
                    <a:p>
                      <a:pPr marL="0" marR="0">
                        <a:lnSpc>
                          <a:spcPct val="115000"/>
                        </a:lnSpc>
                        <a:spcBef>
                          <a:spcPts val="0"/>
                        </a:spcBef>
                        <a:spcAft>
                          <a:spcPts val="0"/>
                        </a:spcAft>
                      </a:pPr>
                      <a:r>
                        <a:rPr lang="en-US" sz="1600" b="0" dirty="0" smtClean="0">
                          <a:effectLst/>
                        </a:rPr>
                        <a:t>Mortality</a:t>
                      </a:r>
                      <a:endParaRPr lang="en-US" sz="1600" b="0" dirty="0">
                        <a:solidFill>
                          <a:srgbClr val="000000"/>
                        </a:solidFill>
                        <a:effectLst/>
                        <a:latin typeface="Calibri"/>
                        <a:ea typeface="Calibri"/>
                        <a:cs typeface="Times New Roman"/>
                      </a:endParaRPr>
                    </a:p>
                  </a:txBody>
                  <a:tcPr marL="64888" marR="64888" marT="0" marB="0"/>
                </a:tc>
                <a:tc>
                  <a:txBody>
                    <a:bodyPr/>
                    <a:lstStyle/>
                    <a:p>
                      <a:pPr marL="114300" marR="0" indent="0">
                        <a:lnSpc>
                          <a:spcPct val="115000"/>
                        </a:lnSpc>
                        <a:spcBef>
                          <a:spcPts val="0"/>
                        </a:spcBef>
                        <a:spcAft>
                          <a:spcPts val="0"/>
                        </a:spcAft>
                      </a:pPr>
                      <a:r>
                        <a:rPr lang="en-US" sz="1600" b="0" dirty="0" smtClean="0">
                          <a:effectLst/>
                        </a:rPr>
                        <a:t>YPLL</a:t>
                      </a:r>
                      <a:r>
                        <a:rPr lang="en-US" sz="1600" b="0" baseline="0" dirty="0" smtClean="0">
                          <a:effectLst/>
                        </a:rPr>
                        <a:t> 75 Rate</a:t>
                      </a:r>
                      <a:endParaRPr lang="en-US" sz="1600" b="0" dirty="0">
                        <a:solidFill>
                          <a:srgbClr val="000000"/>
                        </a:solidFill>
                        <a:effectLst/>
                        <a:latin typeface="Calibri"/>
                        <a:ea typeface="Calibri"/>
                        <a:cs typeface="Times New Roman"/>
                      </a:endParaRPr>
                    </a:p>
                  </a:txBody>
                  <a:tcPr marL="64888" marR="64888" marT="0" marB="0"/>
                </a:tc>
              </a:tr>
            </a:tbl>
          </a:graphicData>
        </a:graphic>
      </p:graphicFrame>
    </p:spTree>
    <p:extLst>
      <p:ext uri="{BB962C8B-B14F-4D97-AF65-F5344CB8AC3E}">
        <p14:creationId xmlns:p14="http://schemas.microsoft.com/office/powerpoint/2010/main" val="33308973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Food Access</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dirty="0" smtClean="0"/>
              <a:t>Food destinations:</a:t>
            </a:r>
          </a:p>
          <a:p>
            <a:pPr lvl="1"/>
            <a:r>
              <a:rPr lang="en-US" dirty="0"/>
              <a:t>Supermarkets</a:t>
            </a:r>
          </a:p>
          <a:p>
            <a:pPr lvl="1"/>
            <a:r>
              <a:rPr lang="en-US" dirty="0"/>
              <a:t>Food markets and grocery stores</a:t>
            </a:r>
          </a:p>
          <a:p>
            <a:pPr lvl="1"/>
            <a:r>
              <a:rPr lang="en-US" dirty="0"/>
              <a:t>Farmers markets</a:t>
            </a:r>
          </a:p>
          <a:p>
            <a:pPr lvl="1"/>
            <a:endParaRPr lang="en-US" dirty="0" smtClean="0"/>
          </a:p>
          <a:p>
            <a:r>
              <a:rPr lang="en-US" dirty="0" smtClean="0"/>
              <a:t>Proximity: determined by average nearest distance from populations to food retail destinations.</a:t>
            </a:r>
          </a:p>
          <a:p>
            <a:endParaRPr lang="en-US" dirty="0" smtClean="0"/>
          </a:p>
          <a:p>
            <a:r>
              <a:rPr lang="en-US" dirty="0" smtClean="0"/>
              <a:t>Socioeconomic factors: </a:t>
            </a:r>
          </a:p>
          <a:p>
            <a:pPr lvl="1"/>
            <a:r>
              <a:rPr lang="en-US" dirty="0" smtClean="0"/>
              <a:t>Poverty status </a:t>
            </a:r>
            <a:endParaRPr lang="en-US" i="1" dirty="0" smtClean="0"/>
          </a:p>
          <a:p>
            <a:endParaRPr lang="en-US" dirty="0"/>
          </a:p>
        </p:txBody>
      </p:sp>
    </p:spTree>
    <p:extLst>
      <p:ext uri="{BB962C8B-B14F-4D97-AF65-F5344CB8AC3E}">
        <p14:creationId xmlns:p14="http://schemas.microsoft.com/office/powerpoint/2010/main" val="30492159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l="51089" t="22656" r="6620" b="19531"/>
          <a:stretch>
            <a:fillRect/>
          </a:stretch>
        </p:blipFill>
        <p:spPr bwMode="auto">
          <a:xfrm>
            <a:off x="4191000" y="1541416"/>
            <a:ext cx="4876800" cy="5316583"/>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Distance From Populations to Nearest Food Destinations</a:t>
            </a:r>
            <a:endParaRPr lang="en-US" dirty="0"/>
          </a:p>
        </p:txBody>
      </p:sp>
      <p:sp>
        <p:nvSpPr>
          <p:cNvPr id="3" name="Content Placeholder 2"/>
          <p:cNvSpPr>
            <a:spLocks noGrp="1"/>
          </p:cNvSpPr>
          <p:nvPr>
            <p:ph idx="1"/>
          </p:nvPr>
        </p:nvSpPr>
        <p:spPr>
          <a:xfrm>
            <a:off x="304800" y="2103437"/>
            <a:ext cx="3352800" cy="4525963"/>
          </a:xfrm>
        </p:spPr>
        <p:txBody>
          <a:bodyPr/>
          <a:lstStyle/>
          <a:p>
            <a:r>
              <a:rPr lang="en-US" dirty="0" smtClean="0"/>
              <a:t>Using the Near tool</a:t>
            </a:r>
          </a:p>
          <a:p>
            <a:r>
              <a:rPr lang="en-US" dirty="0" smtClean="0"/>
              <a:t>Calculates distance from each block group </a:t>
            </a:r>
            <a:r>
              <a:rPr lang="en-US" dirty="0" err="1" smtClean="0"/>
              <a:t>centroid</a:t>
            </a:r>
            <a:r>
              <a:rPr lang="en-US" dirty="0" smtClean="0"/>
              <a:t> to nearest food destination</a:t>
            </a:r>
            <a:endParaRPr lang="en-US" dirty="0"/>
          </a:p>
        </p:txBody>
      </p:sp>
      <p:sp>
        <p:nvSpPr>
          <p:cNvPr id="5" name="TextBox 4"/>
          <p:cNvSpPr txBox="1"/>
          <p:nvPr/>
        </p:nvSpPr>
        <p:spPr>
          <a:xfrm>
            <a:off x="152400" y="6548735"/>
            <a:ext cx="7848600" cy="461665"/>
          </a:xfrm>
          <a:prstGeom prst="rect">
            <a:avLst/>
          </a:prstGeom>
          <a:noFill/>
        </p:spPr>
        <p:txBody>
          <a:bodyPr wrap="square" rtlCol="0">
            <a:spAutoFit/>
          </a:bodyPr>
          <a:lstStyle/>
          <a:p>
            <a:r>
              <a:rPr lang="en-US" sz="800" dirty="0" smtClean="0"/>
              <a:t>U.S. Census Bureau. ( 2010). </a:t>
            </a:r>
            <a:r>
              <a:rPr lang="en-US" sz="800" i="1" dirty="0" smtClean="0"/>
              <a:t>Profile of General Population and Housing Characteristics: 2010 Demographic Profile.</a:t>
            </a:r>
            <a:r>
              <a:rPr lang="en-US" sz="800" dirty="0" smtClean="0"/>
              <a:t> Data Retrieved from www.factfinder2.census.gov</a:t>
            </a:r>
          </a:p>
          <a:p>
            <a:r>
              <a:rPr lang="en-US" sz="800" dirty="0" smtClean="0"/>
              <a:t>Reference USA. ( 2012). </a:t>
            </a:r>
            <a:r>
              <a:rPr lang="en-US" sz="800" i="1" dirty="0" smtClean="0"/>
              <a:t>U.S. Businesses. </a:t>
            </a:r>
            <a:r>
              <a:rPr lang="en-US" sz="800" dirty="0" smtClean="0"/>
              <a:t>Data retrieved from www.referenceusa.com</a:t>
            </a:r>
          </a:p>
          <a:p>
            <a:endParaRPr lang="en-US" sz="800" dirty="0"/>
          </a:p>
        </p:txBody>
      </p:sp>
    </p:spTree>
    <p:extLst>
      <p:ext uri="{BB962C8B-B14F-4D97-AF65-F5344CB8AC3E}">
        <p14:creationId xmlns:p14="http://schemas.microsoft.com/office/powerpoint/2010/main" val="38457251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a:t>
            </a:r>
            <a:endParaRPr lang="en-US" dirty="0"/>
          </a:p>
        </p:txBody>
      </p:sp>
      <p:sp>
        <p:nvSpPr>
          <p:cNvPr id="3" name="Content Placeholder 2"/>
          <p:cNvSpPr>
            <a:spLocks noGrp="1"/>
          </p:cNvSpPr>
          <p:nvPr>
            <p:ph idx="1"/>
          </p:nvPr>
        </p:nvSpPr>
        <p:spPr>
          <a:xfrm>
            <a:off x="7257" y="1828800"/>
            <a:ext cx="3505200" cy="4525963"/>
          </a:xfrm>
        </p:spPr>
        <p:txBody>
          <a:bodyPr>
            <a:normAutofit/>
          </a:bodyPr>
          <a:lstStyle/>
          <a:p>
            <a:r>
              <a:rPr lang="en-US" sz="2500" dirty="0" smtClean="0"/>
              <a:t>325 block groups in the city of Atlanta</a:t>
            </a:r>
          </a:p>
          <a:p>
            <a:r>
              <a:rPr lang="en-US" sz="2500" dirty="0" smtClean="0"/>
              <a:t>262 food destinations</a:t>
            </a:r>
          </a:p>
          <a:p>
            <a:r>
              <a:rPr lang="en-US" sz="2500" dirty="0" smtClean="0"/>
              <a:t>the range of access is 168 ft - 16,051 ft</a:t>
            </a:r>
          </a:p>
          <a:p>
            <a:r>
              <a:rPr lang="en-US" sz="2500" dirty="0" smtClean="0"/>
              <a:t>The average nearest distance to a food market is 2357 feet or .45 mile. </a:t>
            </a:r>
            <a:endParaRPr lang="en-US" sz="2500" dirty="0"/>
          </a:p>
        </p:txBody>
      </p:sp>
      <p:pic>
        <p:nvPicPr>
          <p:cNvPr id="4" name="Picture 2"/>
          <p:cNvPicPr>
            <a:picLocks noChangeAspect="1" noChangeArrowheads="1"/>
          </p:cNvPicPr>
          <p:nvPr/>
        </p:nvPicPr>
        <p:blipFill>
          <a:blip r:embed="rId3" cstate="print"/>
          <a:srcRect l="40046" t="17969" r="1558" b="9375"/>
          <a:stretch>
            <a:fillRect/>
          </a:stretch>
        </p:blipFill>
        <p:spPr bwMode="auto">
          <a:xfrm>
            <a:off x="3657600" y="1523410"/>
            <a:ext cx="5376236" cy="5334590"/>
          </a:xfrm>
          <a:prstGeom prst="rect">
            <a:avLst/>
          </a:prstGeom>
          <a:noFill/>
          <a:ln w="9525">
            <a:noFill/>
            <a:miter lim="800000"/>
            <a:headEnd/>
            <a:tailEnd/>
          </a:ln>
        </p:spPr>
      </p:pic>
      <p:sp>
        <p:nvSpPr>
          <p:cNvPr id="8" name="TextBox 7"/>
          <p:cNvSpPr txBox="1"/>
          <p:nvPr/>
        </p:nvSpPr>
        <p:spPr>
          <a:xfrm>
            <a:off x="152400" y="6548735"/>
            <a:ext cx="7848600" cy="461665"/>
          </a:xfrm>
          <a:prstGeom prst="rect">
            <a:avLst/>
          </a:prstGeom>
          <a:noFill/>
        </p:spPr>
        <p:txBody>
          <a:bodyPr wrap="square" rtlCol="0">
            <a:spAutoFit/>
          </a:bodyPr>
          <a:lstStyle/>
          <a:p>
            <a:r>
              <a:rPr lang="en-US" sz="800" dirty="0" smtClean="0"/>
              <a:t>U.S. Census Bureau. ( 2010). </a:t>
            </a:r>
            <a:r>
              <a:rPr lang="en-US" sz="800" i="1" dirty="0" smtClean="0"/>
              <a:t>Profile of General Population and Housing Characteristics: 2010 Demographic Profile.</a:t>
            </a:r>
            <a:r>
              <a:rPr lang="en-US" sz="800" dirty="0" smtClean="0"/>
              <a:t> Data Retrieved from www.factfinder2.census.gov</a:t>
            </a:r>
          </a:p>
          <a:p>
            <a:r>
              <a:rPr lang="en-US" sz="800" dirty="0" smtClean="0"/>
              <a:t>Reference USA. ( 2012). </a:t>
            </a:r>
            <a:r>
              <a:rPr lang="en-US" sz="800" i="1" dirty="0" smtClean="0"/>
              <a:t>U.S. Businesses. </a:t>
            </a:r>
            <a:r>
              <a:rPr lang="en-US" sz="800" dirty="0" smtClean="0"/>
              <a:t>Data retrieved from www.referenceusa.com</a:t>
            </a:r>
          </a:p>
          <a:p>
            <a:endParaRPr lang="en-US" sz="800" dirty="0"/>
          </a:p>
        </p:txBody>
      </p:sp>
    </p:spTree>
    <p:extLst>
      <p:ext uri="{BB962C8B-B14F-4D97-AF65-F5344CB8AC3E}">
        <p14:creationId xmlns:p14="http://schemas.microsoft.com/office/powerpoint/2010/main" val="18231537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Nutrition: Good Food Access</a:t>
            </a:r>
            <a:endParaRPr lang="en-US" dirty="0"/>
          </a:p>
        </p:txBody>
      </p:sp>
      <p:pic>
        <p:nvPicPr>
          <p:cNvPr id="3074" name="Picture 2" descr="C:\Users\Susannah\Dropbox\ATL_community_involvement_study\ATL_objective_data\images\health\foodaccess_quintiles.png"/>
          <p:cNvPicPr>
            <a:picLocks noChangeAspect="1" noChangeArrowheads="1"/>
          </p:cNvPicPr>
          <p:nvPr/>
        </p:nvPicPr>
        <p:blipFill>
          <a:blip r:embed="rId2" cstate="print"/>
          <a:srcRect/>
          <a:stretch>
            <a:fillRect/>
          </a:stretch>
        </p:blipFill>
        <p:spPr bwMode="auto">
          <a:xfrm>
            <a:off x="1253666" y="1499616"/>
            <a:ext cx="6594934" cy="5358384"/>
          </a:xfrm>
          <a:prstGeom prst="rect">
            <a:avLst/>
          </a:prstGeom>
          <a:noFill/>
        </p:spPr>
      </p:pic>
      <p:sp>
        <p:nvSpPr>
          <p:cNvPr id="4" name="TextBox 3"/>
          <p:cNvSpPr txBox="1"/>
          <p:nvPr/>
        </p:nvSpPr>
        <p:spPr>
          <a:xfrm>
            <a:off x="7543800" y="6642556"/>
            <a:ext cx="1905000" cy="215444"/>
          </a:xfrm>
          <a:prstGeom prst="rect">
            <a:avLst/>
          </a:prstGeom>
          <a:noFill/>
        </p:spPr>
        <p:txBody>
          <a:bodyPr wrap="square" rtlCol="0">
            <a:spAutoFit/>
          </a:bodyPr>
          <a:lstStyle/>
          <a:p>
            <a:r>
              <a:rPr lang="en-US" sz="800" dirty="0" smtClean="0"/>
              <a:t>Source: Calculated by authors.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Physical activity: </a:t>
            </a:r>
            <a:r>
              <a:rPr lang="en-US" dirty="0" err="1" smtClean="0"/>
              <a:t>walkability</a:t>
            </a:r>
            <a:endParaRPr lang="en-US" dirty="0"/>
          </a:p>
        </p:txBody>
      </p:sp>
      <p:pic>
        <p:nvPicPr>
          <p:cNvPr id="2050" name="Picture 2" descr="C:\Users\Susannah\Dropbox\ATL_community_involvement_study\ATL_objective_data\images\health\walk_quintiles.png"/>
          <p:cNvPicPr>
            <a:picLocks noChangeAspect="1" noChangeArrowheads="1"/>
          </p:cNvPicPr>
          <p:nvPr/>
        </p:nvPicPr>
        <p:blipFill>
          <a:blip r:embed="rId3" cstate="print"/>
          <a:stretch>
            <a:fillRect/>
          </a:stretch>
        </p:blipFill>
        <p:spPr bwMode="auto">
          <a:xfrm>
            <a:off x="1253666" y="1499616"/>
            <a:ext cx="6594934" cy="5358383"/>
          </a:xfrm>
          <a:prstGeom prst="rect">
            <a:avLst/>
          </a:prstGeom>
          <a:noFill/>
        </p:spPr>
      </p:pic>
      <p:sp>
        <p:nvSpPr>
          <p:cNvPr id="5" name="TextBox 4"/>
          <p:cNvSpPr txBox="1"/>
          <p:nvPr/>
        </p:nvSpPr>
        <p:spPr>
          <a:xfrm>
            <a:off x="152400" y="6642556"/>
            <a:ext cx="8686800" cy="215444"/>
          </a:xfrm>
          <a:prstGeom prst="rect">
            <a:avLst/>
          </a:prstGeom>
          <a:noFill/>
        </p:spPr>
        <p:txBody>
          <a:bodyPr wrap="square" rtlCol="0">
            <a:spAutoFit/>
          </a:bodyPr>
          <a:lstStyle/>
          <a:p>
            <a:r>
              <a:rPr lang="en-US" sz="800" dirty="0" smtClean="0"/>
              <a:t>Data Source: Walk Score. (2012). </a:t>
            </a:r>
            <a:r>
              <a:rPr lang="en-US" sz="800" i="1" dirty="0" smtClean="0"/>
              <a:t>Atlanta Neighborhoods.</a:t>
            </a:r>
            <a:r>
              <a:rPr lang="en-US" sz="800" dirty="0" smtClean="0"/>
              <a:t> Data retrieved from www.walkscore.com</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Morbidity: Diabetes</a:t>
            </a:r>
            <a:endParaRPr lang="en-US" dirty="0"/>
          </a:p>
        </p:txBody>
      </p:sp>
      <p:pic>
        <p:nvPicPr>
          <p:cNvPr id="3074" name="Picture 2" descr="C:\MyDropBoxFolder\Dropbox\ATL_community_involvement_study\ATL_objective_data\images\health\diabetes_quintiles.png"/>
          <p:cNvPicPr>
            <a:picLocks noChangeAspect="1" noChangeArrowheads="1"/>
          </p:cNvPicPr>
          <p:nvPr/>
        </p:nvPicPr>
        <p:blipFill>
          <a:blip r:embed="rId3" cstate="print"/>
          <a:srcRect/>
          <a:stretch>
            <a:fillRect/>
          </a:stretch>
        </p:blipFill>
        <p:spPr bwMode="auto">
          <a:xfrm>
            <a:off x="1295400" y="1524000"/>
            <a:ext cx="6606188" cy="5367528"/>
          </a:xfrm>
          <a:prstGeom prst="rect">
            <a:avLst/>
          </a:prstGeom>
          <a:noFill/>
        </p:spPr>
      </p:pic>
      <p:sp>
        <p:nvSpPr>
          <p:cNvPr id="4" name="TextBox 3"/>
          <p:cNvSpPr txBox="1"/>
          <p:nvPr/>
        </p:nvSpPr>
        <p:spPr>
          <a:xfrm>
            <a:off x="152400" y="6642556"/>
            <a:ext cx="8686800" cy="215444"/>
          </a:xfrm>
          <a:prstGeom prst="rect">
            <a:avLst/>
          </a:prstGeom>
          <a:noFill/>
        </p:spPr>
        <p:txBody>
          <a:bodyPr wrap="square" rtlCol="0">
            <a:spAutoFit/>
          </a:bodyPr>
          <a:lstStyle/>
          <a:p>
            <a:r>
              <a:rPr lang="en-US" sz="800" dirty="0" smtClean="0"/>
              <a:t>Data Source: Georgia Department of Public Health. </a:t>
            </a:r>
          </a:p>
        </p:txBody>
      </p:sp>
    </p:spTree>
    <p:extLst>
      <p:ext uri="{BB962C8B-B14F-4D97-AF65-F5344CB8AC3E}">
        <p14:creationId xmlns:p14="http://schemas.microsoft.com/office/powerpoint/2010/main" val="885409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Morbidity: </a:t>
            </a:r>
            <a:br>
              <a:rPr lang="en-US" dirty="0" smtClean="0"/>
            </a:br>
            <a:r>
              <a:rPr lang="en-US" dirty="0" smtClean="0"/>
              <a:t>Hypertensive Heart Disease</a:t>
            </a:r>
            <a:endParaRPr lang="en-US" dirty="0"/>
          </a:p>
        </p:txBody>
      </p:sp>
      <p:pic>
        <p:nvPicPr>
          <p:cNvPr id="4098" name="Picture 2" descr="C:\MyDropBoxFolder\Dropbox\ATL_community_involvement_study\ATL_objective_data\images\health\HHD_quintiles.png"/>
          <p:cNvPicPr>
            <a:picLocks noChangeAspect="1" noChangeArrowheads="1"/>
          </p:cNvPicPr>
          <p:nvPr/>
        </p:nvPicPr>
        <p:blipFill>
          <a:blip r:embed="rId3" cstate="print"/>
          <a:srcRect/>
          <a:stretch>
            <a:fillRect/>
          </a:stretch>
        </p:blipFill>
        <p:spPr bwMode="auto">
          <a:xfrm>
            <a:off x="1295400" y="1524000"/>
            <a:ext cx="6606187" cy="5367528"/>
          </a:xfrm>
          <a:prstGeom prst="rect">
            <a:avLst/>
          </a:prstGeom>
          <a:noFill/>
        </p:spPr>
      </p:pic>
      <p:sp>
        <p:nvSpPr>
          <p:cNvPr id="5" name="TextBox 4"/>
          <p:cNvSpPr txBox="1"/>
          <p:nvPr/>
        </p:nvSpPr>
        <p:spPr>
          <a:xfrm>
            <a:off x="152400" y="6642556"/>
            <a:ext cx="8686800" cy="215444"/>
          </a:xfrm>
          <a:prstGeom prst="rect">
            <a:avLst/>
          </a:prstGeom>
          <a:noFill/>
        </p:spPr>
        <p:txBody>
          <a:bodyPr wrap="square" rtlCol="0">
            <a:spAutoFit/>
          </a:bodyPr>
          <a:lstStyle/>
          <a:p>
            <a:r>
              <a:rPr lang="en-US" sz="800" dirty="0" smtClean="0"/>
              <a:t>Data Source: Georgia Department of Public Health. </a:t>
            </a:r>
          </a:p>
        </p:txBody>
      </p:sp>
    </p:spTree>
    <p:extLst>
      <p:ext uri="{BB962C8B-B14F-4D97-AF65-F5344CB8AC3E}">
        <p14:creationId xmlns:p14="http://schemas.microsoft.com/office/powerpoint/2010/main" val="5170104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Morbidity: </a:t>
            </a:r>
            <a:br>
              <a:rPr lang="en-US" dirty="0" smtClean="0"/>
            </a:br>
            <a:r>
              <a:rPr lang="en-US" dirty="0" smtClean="0"/>
              <a:t>Esophageal, Uterine &amp; Renal Cancers</a:t>
            </a:r>
            <a:endParaRPr lang="en-US" dirty="0"/>
          </a:p>
        </p:txBody>
      </p:sp>
      <p:pic>
        <p:nvPicPr>
          <p:cNvPr id="5122" name="Picture 2" descr="C:\MyDropBoxFolder\Dropbox\ATL_community_involvement_study\ATL_objective_data\images\health\cancers_quintiles.png"/>
          <p:cNvPicPr>
            <a:picLocks noChangeAspect="1" noChangeArrowheads="1"/>
          </p:cNvPicPr>
          <p:nvPr/>
        </p:nvPicPr>
        <p:blipFill>
          <a:blip r:embed="rId3" cstate="print"/>
          <a:srcRect/>
          <a:stretch>
            <a:fillRect/>
          </a:stretch>
        </p:blipFill>
        <p:spPr bwMode="auto">
          <a:xfrm>
            <a:off x="1295400" y="1524000"/>
            <a:ext cx="6606188" cy="5367528"/>
          </a:xfrm>
          <a:prstGeom prst="rect">
            <a:avLst/>
          </a:prstGeom>
          <a:noFill/>
        </p:spPr>
      </p:pic>
      <p:sp>
        <p:nvSpPr>
          <p:cNvPr id="4" name="TextBox 3"/>
          <p:cNvSpPr txBox="1"/>
          <p:nvPr/>
        </p:nvSpPr>
        <p:spPr>
          <a:xfrm>
            <a:off x="152400" y="6642556"/>
            <a:ext cx="8686800" cy="215444"/>
          </a:xfrm>
          <a:prstGeom prst="rect">
            <a:avLst/>
          </a:prstGeom>
          <a:noFill/>
        </p:spPr>
        <p:txBody>
          <a:bodyPr wrap="square" rtlCol="0">
            <a:spAutoFit/>
          </a:bodyPr>
          <a:lstStyle/>
          <a:p>
            <a:r>
              <a:rPr lang="en-US" sz="800" dirty="0" smtClean="0"/>
              <a:t>Data Source: Georgia Department of Public Health. </a:t>
            </a:r>
          </a:p>
        </p:txBody>
      </p:sp>
    </p:spTree>
    <p:extLst>
      <p:ext uri="{BB962C8B-B14F-4D97-AF65-F5344CB8AC3E}">
        <p14:creationId xmlns:p14="http://schemas.microsoft.com/office/powerpoint/2010/main" val="794375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a:bodyPr>
          <a:lstStyle/>
          <a:p>
            <a:pPr algn="just"/>
            <a:r>
              <a:rPr lang="en-US" sz="2400" dirty="0" smtClean="0"/>
              <a:t>The 1989 Georgia Planning Act calls for local governments to develop and adopt a Comprehensive Plan. </a:t>
            </a:r>
          </a:p>
          <a:p>
            <a:pPr algn="just"/>
            <a:endParaRPr lang="en-US" sz="800" dirty="0" smtClean="0"/>
          </a:p>
          <a:p>
            <a:pPr algn="just"/>
            <a:r>
              <a:rPr lang="en-US" sz="2400" dirty="0" smtClean="0"/>
              <a:t>An adopted Comprehensive Plan is necessary to maintain the City’s </a:t>
            </a:r>
            <a:r>
              <a:rPr lang="en-US" sz="2400" b="1" dirty="0" smtClean="0"/>
              <a:t>Qualified Local Government</a:t>
            </a:r>
            <a:r>
              <a:rPr lang="en-US" sz="2400" dirty="0" smtClean="0"/>
              <a:t> (QLG) certification.</a:t>
            </a:r>
          </a:p>
          <a:p>
            <a:pPr lvl="1" algn="just"/>
            <a:r>
              <a:rPr lang="en-US" sz="2200" dirty="0" smtClean="0"/>
              <a:t>QLG Certification is needed to be eligible for various state and regional funding.</a:t>
            </a:r>
          </a:p>
          <a:p>
            <a:pPr lvl="1" algn="just"/>
            <a:endParaRPr lang="en-US" sz="800" dirty="0" smtClean="0"/>
          </a:p>
          <a:p>
            <a:pPr algn="just"/>
            <a:r>
              <a:rPr lang="en-US" sz="2400" dirty="0" smtClean="0"/>
              <a:t>The City Charter mandates the preparation of a Comprehensive Development Plan every 3 to 5 years.</a:t>
            </a:r>
          </a:p>
          <a:p>
            <a:pPr lvl="1" algn="just"/>
            <a:r>
              <a:rPr lang="en-US" sz="2200" dirty="0" smtClean="0"/>
              <a:t>The City of Atlanta was one of the first in the state to require  Comprehensive Planning.</a:t>
            </a:r>
          </a:p>
        </p:txBody>
      </p:sp>
      <p:sp>
        <p:nvSpPr>
          <p:cNvPr id="6" name="Title 5"/>
          <p:cNvSpPr>
            <a:spLocks noGrp="1"/>
          </p:cNvSpPr>
          <p:nvPr>
            <p:ph type="title"/>
          </p:nvPr>
        </p:nvSpPr>
        <p:spPr/>
        <p:txBody>
          <a:bodyPr/>
          <a:lstStyle/>
          <a:p>
            <a:r>
              <a:rPr lang="en-US" dirty="0" smtClean="0"/>
              <a:t>Comprehensive Planning Legislation</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MORTALITY: YPLL 75 rate</a:t>
            </a:r>
            <a:endParaRPr lang="en-US" dirty="0"/>
          </a:p>
        </p:txBody>
      </p:sp>
      <p:pic>
        <p:nvPicPr>
          <p:cNvPr id="2050" name="Picture 2" descr="C:\MyDropBoxFolder\Dropbox\ATL_community_involvement_study\ATL_objective_data\images\health\ypll_quintiles.png"/>
          <p:cNvPicPr>
            <a:picLocks noChangeAspect="1" noChangeArrowheads="1"/>
          </p:cNvPicPr>
          <p:nvPr/>
        </p:nvPicPr>
        <p:blipFill>
          <a:blip r:embed="rId2" cstate="print"/>
          <a:srcRect/>
          <a:stretch>
            <a:fillRect/>
          </a:stretch>
        </p:blipFill>
        <p:spPr bwMode="auto">
          <a:xfrm>
            <a:off x="1219200" y="1499616"/>
            <a:ext cx="6594934" cy="5358384"/>
          </a:xfrm>
          <a:prstGeom prst="rect">
            <a:avLst/>
          </a:prstGeom>
          <a:noFill/>
        </p:spPr>
      </p:pic>
      <p:sp>
        <p:nvSpPr>
          <p:cNvPr id="4" name="TextBox 3"/>
          <p:cNvSpPr txBox="1"/>
          <p:nvPr/>
        </p:nvSpPr>
        <p:spPr>
          <a:xfrm>
            <a:off x="152400" y="6642556"/>
            <a:ext cx="8686800" cy="215444"/>
          </a:xfrm>
          <a:prstGeom prst="rect">
            <a:avLst/>
          </a:prstGeom>
          <a:noFill/>
        </p:spPr>
        <p:txBody>
          <a:bodyPr wrap="square" rtlCol="0">
            <a:spAutoFit/>
          </a:bodyPr>
          <a:lstStyle/>
          <a:p>
            <a:r>
              <a:rPr lang="en-US" sz="800" dirty="0" smtClean="0"/>
              <a:t>Data Source: Georgia Department of Public Health.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0"/>
            <a:ext cx="6324600" cy="1828800"/>
          </a:xfrm>
        </p:spPr>
        <p:txBody>
          <a:bodyPr/>
          <a:lstStyle/>
          <a:p>
            <a:pPr algn="ctr"/>
            <a:r>
              <a:rPr lang="en-US" dirty="0" smtClean="0">
                <a:solidFill>
                  <a:schemeClr val="tx1"/>
                </a:solidFill>
              </a:rPr>
              <a:t>Neighborhood </a:t>
            </a:r>
            <a:br>
              <a:rPr lang="en-US" dirty="0" smtClean="0">
                <a:solidFill>
                  <a:schemeClr val="tx1"/>
                </a:solidFill>
              </a:rPr>
            </a:br>
            <a:r>
              <a:rPr lang="en-US" dirty="0" smtClean="0">
                <a:solidFill>
                  <a:schemeClr val="tx1"/>
                </a:solidFill>
              </a:rPr>
              <a:t>Health Index ranking</a:t>
            </a:r>
            <a:endParaRPr lang="en-US" dirty="0">
              <a:solidFill>
                <a:schemeClr val="tx1"/>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91840426"/>
              </p:ext>
            </p:extLst>
          </p:nvPr>
        </p:nvGraphicFramePr>
        <p:xfrm>
          <a:off x="6705600" y="228600"/>
          <a:ext cx="2148840" cy="2011683"/>
        </p:xfrm>
        <a:graphic>
          <a:graphicData uri="http://schemas.openxmlformats.org/drawingml/2006/table">
            <a:tbl>
              <a:tblPr firstRow="1" bandRow="1">
                <a:tableStyleId>{21E4AEA4-8DFA-4A89-87EB-49C32662AFE0}</a:tableStyleId>
              </a:tblPr>
              <a:tblGrid>
                <a:gridCol w="306977"/>
                <a:gridCol w="1149504"/>
                <a:gridCol w="692359"/>
              </a:tblGrid>
              <a:tr h="318539">
                <a:tc rowSpan="9">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t>High SEC</a:t>
                      </a:r>
                      <a:endParaRPr lang="en-US" sz="1200" b="0" i="0" u="none" strike="noStrike" kern="1200" dirty="0" smtClean="0">
                        <a:solidFill>
                          <a:sysClr val="windowText" lastClr="000000"/>
                        </a:solidFill>
                        <a:latin typeface="+mn-lt"/>
                        <a:ea typeface="+mn-ea"/>
                        <a:cs typeface="+mn-cs"/>
                      </a:endParaRPr>
                    </a:p>
                  </a:txBody>
                  <a:tcPr marL="9525" marR="9525" marT="9525" marB="0" vert="vert27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t>NH Ranking</a:t>
                      </a:r>
                      <a:endParaRPr lang="en-US" sz="1200" b="0" i="0" u="none" strike="noStrike" kern="1200" dirty="0" smtClean="0">
                        <a:solidFill>
                          <a:sysClr val="windowText" lastClr="000000"/>
                        </a:solidFill>
                        <a:latin typeface="+mn-lt"/>
                        <a:ea typeface="+mn-ea"/>
                        <a:cs typeface="+mn-cs"/>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t>NPU</a:t>
                      </a:r>
                      <a:endParaRPr lang="en-US" sz="1200" b="0" i="0" u="none" strike="noStrike" kern="1200" dirty="0" smtClean="0">
                        <a:solidFill>
                          <a:sysClr val="windowText" lastClr="000000"/>
                        </a:solidFill>
                        <a:latin typeface="+mn-lt"/>
                        <a:ea typeface="+mn-ea"/>
                        <a:cs typeface="+mn-cs"/>
                      </a:endParaRP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11643">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200" b="0" u="none" strike="noStrike" dirty="0"/>
                        <a:t>1</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fontAlgn="b"/>
                      <a:r>
                        <a:rPr lang="en-US" sz="1100" b="0" i="0" u="none" strike="noStrike">
                          <a:solidFill>
                            <a:srgbClr val="000000"/>
                          </a:solidFill>
                          <a:latin typeface="+mj-lt"/>
                        </a:rPr>
                        <a:t>F</a:t>
                      </a:r>
                    </a:p>
                  </a:txBody>
                  <a:tcPr marL="9525" marR="9525" marT="9525" marB="0" anchor="ctr">
                    <a:lnT w="12700" cap="flat" cmpd="sng" algn="ctr">
                      <a:noFill/>
                      <a:prstDash val="solid"/>
                      <a:round/>
                      <a:headEnd type="none" w="med" len="med"/>
                      <a:tailEnd type="none" w="med" len="med"/>
                    </a:lnT>
                  </a:tcPr>
                </a:tc>
              </a:tr>
              <a:tr h="211643">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200" b="0" u="none" strike="noStrike" dirty="0"/>
                        <a:t>2</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a:solidFill>
                            <a:srgbClr val="000000"/>
                          </a:solidFill>
                          <a:latin typeface="+mj-lt"/>
                        </a:rPr>
                        <a:t>N</a:t>
                      </a:r>
                    </a:p>
                  </a:txBody>
                  <a:tcPr marL="9525" marR="9525" marT="9525" marB="0" anchor="ctr"/>
                </a:tc>
              </a:tr>
              <a:tr h="211643">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200" b="0" u="none" strike="noStrike" dirty="0"/>
                        <a:t>3</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a:solidFill>
                            <a:srgbClr val="000000"/>
                          </a:solidFill>
                          <a:latin typeface="+mj-lt"/>
                        </a:rPr>
                        <a:t>B</a:t>
                      </a:r>
                    </a:p>
                  </a:txBody>
                  <a:tcPr marL="9525" marR="9525" marT="9525" marB="0" anchor="ctr"/>
                </a:tc>
              </a:tr>
              <a:tr h="211643">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200" b="0" u="none" strike="noStrike" dirty="0"/>
                        <a:t>4</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a:solidFill>
                            <a:srgbClr val="000000"/>
                          </a:solidFill>
                          <a:latin typeface="+mj-lt"/>
                        </a:rPr>
                        <a:t>A</a:t>
                      </a:r>
                    </a:p>
                  </a:txBody>
                  <a:tcPr marL="9525" marR="9525" marT="9525" marB="0" anchor="ctr"/>
                </a:tc>
              </a:tr>
              <a:tr h="211643">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200" b="0" u="none" strike="noStrike" dirty="0"/>
                        <a:t>5</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a:solidFill>
                            <a:srgbClr val="000000"/>
                          </a:solidFill>
                          <a:latin typeface="+mj-lt"/>
                        </a:rPr>
                        <a:t>E</a:t>
                      </a:r>
                    </a:p>
                  </a:txBody>
                  <a:tcPr marL="9525" marR="9525" marT="9525" marB="0" anchor="ctr"/>
                </a:tc>
              </a:tr>
              <a:tr h="211643">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200" b="0" u="none" strike="noStrike" dirty="0"/>
                        <a:t>6</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a:solidFill>
                            <a:srgbClr val="000000"/>
                          </a:solidFill>
                          <a:latin typeface="+mj-lt"/>
                        </a:rPr>
                        <a:t>C</a:t>
                      </a:r>
                    </a:p>
                  </a:txBody>
                  <a:tcPr marL="9525" marR="9525" marT="9525" marB="0" anchor="ctr"/>
                </a:tc>
              </a:tr>
              <a:tr h="211643">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200" b="0" u="none" strike="noStrike" dirty="0"/>
                        <a:t>7</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a:solidFill>
                            <a:srgbClr val="000000"/>
                          </a:solidFill>
                          <a:latin typeface="+mj-lt"/>
                        </a:rPr>
                        <a:t>D</a:t>
                      </a:r>
                    </a:p>
                  </a:txBody>
                  <a:tcPr marL="9525" marR="9525" marT="9525" marB="0" anchor="ctr"/>
                </a:tc>
              </a:tr>
              <a:tr h="211643">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200" u="none" strike="noStrike" dirty="0"/>
                        <a:t>8</a:t>
                      </a:r>
                      <a:endParaRPr lang="en-US" sz="1200" b="0" i="0" u="none" strike="noStrike" dirty="0">
                        <a:solidFill>
                          <a:schemeClr val="tx1"/>
                        </a:solidFill>
                        <a:latin typeface="Calibri"/>
                      </a:endParaRPr>
                    </a:p>
                  </a:txBody>
                  <a:tcPr marL="9525" marR="9525" marT="9525"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fontAlgn="b"/>
                      <a:r>
                        <a:rPr lang="en-US" sz="1100" b="0" i="0" u="none" strike="noStrike" dirty="0">
                          <a:solidFill>
                            <a:srgbClr val="000000"/>
                          </a:solidFill>
                          <a:latin typeface="+mj-lt"/>
                        </a:rPr>
                        <a:t>Q</a:t>
                      </a:r>
                    </a:p>
                  </a:txBody>
                  <a:tcPr marL="9525" marR="9525" marT="9525" marB="0" anchor="ctr">
                    <a:lnB w="12700" cap="flat" cmpd="sng" algn="ctr">
                      <a:noFill/>
                      <a:prstDash val="solid"/>
                      <a:round/>
                      <a:headEnd type="none" w="med" len="med"/>
                      <a:tailEnd type="none" w="med" len="med"/>
                    </a:lnB>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191840426"/>
              </p:ext>
            </p:extLst>
          </p:nvPr>
        </p:nvGraphicFramePr>
        <p:xfrm>
          <a:off x="6705600" y="2240282"/>
          <a:ext cx="2148840" cy="1645918"/>
        </p:xfrm>
        <a:graphic>
          <a:graphicData uri="http://schemas.openxmlformats.org/drawingml/2006/table">
            <a:tbl>
              <a:tblPr firstRow="1" bandRow="1">
                <a:tableStyleId>{7DF18680-E054-41AD-8BC1-D1AEF772440D}</a:tableStyleId>
              </a:tblPr>
              <a:tblGrid>
                <a:gridCol w="306977"/>
                <a:gridCol w="1149504"/>
                <a:gridCol w="692359"/>
              </a:tblGrid>
              <a:tr h="330076">
                <a:tc rowSpan="7">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t>Medium SEC</a:t>
                      </a:r>
                      <a:endParaRPr lang="en-US" sz="1200" b="0" i="0" u="none" strike="noStrike" kern="1200" dirty="0" smtClean="0">
                        <a:solidFill>
                          <a:sysClr val="windowText" lastClr="000000"/>
                        </a:solidFill>
                        <a:latin typeface="+mn-lt"/>
                        <a:ea typeface="+mn-ea"/>
                        <a:cs typeface="+mn-cs"/>
                      </a:endParaRPr>
                    </a:p>
                  </a:txBody>
                  <a:tcPr marL="9525" marR="9525" marT="9525" marB="0" vert="vert270" anchor="ctr">
                    <a:lnB w="12700" cap="flat" cmpd="sng" algn="ctr">
                      <a:no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t>NH Ranking</a:t>
                      </a:r>
                      <a:endParaRPr lang="en-US" sz="1200" b="0" i="0" u="none" strike="noStrike" kern="1200" dirty="0" smtClean="0">
                        <a:solidFill>
                          <a:sysClr val="windowText" lastClr="000000"/>
                        </a:solidFill>
                        <a:latin typeface="+mn-lt"/>
                        <a:ea typeface="+mn-ea"/>
                        <a:cs typeface="+mn-cs"/>
                      </a:endParaRPr>
                    </a:p>
                  </a:txBody>
                  <a:tcPr marL="9525" marR="9525" marT="9525" marB="0" anchor="ctr">
                    <a:lnB w="12700" cap="flat" cmpd="sng" algn="ctr">
                      <a:no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t>NPU</a:t>
                      </a:r>
                      <a:endParaRPr lang="en-US" sz="1200" b="0" i="0" u="none" strike="noStrike" kern="1200" dirty="0" smtClean="0">
                        <a:solidFill>
                          <a:sysClr val="windowText" lastClr="000000"/>
                        </a:solidFill>
                        <a:latin typeface="+mn-lt"/>
                        <a:ea typeface="+mn-ea"/>
                        <a:cs typeface="+mn-cs"/>
                      </a:endParaRPr>
                    </a:p>
                  </a:txBody>
                  <a:tcPr marL="9525" marR="9525" marT="9525" marB="0" anchor="ctr">
                    <a:lnB w="12700" cap="flat" cmpd="sng" algn="ctr">
                      <a:noFill/>
                      <a:prstDash val="solid"/>
                      <a:round/>
                      <a:headEnd type="none" w="med" len="med"/>
                      <a:tailEnd type="none" w="med" len="med"/>
                    </a:lnB>
                  </a:tcPr>
                </a:tc>
              </a:tr>
              <a:tr h="219307">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1</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fontAlgn="b"/>
                      <a:r>
                        <a:rPr lang="en-US" sz="1100" b="0" i="0" u="none" strike="noStrike" dirty="0">
                          <a:solidFill>
                            <a:srgbClr val="000000"/>
                          </a:solidFill>
                          <a:latin typeface="+mj-lt"/>
                        </a:rPr>
                        <a:t>M</a:t>
                      </a:r>
                    </a:p>
                  </a:txBody>
                  <a:tcPr marL="9525" marR="9525" marT="9525" marB="0" anchor="ctr">
                    <a:lnT w="12700" cap="flat" cmpd="sng" algn="ctr">
                      <a:noFill/>
                      <a:prstDash val="solid"/>
                      <a:round/>
                      <a:headEnd type="none" w="med" len="med"/>
                      <a:tailEnd type="none" w="med" len="med"/>
                    </a:lnT>
                  </a:tcPr>
                </a:tc>
              </a:tr>
              <a:tr h="219307">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2</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O</a:t>
                      </a:r>
                    </a:p>
                  </a:txBody>
                  <a:tcPr marL="9525" marR="9525" marT="9525" marB="0" anchor="ctr"/>
                </a:tc>
              </a:tr>
              <a:tr h="21930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3</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a:solidFill>
                            <a:srgbClr val="000000"/>
                          </a:solidFill>
                          <a:latin typeface="+mj-lt"/>
                        </a:rPr>
                        <a:t>W</a:t>
                      </a:r>
                    </a:p>
                  </a:txBody>
                  <a:tcPr marL="9525" marR="9525" marT="9525" marB="0" anchor="ctr"/>
                </a:tc>
              </a:tr>
              <a:tr h="21930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4</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smtClean="0">
                          <a:solidFill>
                            <a:srgbClr val="000000"/>
                          </a:solidFill>
                          <a:latin typeface="+mj-lt"/>
                        </a:rPr>
                        <a:t>P</a:t>
                      </a:r>
                      <a:endParaRPr lang="en-US" sz="1100" b="0" i="0" u="none" strike="noStrike" dirty="0">
                        <a:solidFill>
                          <a:srgbClr val="000000"/>
                        </a:solidFill>
                        <a:latin typeface="+mj-lt"/>
                      </a:endParaRPr>
                    </a:p>
                  </a:txBody>
                  <a:tcPr marL="9525" marR="9525" marT="9525" marB="0" anchor="ctr"/>
                </a:tc>
              </a:tr>
              <a:tr h="21930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a:solidFill>
                            <a:srgbClr val="000000"/>
                          </a:solidFill>
                          <a:latin typeface="+mj-lt"/>
                        </a:rPr>
                        <a:t>5</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dirty="0" smtClean="0">
                          <a:solidFill>
                            <a:srgbClr val="000000"/>
                          </a:solidFill>
                          <a:latin typeface="+mj-lt"/>
                        </a:rPr>
                        <a:t>I</a:t>
                      </a:r>
                      <a:endParaRPr lang="en-US" sz="1100" b="0" i="0" u="none" strike="noStrike" dirty="0">
                        <a:solidFill>
                          <a:srgbClr val="000000"/>
                        </a:solidFill>
                        <a:latin typeface="+mj-lt"/>
                      </a:endParaRPr>
                    </a:p>
                  </a:txBody>
                  <a:tcPr marL="9525" marR="9525" marT="9525" marB="0" anchor="ctr"/>
                </a:tc>
              </a:tr>
              <a:tr h="21930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6</a:t>
                      </a:r>
                    </a:p>
                  </a:txBody>
                  <a:tcPr marL="9525" marR="9525" marT="9525"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fontAlgn="b"/>
                      <a:r>
                        <a:rPr lang="en-US" sz="1100" b="0" i="0" u="none" strike="noStrike" dirty="0">
                          <a:solidFill>
                            <a:srgbClr val="000000"/>
                          </a:solidFill>
                          <a:latin typeface="+mj-lt"/>
                        </a:rPr>
                        <a:t>R</a:t>
                      </a:r>
                    </a:p>
                  </a:txBody>
                  <a:tcPr marL="9525" marR="9525" marT="9525" marB="0" anchor="ctr">
                    <a:lnB w="12700" cap="flat" cmpd="sng" algn="ctr">
                      <a:noFill/>
                      <a:prstDash val="solid"/>
                      <a:round/>
                      <a:headEnd type="none" w="med" len="med"/>
                      <a:tailEnd type="none" w="med" len="med"/>
                    </a:lnB>
                  </a:tcPr>
                </a:tc>
              </a:tr>
            </a:tbl>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2191840426"/>
              </p:ext>
            </p:extLst>
          </p:nvPr>
        </p:nvGraphicFramePr>
        <p:xfrm>
          <a:off x="6705600" y="3886200"/>
          <a:ext cx="2148840" cy="2743204"/>
        </p:xfrm>
        <a:graphic>
          <a:graphicData uri="http://schemas.openxmlformats.org/drawingml/2006/table">
            <a:tbl>
              <a:tblPr firstRow="1" bandRow="1">
                <a:tableStyleId>{5C22544A-7EE6-4342-B048-85BDC9FD1C3A}</a:tableStyleId>
              </a:tblPr>
              <a:tblGrid>
                <a:gridCol w="306977"/>
                <a:gridCol w="1149504"/>
                <a:gridCol w="692359"/>
              </a:tblGrid>
              <a:tr h="330167">
                <a:tc rowSpan="1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t>Low SEC</a:t>
                      </a:r>
                      <a:endParaRPr lang="en-US" sz="1200" b="0" i="0" u="none" strike="noStrike" kern="1200" dirty="0" smtClean="0">
                        <a:solidFill>
                          <a:sysClr val="windowText" lastClr="000000"/>
                        </a:solidFill>
                        <a:latin typeface="+mn-lt"/>
                        <a:ea typeface="+mn-ea"/>
                        <a:cs typeface="+mn-cs"/>
                      </a:endParaRPr>
                    </a:p>
                  </a:txBody>
                  <a:tcPr marL="9525" marR="9525" marT="9525" marB="0" vert="vert270" anchor="ctr">
                    <a:lnB w="12700" cap="flat" cmpd="sng" algn="ctr">
                      <a:no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t>NH Ranking</a:t>
                      </a:r>
                      <a:endParaRPr lang="en-US" sz="1200" b="0" i="0" u="none" strike="noStrike" kern="1200" dirty="0" smtClean="0">
                        <a:solidFill>
                          <a:sysClr val="windowText" lastClr="000000"/>
                        </a:solidFill>
                        <a:latin typeface="+mn-lt"/>
                        <a:ea typeface="+mn-ea"/>
                        <a:cs typeface="+mn-cs"/>
                      </a:endParaRPr>
                    </a:p>
                  </a:txBody>
                  <a:tcPr marL="9525" marR="9525" marT="9525" marB="0" anchor="ctr">
                    <a:lnB w="12700" cap="flat" cmpd="sng" algn="ctr">
                      <a:no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0" u="none" strike="noStrike" kern="1200" dirty="0" smtClean="0"/>
                        <a:t>NPU</a:t>
                      </a:r>
                      <a:endParaRPr lang="en-US" sz="1200" b="0" i="0" u="none" strike="noStrike" kern="1200" dirty="0" smtClean="0">
                        <a:solidFill>
                          <a:sysClr val="windowText" lastClr="000000"/>
                        </a:solidFill>
                        <a:latin typeface="+mn-lt"/>
                        <a:ea typeface="+mn-ea"/>
                        <a:cs typeface="+mn-cs"/>
                      </a:endParaRPr>
                    </a:p>
                  </a:txBody>
                  <a:tcPr marL="9525" marR="9525" marT="9525" marB="0" anchor="ctr">
                    <a:lnB w="12700" cap="flat" cmpd="sng" algn="ctr">
                      <a:noFill/>
                      <a:prstDash val="solid"/>
                      <a:round/>
                      <a:headEnd type="none" w="med" len="med"/>
                      <a:tailEnd type="none" w="med" len="med"/>
                    </a:lnB>
                  </a:tcPr>
                </a:tc>
              </a:tr>
              <a:tr h="219367">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1</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fontAlgn="b"/>
                      <a:r>
                        <a:rPr lang="en-US" sz="1100" b="0" i="0" u="none" strike="noStrike">
                          <a:solidFill>
                            <a:srgbClr val="000000"/>
                          </a:solidFill>
                          <a:latin typeface="+mj-lt"/>
                        </a:rPr>
                        <a:t>T</a:t>
                      </a:r>
                    </a:p>
                  </a:txBody>
                  <a:tcPr marL="9525" marR="9525" marT="9525" marB="0" anchor="ctr">
                    <a:lnT w="12700" cap="flat" cmpd="sng" algn="ctr">
                      <a:noFill/>
                      <a:prstDash val="solid"/>
                      <a:round/>
                      <a:headEnd type="none" w="med" len="med"/>
                      <a:tailEnd type="none" w="med" len="med"/>
                    </a:lnT>
                  </a:tcPr>
                </a:tc>
              </a:tr>
              <a:tr h="219367">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2</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a:solidFill>
                            <a:srgbClr val="000000"/>
                          </a:solidFill>
                          <a:latin typeface="+mj-lt"/>
                        </a:rPr>
                        <a:t>V</a:t>
                      </a:r>
                    </a:p>
                  </a:txBody>
                  <a:tcPr marL="9525" marR="9525" marT="9525" marB="0" anchor="ctr"/>
                </a:tc>
              </a:tr>
              <a:tr h="21936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3</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a:solidFill>
                            <a:srgbClr val="000000"/>
                          </a:solidFill>
                          <a:latin typeface="+mj-lt"/>
                        </a:rPr>
                        <a:t>K</a:t>
                      </a:r>
                    </a:p>
                  </a:txBody>
                  <a:tcPr marL="9525" marR="9525" marT="9525" marB="0" anchor="ctr"/>
                </a:tc>
              </a:tr>
              <a:tr h="21936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4</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a:solidFill>
                            <a:srgbClr val="000000"/>
                          </a:solidFill>
                          <a:latin typeface="+mj-lt"/>
                        </a:rPr>
                        <a:t>Y</a:t>
                      </a:r>
                    </a:p>
                  </a:txBody>
                  <a:tcPr marL="9525" marR="9525" marT="9525" marB="0" anchor="ctr"/>
                </a:tc>
              </a:tr>
              <a:tr h="21936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5</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a:solidFill>
                            <a:srgbClr val="000000"/>
                          </a:solidFill>
                          <a:latin typeface="+mj-lt"/>
                        </a:rPr>
                        <a:t>L</a:t>
                      </a:r>
                    </a:p>
                  </a:txBody>
                  <a:tcPr marL="9525" marR="9525" marT="9525" marB="0" anchor="ctr"/>
                </a:tc>
              </a:tr>
              <a:tr h="21936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6</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a:solidFill>
                            <a:srgbClr val="000000"/>
                          </a:solidFill>
                          <a:latin typeface="+mj-lt"/>
                        </a:rPr>
                        <a:t>S</a:t>
                      </a:r>
                    </a:p>
                  </a:txBody>
                  <a:tcPr marL="9525" marR="9525" marT="9525" marB="0" anchor="ctr"/>
                </a:tc>
              </a:tr>
              <a:tr h="219367">
                <a:tc vMerge="1">
                  <a:txBody>
                    <a:bodyPr/>
                    <a:lstStyle/>
                    <a:p>
                      <a:pPr algn="ctr" fontAlgn="b"/>
                      <a:endParaRPr lang="en-US" sz="1200" b="0" i="0" u="none" strike="noStrike">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7</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a:solidFill>
                            <a:srgbClr val="000000"/>
                          </a:solidFill>
                          <a:latin typeface="+mj-lt"/>
                        </a:rPr>
                        <a:t>X</a:t>
                      </a:r>
                    </a:p>
                  </a:txBody>
                  <a:tcPr marL="9525" marR="9525" marT="9525" marB="0" anchor="ctr"/>
                </a:tc>
              </a:tr>
              <a:tr h="219367">
                <a:tc vMerge="1">
                  <a:txBody>
                    <a:bodyPr/>
                    <a:lstStyle/>
                    <a:p>
                      <a:pPr algn="ctr" fontAlgn="b"/>
                      <a:endParaRPr lang="en-US" sz="1200" b="0" i="0" u="none" strike="noStrike" dirty="0">
                        <a:solidFill>
                          <a:schemeClr val="tx1"/>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j-lt"/>
                        </a:rPr>
                        <a:t>8</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a:solidFill>
                            <a:srgbClr val="000000"/>
                          </a:solidFill>
                          <a:latin typeface="+mj-lt"/>
                        </a:rPr>
                        <a:t>J</a:t>
                      </a:r>
                    </a:p>
                  </a:txBody>
                  <a:tcPr marL="9525" marR="9525" marT="9525" marB="0" anchor="ctr"/>
                </a:tc>
              </a:tr>
              <a:tr h="219367">
                <a:tc v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kern="1200" dirty="0" smtClean="0">
                        <a:solidFill>
                          <a:sysClr val="windowText" lastClr="000000"/>
                        </a:solidFill>
                        <a:latin typeface="+mn-lt"/>
                        <a:ea typeface="+mn-ea"/>
                        <a:cs typeface="+mn-cs"/>
                      </a:endParaRPr>
                    </a:p>
                  </a:txBody>
                  <a:tcPr marL="9525" marR="9525" marT="9525" marB="0" vert="vert270" anchor="ctr"/>
                </a:tc>
                <a:tc>
                  <a:txBody>
                    <a:bodyPr/>
                    <a:lstStyle/>
                    <a:p>
                      <a:pPr algn="ctr" fontAlgn="b"/>
                      <a:r>
                        <a:rPr lang="en-US" sz="1100" b="0" i="0" u="none" strike="noStrike" dirty="0">
                          <a:solidFill>
                            <a:srgbClr val="000000"/>
                          </a:solidFill>
                          <a:latin typeface="+mj-lt"/>
                        </a:rPr>
                        <a:t>9</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a:solidFill>
                            <a:srgbClr val="000000"/>
                          </a:solidFill>
                          <a:latin typeface="+mj-lt"/>
                        </a:rPr>
                        <a:t>H</a:t>
                      </a:r>
                    </a:p>
                  </a:txBody>
                  <a:tcPr marL="9525" marR="9525" marT="9525" marB="0" anchor="ctr"/>
                </a:tc>
              </a:tr>
              <a:tr h="219367">
                <a:tc v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kern="1200" dirty="0" smtClean="0">
                        <a:solidFill>
                          <a:sysClr val="windowText" lastClr="000000"/>
                        </a:solidFill>
                        <a:latin typeface="+mn-lt"/>
                        <a:ea typeface="+mn-ea"/>
                        <a:cs typeface="+mn-cs"/>
                      </a:endParaRPr>
                    </a:p>
                  </a:txBody>
                  <a:tcPr marL="9525" marR="9525" marT="9525" marB="0" vert="vert270" anchor="ctr"/>
                </a:tc>
                <a:tc>
                  <a:txBody>
                    <a:bodyPr/>
                    <a:lstStyle/>
                    <a:p>
                      <a:pPr algn="ctr" fontAlgn="b"/>
                      <a:r>
                        <a:rPr lang="en-US" sz="1100" b="0" i="0" u="none" strike="noStrike" dirty="0">
                          <a:solidFill>
                            <a:srgbClr val="000000"/>
                          </a:solidFill>
                          <a:latin typeface="+mj-lt"/>
                        </a:rPr>
                        <a:t>10</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100" b="0" i="0" u="none" strike="noStrike">
                          <a:solidFill>
                            <a:srgbClr val="000000"/>
                          </a:solidFill>
                          <a:latin typeface="+mj-lt"/>
                        </a:rPr>
                        <a:t>Z</a:t>
                      </a:r>
                    </a:p>
                  </a:txBody>
                  <a:tcPr marL="9525" marR="9525" marT="9525" marB="0" anchor="ctr"/>
                </a:tc>
              </a:tr>
              <a:tr h="219367">
                <a:tc v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200" b="0" i="0" u="none" strike="noStrike" kern="1200" dirty="0" smtClean="0">
                        <a:solidFill>
                          <a:sysClr val="windowText" lastClr="000000"/>
                        </a:solidFill>
                        <a:latin typeface="+mn-lt"/>
                        <a:ea typeface="+mn-ea"/>
                        <a:cs typeface="+mn-cs"/>
                      </a:endParaRPr>
                    </a:p>
                  </a:txBody>
                  <a:tcPr marL="9525" marR="9525" marT="9525" marB="0" vert="vert270" anchor="ctr"/>
                </a:tc>
                <a:tc>
                  <a:txBody>
                    <a:bodyPr/>
                    <a:lstStyle/>
                    <a:p>
                      <a:pPr algn="ctr" fontAlgn="b"/>
                      <a:r>
                        <a:rPr lang="en-US" sz="1100" b="0" i="0" u="none" strike="noStrike" dirty="0">
                          <a:solidFill>
                            <a:srgbClr val="000000"/>
                          </a:solidFill>
                          <a:latin typeface="+mj-lt"/>
                        </a:rPr>
                        <a:t>11</a:t>
                      </a:r>
                    </a:p>
                  </a:txBody>
                  <a:tcPr marL="9525" marR="9525" marT="9525"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fontAlgn="b"/>
                      <a:r>
                        <a:rPr lang="en-US" sz="1100" b="0" i="0" u="none" strike="noStrike" dirty="0">
                          <a:solidFill>
                            <a:srgbClr val="000000"/>
                          </a:solidFill>
                          <a:latin typeface="+mj-lt"/>
                        </a:rPr>
                        <a:t>G</a:t>
                      </a:r>
                    </a:p>
                  </a:txBody>
                  <a:tcPr marL="9525" marR="9525" marT="9525" marB="0" anchor="ctr">
                    <a:lnB w="12700" cap="flat" cmpd="sng" algn="ctr">
                      <a:noFill/>
                      <a:prstDash val="solid"/>
                      <a:round/>
                      <a:headEnd type="none" w="med" len="med"/>
                      <a:tailEnd type="none" w="med" len="med"/>
                    </a:lnB>
                  </a:tcPr>
                </a:tc>
              </a:tr>
            </a:tbl>
          </a:graphicData>
        </a:graphic>
      </p:graphicFrame>
      <p:pic>
        <p:nvPicPr>
          <p:cNvPr id="1026" name="Picture 2" descr="C:\Users\Susannah\Dropbox\ATL_community_involvement_study\ATL_objective_data\images\health\health_index.png"/>
          <p:cNvPicPr>
            <a:picLocks noChangeAspect="1" noChangeArrowheads="1"/>
          </p:cNvPicPr>
          <p:nvPr/>
        </p:nvPicPr>
        <p:blipFill>
          <a:blip r:embed="rId3" cstate="print"/>
          <a:srcRect/>
          <a:stretch>
            <a:fillRect/>
          </a:stretch>
        </p:blipFill>
        <p:spPr bwMode="auto">
          <a:xfrm>
            <a:off x="533400" y="1685925"/>
            <a:ext cx="5709138" cy="4638675"/>
          </a:xfrm>
          <a:prstGeom prst="rect">
            <a:avLst/>
          </a:prstGeom>
          <a:noFill/>
        </p:spPr>
      </p:pic>
      <p:sp>
        <p:nvSpPr>
          <p:cNvPr id="9" name="TextBox 8"/>
          <p:cNvSpPr txBox="1"/>
          <p:nvPr/>
        </p:nvSpPr>
        <p:spPr>
          <a:xfrm>
            <a:off x="7543800" y="6642556"/>
            <a:ext cx="1905000" cy="215444"/>
          </a:xfrm>
          <a:prstGeom prst="rect">
            <a:avLst/>
          </a:prstGeom>
          <a:noFill/>
        </p:spPr>
        <p:txBody>
          <a:bodyPr wrap="square" rtlCol="0">
            <a:spAutoFit/>
          </a:bodyPr>
          <a:lstStyle/>
          <a:p>
            <a:r>
              <a:rPr lang="en-US" sz="800" dirty="0" smtClean="0"/>
              <a:t>Source: Calculated by authors.</a:t>
            </a:r>
          </a:p>
        </p:txBody>
      </p:sp>
    </p:spTree>
    <p:extLst>
      <p:ext uri="{BB962C8B-B14F-4D97-AF65-F5344CB8AC3E}">
        <p14:creationId xmlns:p14="http://schemas.microsoft.com/office/powerpoint/2010/main" val="34162471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Convergence of negative perceptions and conditions</a:t>
            </a:r>
          </a:p>
          <a:p>
            <a:pPr lvl="1"/>
            <a:r>
              <a:rPr lang="en-US" dirty="0" smtClean="0"/>
              <a:t>Transit Access - NPUs in north Atlanta (A, B, E, F)</a:t>
            </a:r>
          </a:p>
          <a:p>
            <a:pPr lvl="1"/>
            <a:r>
              <a:rPr lang="en-US" dirty="0" smtClean="0"/>
              <a:t>Housing - NPUs J, L, V</a:t>
            </a:r>
          </a:p>
          <a:p>
            <a:pPr lvl="1"/>
            <a:r>
              <a:rPr lang="en-US" dirty="0" smtClean="0"/>
              <a:t>Crime</a:t>
            </a:r>
            <a:r>
              <a:rPr lang="en-US" dirty="0"/>
              <a:t> </a:t>
            </a:r>
            <a:r>
              <a:rPr lang="en-US" dirty="0" smtClean="0"/>
              <a:t>– NPUs L, M, V, Y</a:t>
            </a:r>
          </a:p>
          <a:p>
            <a:pPr lvl="1"/>
            <a:endParaRPr lang="en-US" dirty="0" smtClean="0"/>
          </a:p>
          <a:p>
            <a:r>
              <a:rPr lang="en-US" dirty="0" smtClean="0"/>
              <a:t>Convergence of positive perceptions and conditions</a:t>
            </a:r>
          </a:p>
          <a:p>
            <a:pPr lvl="1"/>
            <a:r>
              <a:rPr lang="en-US" dirty="0" smtClean="0"/>
              <a:t>Parks, Recreation &amp; </a:t>
            </a:r>
            <a:r>
              <a:rPr lang="en-US" dirty="0" err="1" smtClean="0"/>
              <a:t>Greenspace</a:t>
            </a:r>
            <a:r>
              <a:rPr lang="en-US" dirty="0" smtClean="0"/>
              <a:t> – NPUs C, V</a:t>
            </a:r>
          </a:p>
          <a:p>
            <a:pPr lvl="1"/>
            <a:r>
              <a:rPr lang="en-US" dirty="0" smtClean="0"/>
              <a:t>Proximity to work and short travel times – NPU E (Midtown area)</a:t>
            </a:r>
          </a:p>
          <a:p>
            <a:pPr lvl="1"/>
            <a:r>
              <a:rPr lang="en-US" dirty="0" err="1" smtClean="0"/>
              <a:t>Walkability</a:t>
            </a:r>
            <a:r>
              <a:rPr lang="en-US" dirty="0" smtClean="0"/>
              <a:t> – NPUs F, N</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Objective Vs. Subjective</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52400" y="1722438"/>
            <a:ext cx="4040188" cy="639762"/>
          </a:xfrm>
        </p:spPr>
        <p:txBody>
          <a:bodyPr>
            <a:normAutofit/>
          </a:bodyPr>
          <a:lstStyle/>
          <a:p>
            <a:r>
              <a:rPr lang="en-US" dirty="0" smtClean="0"/>
              <a:t>Overlap matrix</a:t>
            </a:r>
            <a:endParaRPr lang="en-US" dirty="0"/>
          </a:p>
        </p:txBody>
      </p:sp>
      <p:graphicFrame>
        <p:nvGraphicFramePr>
          <p:cNvPr id="4" name="Content Placeholder 3"/>
          <p:cNvGraphicFramePr>
            <a:graphicFrameLocks noGrp="1"/>
          </p:cNvGraphicFramePr>
          <p:nvPr>
            <p:ph sz="half" idx="2"/>
          </p:nvPr>
        </p:nvGraphicFramePr>
        <p:xfrm>
          <a:off x="381000" y="2474976"/>
          <a:ext cx="3581400" cy="3849624"/>
        </p:xfrm>
        <a:graphic>
          <a:graphicData uri="http://schemas.openxmlformats.org/drawingml/2006/table">
            <a:tbl>
              <a:tblPr firstRow="1" bandRow="1">
                <a:tableStyleId>{5C22544A-7EE6-4342-B048-85BDC9FD1C3A}</a:tableStyleId>
              </a:tblPr>
              <a:tblGrid>
                <a:gridCol w="876300"/>
                <a:gridCol w="876300"/>
                <a:gridCol w="876300"/>
                <a:gridCol w="952500"/>
              </a:tblGrid>
              <a:tr h="962406">
                <a:tc>
                  <a:txBody>
                    <a:bodyPr/>
                    <a:lstStyle/>
                    <a:p>
                      <a:pPr marL="0" marR="0" algn="ctr">
                        <a:lnSpc>
                          <a:spcPct val="115000"/>
                        </a:lnSpc>
                        <a:spcBef>
                          <a:spcPts val="0"/>
                        </a:spcBef>
                        <a:spcAft>
                          <a:spcPts val="0"/>
                        </a:spcAft>
                      </a:pPr>
                      <a:r>
                        <a:rPr lang="en-US" sz="1800" dirty="0" smtClean="0">
                          <a:latin typeface="Calibri"/>
                          <a:ea typeface="Calibri"/>
                          <a:cs typeface="Times New Roman"/>
                        </a:rPr>
                        <a:t>SEC</a:t>
                      </a:r>
                      <a:endParaRPr lang="en-US" sz="18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800" dirty="0">
                          <a:latin typeface="Calibri"/>
                          <a:ea typeface="Calibri"/>
                          <a:cs typeface="Times New Roman"/>
                        </a:rPr>
                        <a:t>High </a:t>
                      </a:r>
                      <a:r>
                        <a:rPr lang="en-US" sz="1800" dirty="0" err="1">
                          <a:latin typeface="Calibri"/>
                          <a:ea typeface="Calibri"/>
                          <a:cs typeface="Times New Roman"/>
                        </a:rPr>
                        <a:t>QoL</a:t>
                      </a:r>
                      <a:endParaRPr lang="en-US" sz="18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800" dirty="0">
                          <a:latin typeface="Calibri"/>
                          <a:ea typeface="Calibri"/>
                          <a:cs typeface="Times New Roman"/>
                        </a:rPr>
                        <a:t>High Health</a:t>
                      </a:r>
                    </a:p>
                  </a:txBody>
                  <a:tcPr marL="88687" marR="88687" marT="0" marB="0" anchor="ctr"/>
                </a:tc>
                <a:tc>
                  <a:txBody>
                    <a:bodyPr/>
                    <a:lstStyle/>
                    <a:p>
                      <a:pPr marL="0" marR="0" algn="ctr">
                        <a:lnSpc>
                          <a:spcPct val="115000"/>
                        </a:lnSpc>
                        <a:spcBef>
                          <a:spcPts val="0"/>
                        </a:spcBef>
                        <a:spcAft>
                          <a:spcPts val="0"/>
                        </a:spcAft>
                      </a:pPr>
                      <a:r>
                        <a:rPr lang="en-US" sz="1800" dirty="0">
                          <a:latin typeface="Calibri"/>
                          <a:ea typeface="Calibri"/>
                          <a:cs typeface="Times New Roman"/>
                        </a:rPr>
                        <a:t>Overlap</a:t>
                      </a:r>
                    </a:p>
                  </a:txBody>
                  <a:tcPr marL="88687" marR="88687" marT="0" marB="0" anchor="ctr"/>
                </a:tc>
              </a:tr>
              <a:tr h="962406">
                <a:tc>
                  <a:txBody>
                    <a:bodyPr/>
                    <a:lstStyle/>
                    <a:p>
                      <a:pPr marL="0" marR="0" algn="ctr">
                        <a:lnSpc>
                          <a:spcPct val="115000"/>
                        </a:lnSpc>
                        <a:spcBef>
                          <a:spcPts val="0"/>
                        </a:spcBef>
                        <a:spcAft>
                          <a:spcPts val="0"/>
                        </a:spcAft>
                      </a:pPr>
                      <a:r>
                        <a:rPr lang="en-US" sz="1600" dirty="0">
                          <a:latin typeface="Calibri"/>
                          <a:ea typeface="Calibri"/>
                          <a:cs typeface="Times New Roman"/>
                        </a:rPr>
                        <a:t>High </a:t>
                      </a: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B, F, E</a:t>
                      </a:r>
                      <a:endParaRPr lang="en-US" sz="1600" dirty="0">
                        <a:latin typeface="Calibri"/>
                        <a:ea typeface="Calibri"/>
                        <a:cs typeface="Times New Roman"/>
                      </a:endParaRPr>
                    </a:p>
                  </a:txBody>
                  <a:tcPr marL="88687" marR="88687"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latin typeface="Calibri"/>
                          <a:ea typeface="Calibri"/>
                          <a:cs typeface="Times New Roman"/>
                        </a:rPr>
                        <a:t>F, N, B</a:t>
                      </a: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F, B</a:t>
                      </a:r>
                      <a:endParaRPr lang="en-US" sz="1600" dirty="0">
                        <a:latin typeface="Calibri"/>
                        <a:ea typeface="Calibri"/>
                        <a:cs typeface="Times New Roman"/>
                      </a:endParaRPr>
                    </a:p>
                  </a:txBody>
                  <a:tcPr marL="88687" marR="88687" marT="0" marB="0" anchor="ctr"/>
                </a:tc>
              </a:tr>
              <a:tr h="962406">
                <a:tc>
                  <a:txBody>
                    <a:bodyPr/>
                    <a:lstStyle/>
                    <a:p>
                      <a:pPr marL="0" marR="0" algn="ctr">
                        <a:lnSpc>
                          <a:spcPct val="115000"/>
                        </a:lnSpc>
                        <a:spcBef>
                          <a:spcPts val="0"/>
                        </a:spcBef>
                        <a:spcAft>
                          <a:spcPts val="0"/>
                        </a:spcAft>
                      </a:pPr>
                      <a:r>
                        <a:rPr lang="en-US" sz="1600" dirty="0" smtClean="0">
                          <a:latin typeface="Calibri"/>
                          <a:ea typeface="Calibri"/>
                          <a:cs typeface="Times New Roman"/>
                        </a:rPr>
                        <a:t>Med</a:t>
                      </a:r>
                      <a:endParaRPr lang="en-US" sz="16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M,O, W</a:t>
                      </a:r>
                      <a:endParaRPr lang="en-US" sz="16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M, O, W</a:t>
                      </a:r>
                      <a:endParaRPr lang="en-US" sz="16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M, O, W</a:t>
                      </a:r>
                      <a:endParaRPr lang="en-US" sz="1600" dirty="0">
                        <a:latin typeface="Calibri"/>
                        <a:ea typeface="Calibri"/>
                        <a:cs typeface="Times New Roman"/>
                      </a:endParaRPr>
                    </a:p>
                  </a:txBody>
                  <a:tcPr marL="88687" marR="88687" marT="0" marB="0" anchor="ctr"/>
                </a:tc>
              </a:tr>
              <a:tr h="962406">
                <a:tc>
                  <a:txBody>
                    <a:bodyPr/>
                    <a:lstStyle/>
                    <a:p>
                      <a:pPr marL="0" marR="0" algn="ctr">
                        <a:lnSpc>
                          <a:spcPct val="115000"/>
                        </a:lnSpc>
                        <a:spcBef>
                          <a:spcPts val="0"/>
                        </a:spcBef>
                        <a:spcAft>
                          <a:spcPts val="0"/>
                        </a:spcAft>
                      </a:pPr>
                      <a:r>
                        <a:rPr lang="en-US" sz="1600" dirty="0">
                          <a:latin typeface="Calibri"/>
                          <a:ea typeface="Calibri"/>
                          <a:cs typeface="Times New Roman"/>
                        </a:rPr>
                        <a:t>Low</a:t>
                      </a: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T, S, G</a:t>
                      </a:r>
                      <a:endParaRPr lang="en-US" sz="16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T, V, K</a:t>
                      </a:r>
                      <a:endParaRPr lang="en-US" sz="16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T</a:t>
                      </a:r>
                      <a:endParaRPr lang="en-US" sz="1600" dirty="0">
                        <a:latin typeface="Calibri"/>
                        <a:ea typeface="Calibri"/>
                        <a:cs typeface="Times New Roman"/>
                      </a:endParaRPr>
                    </a:p>
                  </a:txBody>
                  <a:tcPr marL="88687" marR="88687" marT="0" marB="0" anchor="ctr"/>
                </a:tc>
              </a:tr>
            </a:tbl>
          </a:graphicData>
        </a:graphic>
      </p:graphicFrame>
      <p:sp>
        <p:nvSpPr>
          <p:cNvPr id="8" name="Text Placeholder 7"/>
          <p:cNvSpPr>
            <a:spLocks noGrp="1"/>
          </p:cNvSpPr>
          <p:nvPr>
            <p:ph type="body" sz="quarter" idx="3"/>
          </p:nvPr>
        </p:nvSpPr>
        <p:spPr>
          <a:xfrm>
            <a:off x="4343400" y="1722438"/>
            <a:ext cx="4194175" cy="639762"/>
          </a:xfrm>
        </p:spPr>
        <p:txBody>
          <a:bodyPr>
            <a:normAutofit/>
          </a:bodyPr>
          <a:lstStyle/>
          <a:p>
            <a:r>
              <a:rPr lang="en-US" dirty="0" smtClean="0"/>
              <a:t>NPUs with high NH &amp; </a:t>
            </a:r>
            <a:r>
              <a:rPr lang="en-US" dirty="0" err="1" smtClean="0"/>
              <a:t>NQoL</a:t>
            </a:r>
            <a:endParaRPr lang="en-US" dirty="0"/>
          </a:p>
        </p:txBody>
      </p:sp>
      <p:sp>
        <p:nvSpPr>
          <p:cNvPr id="3" name="Title 2"/>
          <p:cNvSpPr>
            <a:spLocks noGrp="1"/>
          </p:cNvSpPr>
          <p:nvPr>
            <p:ph type="title"/>
          </p:nvPr>
        </p:nvSpPr>
        <p:spPr/>
        <p:txBody>
          <a:bodyPr/>
          <a:lstStyle/>
          <a:p>
            <a:r>
              <a:rPr lang="en-US" dirty="0" smtClean="0"/>
              <a:t>Comparisons between </a:t>
            </a:r>
            <a:r>
              <a:rPr lang="en-US" dirty="0" err="1" smtClean="0"/>
              <a:t>QoL</a:t>
            </a:r>
            <a:r>
              <a:rPr lang="en-US" dirty="0" smtClean="0"/>
              <a:t> &amp; health</a:t>
            </a:r>
            <a:endParaRPr lang="en-US" dirty="0"/>
          </a:p>
        </p:txBody>
      </p:sp>
      <p:pic>
        <p:nvPicPr>
          <p:cNvPr id="2050" name="Picture 2" descr="C:\Users\Susannah\Dropbox\ATL_community_involvement_study\ATL_objective_data\images\SEC\overlap.png"/>
          <p:cNvPicPr>
            <a:picLocks noChangeAspect="1" noChangeArrowheads="1"/>
          </p:cNvPicPr>
          <p:nvPr/>
        </p:nvPicPr>
        <p:blipFill>
          <a:blip r:embed="rId3" cstate="print"/>
          <a:srcRect r="1856"/>
          <a:stretch>
            <a:fillRect/>
          </a:stretch>
        </p:blipFill>
        <p:spPr bwMode="auto">
          <a:xfrm>
            <a:off x="4191000" y="2476500"/>
            <a:ext cx="4648200" cy="3848100"/>
          </a:xfrm>
          <a:prstGeom prst="rect">
            <a:avLst/>
          </a:prstGeom>
          <a:noFill/>
        </p:spPr>
      </p:pic>
      <p:sp>
        <p:nvSpPr>
          <p:cNvPr id="9" name="TextBox 8"/>
          <p:cNvSpPr txBox="1"/>
          <p:nvPr/>
        </p:nvSpPr>
        <p:spPr>
          <a:xfrm>
            <a:off x="8077200" y="6642556"/>
            <a:ext cx="1905000" cy="215444"/>
          </a:xfrm>
          <a:prstGeom prst="rect">
            <a:avLst/>
          </a:prstGeom>
          <a:noFill/>
        </p:spPr>
        <p:txBody>
          <a:bodyPr wrap="square" rtlCol="0">
            <a:spAutoFit/>
          </a:bodyPr>
          <a:lstStyle/>
          <a:p>
            <a:r>
              <a:rPr lang="en-US" sz="800" dirty="0" smtClean="0"/>
              <a:t>Source: authors.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Attributes of </a:t>
            </a:r>
            <a:r>
              <a:rPr lang="en-US" dirty="0" err="1" smtClean="0"/>
              <a:t>npu</a:t>
            </a:r>
            <a:r>
              <a:rPr lang="en-US" dirty="0" smtClean="0"/>
              <a:t> f</a:t>
            </a:r>
            <a:endParaRPr lang="en-US" dirty="0"/>
          </a:p>
        </p:txBody>
      </p:sp>
      <p:pic>
        <p:nvPicPr>
          <p:cNvPr id="6146" name="Picture 2" descr="http://www.georgiainjurylawyer.com/blog/wp-content/uploads/2011/04/marta.jpg"/>
          <p:cNvPicPr>
            <a:picLocks noChangeAspect="1" noChangeArrowheads="1"/>
          </p:cNvPicPr>
          <p:nvPr/>
        </p:nvPicPr>
        <p:blipFill>
          <a:blip r:embed="rId3" cstate="print"/>
          <a:srcRect/>
          <a:stretch>
            <a:fillRect/>
          </a:stretch>
        </p:blipFill>
        <p:spPr bwMode="auto">
          <a:xfrm>
            <a:off x="685800" y="4724400"/>
            <a:ext cx="1800776" cy="1638300"/>
          </a:xfrm>
          <a:prstGeom prst="rect">
            <a:avLst/>
          </a:prstGeom>
          <a:ln w="127000" cap="sq">
            <a:noFill/>
            <a:miter lim="800000"/>
          </a:ln>
          <a:effectLst/>
        </p:spPr>
      </p:pic>
      <p:sp>
        <p:nvSpPr>
          <p:cNvPr id="8" name="TextBox 7"/>
          <p:cNvSpPr txBox="1"/>
          <p:nvPr/>
        </p:nvSpPr>
        <p:spPr>
          <a:xfrm>
            <a:off x="152400" y="6642556"/>
            <a:ext cx="8763000" cy="215444"/>
          </a:xfrm>
          <a:prstGeom prst="rect">
            <a:avLst/>
          </a:prstGeom>
          <a:noFill/>
        </p:spPr>
        <p:txBody>
          <a:bodyPr wrap="square" rtlCol="0">
            <a:spAutoFit/>
          </a:bodyPr>
          <a:lstStyle/>
          <a:p>
            <a:r>
              <a:rPr lang="en-US" sz="800" dirty="0" smtClean="0"/>
              <a:t>Image sources: http://www.itsmarta.com, http://www.atlantapd.org/,  http://www.atlanta-midtown.com, http://www.cnuatlanta.org/streets-are-for-people-ll-atlanta-streets-alive-recap/  </a:t>
            </a:r>
            <a:endParaRPr lang="en-US" sz="800" dirty="0"/>
          </a:p>
        </p:txBody>
      </p:sp>
      <p:pic>
        <p:nvPicPr>
          <p:cNvPr id="6148" name="Picture 4" descr="http://www.atlantaworkforce.org/Portals/0/APDPatch.gif"/>
          <p:cNvPicPr>
            <a:picLocks noChangeAspect="1" noChangeArrowheads="1"/>
          </p:cNvPicPr>
          <p:nvPr/>
        </p:nvPicPr>
        <p:blipFill>
          <a:blip r:embed="rId4" cstate="print"/>
          <a:srcRect/>
          <a:stretch>
            <a:fillRect/>
          </a:stretch>
        </p:blipFill>
        <p:spPr bwMode="auto">
          <a:xfrm>
            <a:off x="2742714" y="4724400"/>
            <a:ext cx="1600686" cy="1604100"/>
          </a:xfrm>
          <a:prstGeom prst="ellipse">
            <a:avLst/>
          </a:prstGeom>
          <a:ln w="63500" cap="rnd">
            <a:noFill/>
          </a:ln>
          <a:effectLst/>
        </p:spPr>
      </p:pic>
      <p:pic>
        <p:nvPicPr>
          <p:cNvPr id="6150" name="Picture 6" descr="http://www.atlanta-midtown.com/nonprofit/villages/facade.jpeg"/>
          <p:cNvPicPr>
            <a:picLocks noChangeAspect="1" noChangeArrowheads="1"/>
          </p:cNvPicPr>
          <p:nvPr/>
        </p:nvPicPr>
        <p:blipFill>
          <a:blip r:embed="rId5" cstate="print"/>
          <a:srcRect/>
          <a:stretch>
            <a:fillRect/>
          </a:stretch>
        </p:blipFill>
        <p:spPr bwMode="auto">
          <a:xfrm>
            <a:off x="5181600" y="1981200"/>
            <a:ext cx="3048000" cy="2286000"/>
          </a:xfrm>
          <a:prstGeom prst="rect">
            <a:avLst/>
          </a:prstGeom>
          <a:ln w="127000" cap="sq">
            <a:noFill/>
            <a:miter lim="800000"/>
          </a:ln>
          <a:effectLst/>
        </p:spPr>
      </p:pic>
      <p:pic>
        <p:nvPicPr>
          <p:cNvPr id="6154" name="Picture 10" descr="http://www.cnuatlanta.org/wp-content/uploads/2012/05/tactical_urbanism_ASA-1024x517.jpg"/>
          <p:cNvPicPr>
            <a:picLocks noChangeAspect="1" noChangeArrowheads="1"/>
          </p:cNvPicPr>
          <p:nvPr/>
        </p:nvPicPr>
        <p:blipFill>
          <a:blip r:embed="rId6" cstate="print"/>
          <a:srcRect l="46071" t="18303" r="1563" b="20685"/>
          <a:stretch>
            <a:fillRect/>
          </a:stretch>
        </p:blipFill>
        <p:spPr bwMode="auto">
          <a:xfrm>
            <a:off x="685800" y="1981200"/>
            <a:ext cx="3756660" cy="2209800"/>
          </a:xfrm>
          <a:prstGeom prst="rect">
            <a:avLst/>
          </a:prstGeom>
          <a:ln w="127000" cap="sq">
            <a:noFill/>
            <a:miter lim="800000"/>
          </a:ln>
          <a:effectLst/>
        </p:spPr>
      </p:pic>
      <p:pic>
        <p:nvPicPr>
          <p:cNvPr id="6156" name="Picture 12" descr="http://pp2.walk.sc/r960/production/6179.jpg"/>
          <p:cNvPicPr>
            <a:picLocks noChangeAspect="1" noChangeArrowheads="1"/>
          </p:cNvPicPr>
          <p:nvPr/>
        </p:nvPicPr>
        <p:blipFill>
          <a:blip r:embed="rId7" cstate="print"/>
          <a:srcRect l="33207" r="7871"/>
          <a:stretch>
            <a:fillRect/>
          </a:stretch>
        </p:blipFill>
        <p:spPr bwMode="auto">
          <a:xfrm>
            <a:off x="4876800" y="4495800"/>
            <a:ext cx="3352800" cy="1902652"/>
          </a:xfrm>
          <a:prstGeom prst="rect">
            <a:avLst/>
          </a:prstGeom>
          <a:ln w="127000" cap="sq">
            <a:noFill/>
            <a:miter lim="800000"/>
          </a:ln>
          <a:effectLst/>
        </p:spPr>
      </p:pic>
      <p:sp>
        <p:nvSpPr>
          <p:cNvPr id="18" name="TextBox 17"/>
          <p:cNvSpPr txBox="1"/>
          <p:nvPr/>
        </p:nvSpPr>
        <p:spPr>
          <a:xfrm>
            <a:off x="1828800" y="2133600"/>
            <a:ext cx="1447800" cy="369332"/>
          </a:xfrm>
          <a:prstGeom prst="rect">
            <a:avLst/>
          </a:prstGeom>
          <a:solidFill>
            <a:schemeClr val="bg1"/>
          </a:solidFill>
          <a:ln>
            <a:noFill/>
          </a:ln>
          <a:effectLst>
            <a:softEdge rad="127000"/>
          </a:effectLst>
        </p:spPr>
        <p:txBody>
          <a:bodyPr wrap="square" rtlCol="0">
            <a:spAutoFit/>
          </a:bodyPr>
          <a:lstStyle/>
          <a:p>
            <a:pPr algn="ctr"/>
            <a:r>
              <a:rPr lang="en-US" dirty="0" err="1" smtClean="0"/>
              <a:t>Walkability</a:t>
            </a:r>
            <a:endParaRPr lang="en-US" dirty="0"/>
          </a:p>
        </p:txBody>
      </p:sp>
      <p:sp>
        <p:nvSpPr>
          <p:cNvPr id="19" name="TextBox 18"/>
          <p:cNvSpPr txBox="1"/>
          <p:nvPr/>
        </p:nvSpPr>
        <p:spPr>
          <a:xfrm>
            <a:off x="5867400" y="2221468"/>
            <a:ext cx="1295400" cy="369332"/>
          </a:xfrm>
          <a:prstGeom prst="rect">
            <a:avLst/>
          </a:prstGeom>
          <a:solidFill>
            <a:schemeClr val="bg1"/>
          </a:solidFill>
          <a:ln>
            <a:noFill/>
          </a:ln>
          <a:effectLst>
            <a:softEdge rad="127000"/>
          </a:effectLst>
        </p:spPr>
        <p:txBody>
          <a:bodyPr wrap="square" rtlCol="0">
            <a:spAutoFit/>
          </a:bodyPr>
          <a:lstStyle/>
          <a:p>
            <a:pPr algn="ctr"/>
            <a:r>
              <a:rPr lang="en-US" dirty="0" smtClean="0"/>
              <a:t>Amenities</a:t>
            </a:r>
            <a:endParaRPr lang="en-US" dirty="0"/>
          </a:p>
        </p:txBody>
      </p:sp>
      <p:sp>
        <p:nvSpPr>
          <p:cNvPr id="20" name="TextBox 19"/>
          <p:cNvSpPr txBox="1"/>
          <p:nvPr/>
        </p:nvSpPr>
        <p:spPr>
          <a:xfrm>
            <a:off x="5867400" y="5105400"/>
            <a:ext cx="1295400" cy="369332"/>
          </a:xfrm>
          <a:prstGeom prst="rect">
            <a:avLst/>
          </a:prstGeom>
          <a:solidFill>
            <a:schemeClr val="bg1"/>
          </a:solidFill>
          <a:ln>
            <a:noFill/>
          </a:ln>
          <a:effectLst>
            <a:softEdge rad="127000"/>
          </a:effectLst>
        </p:spPr>
        <p:txBody>
          <a:bodyPr wrap="square" rtlCol="0">
            <a:spAutoFit/>
          </a:bodyPr>
          <a:lstStyle/>
          <a:p>
            <a:pPr algn="ctr"/>
            <a:r>
              <a:rPr lang="en-US" dirty="0" smtClean="0"/>
              <a:t>Nutrition</a:t>
            </a:r>
            <a:endParaRPr lang="en-US" dirty="0"/>
          </a:p>
        </p:txBody>
      </p:sp>
      <p:sp>
        <p:nvSpPr>
          <p:cNvPr id="21" name="TextBox 20"/>
          <p:cNvSpPr txBox="1"/>
          <p:nvPr/>
        </p:nvSpPr>
        <p:spPr>
          <a:xfrm>
            <a:off x="762000" y="5181600"/>
            <a:ext cx="1676400" cy="369332"/>
          </a:xfrm>
          <a:prstGeom prst="rect">
            <a:avLst/>
          </a:prstGeom>
          <a:solidFill>
            <a:schemeClr val="bg1"/>
          </a:solidFill>
          <a:ln>
            <a:noFill/>
          </a:ln>
          <a:effectLst>
            <a:softEdge rad="127000"/>
          </a:effectLst>
        </p:spPr>
        <p:txBody>
          <a:bodyPr wrap="square" rtlCol="0">
            <a:spAutoFit/>
          </a:bodyPr>
          <a:lstStyle/>
          <a:p>
            <a:pPr algn="ctr"/>
            <a:r>
              <a:rPr lang="en-US" dirty="0" smtClean="0"/>
              <a:t>Transportation</a:t>
            </a:r>
            <a:endParaRPr lang="en-US" dirty="0"/>
          </a:p>
        </p:txBody>
      </p:sp>
      <p:sp>
        <p:nvSpPr>
          <p:cNvPr id="22" name="TextBox 21"/>
          <p:cNvSpPr txBox="1"/>
          <p:nvPr/>
        </p:nvSpPr>
        <p:spPr>
          <a:xfrm>
            <a:off x="2819400" y="5181600"/>
            <a:ext cx="1524000" cy="369332"/>
          </a:xfrm>
          <a:prstGeom prst="rect">
            <a:avLst/>
          </a:prstGeom>
          <a:solidFill>
            <a:schemeClr val="bg1"/>
          </a:solidFill>
          <a:ln>
            <a:noFill/>
          </a:ln>
          <a:effectLst>
            <a:softEdge rad="127000"/>
          </a:effectLst>
        </p:spPr>
        <p:txBody>
          <a:bodyPr wrap="square" rtlCol="0">
            <a:spAutoFit/>
          </a:bodyPr>
          <a:lstStyle/>
          <a:p>
            <a:pPr algn="ctr"/>
            <a:r>
              <a:rPr lang="en-US" dirty="0" smtClean="0"/>
              <a:t>Public Safety</a:t>
            </a:r>
            <a:endParaRPr 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52400" y="1722438"/>
            <a:ext cx="4040188" cy="639762"/>
          </a:xfrm>
        </p:spPr>
        <p:txBody>
          <a:bodyPr>
            <a:normAutofit/>
          </a:bodyPr>
          <a:lstStyle/>
          <a:p>
            <a:r>
              <a:rPr lang="en-US" dirty="0" smtClean="0"/>
              <a:t>Overlap matrix</a:t>
            </a:r>
            <a:endParaRPr lang="en-US" dirty="0"/>
          </a:p>
        </p:txBody>
      </p:sp>
      <p:graphicFrame>
        <p:nvGraphicFramePr>
          <p:cNvPr id="4" name="Content Placeholder 3"/>
          <p:cNvGraphicFramePr>
            <a:graphicFrameLocks noGrp="1"/>
          </p:cNvGraphicFramePr>
          <p:nvPr>
            <p:ph sz="half" idx="2"/>
          </p:nvPr>
        </p:nvGraphicFramePr>
        <p:xfrm>
          <a:off x="381000" y="2474976"/>
          <a:ext cx="3581400" cy="3849624"/>
        </p:xfrm>
        <a:graphic>
          <a:graphicData uri="http://schemas.openxmlformats.org/drawingml/2006/table">
            <a:tbl>
              <a:tblPr firstRow="1" bandRow="1">
                <a:tableStyleId>{5C22544A-7EE6-4342-B048-85BDC9FD1C3A}</a:tableStyleId>
              </a:tblPr>
              <a:tblGrid>
                <a:gridCol w="876300"/>
                <a:gridCol w="876300"/>
                <a:gridCol w="876300"/>
                <a:gridCol w="952500"/>
              </a:tblGrid>
              <a:tr h="962406">
                <a:tc>
                  <a:txBody>
                    <a:bodyPr/>
                    <a:lstStyle/>
                    <a:p>
                      <a:pPr marL="0" marR="0" algn="ctr">
                        <a:lnSpc>
                          <a:spcPct val="115000"/>
                        </a:lnSpc>
                        <a:spcBef>
                          <a:spcPts val="0"/>
                        </a:spcBef>
                        <a:spcAft>
                          <a:spcPts val="0"/>
                        </a:spcAft>
                      </a:pPr>
                      <a:r>
                        <a:rPr lang="en-US" sz="1800" dirty="0" smtClean="0">
                          <a:latin typeface="Calibri"/>
                          <a:ea typeface="Calibri"/>
                          <a:cs typeface="Times New Roman"/>
                        </a:rPr>
                        <a:t>SEC</a:t>
                      </a:r>
                      <a:endParaRPr lang="en-US" sz="18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800" dirty="0">
                          <a:latin typeface="Calibri"/>
                          <a:ea typeface="Calibri"/>
                          <a:cs typeface="Times New Roman"/>
                        </a:rPr>
                        <a:t>High </a:t>
                      </a:r>
                      <a:r>
                        <a:rPr lang="en-US" sz="1800" dirty="0" err="1">
                          <a:latin typeface="Calibri"/>
                          <a:ea typeface="Calibri"/>
                          <a:cs typeface="Times New Roman"/>
                        </a:rPr>
                        <a:t>QoL</a:t>
                      </a:r>
                      <a:endParaRPr lang="en-US" sz="18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800" dirty="0">
                          <a:latin typeface="Calibri"/>
                          <a:ea typeface="Calibri"/>
                          <a:cs typeface="Times New Roman"/>
                        </a:rPr>
                        <a:t>High Health</a:t>
                      </a:r>
                    </a:p>
                  </a:txBody>
                  <a:tcPr marL="88687" marR="88687" marT="0" marB="0" anchor="ctr"/>
                </a:tc>
                <a:tc>
                  <a:txBody>
                    <a:bodyPr/>
                    <a:lstStyle/>
                    <a:p>
                      <a:pPr marL="0" marR="0" algn="ctr">
                        <a:lnSpc>
                          <a:spcPct val="115000"/>
                        </a:lnSpc>
                        <a:spcBef>
                          <a:spcPts val="0"/>
                        </a:spcBef>
                        <a:spcAft>
                          <a:spcPts val="0"/>
                        </a:spcAft>
                      </a:pPr>
                      <a:r>
                        <a:rPr lang="en-US" sz="1800" dirty="0">
                          <a:latin typeface="Calibri"/>
                          <a:ea typeface="Calibri"/>
                          <a:cs typeface="Times New Roman"/>
                        </a:rPr>
                        <a:t>Overlap</a:t>
                      </a:r>
                    </a:p>
                  </a:txBody>
                  <a:tcPr marL="88687" marR="88687" marT="0" marB="0" anchor="ctr"/>
                </a:tc>
              </a:tr>
              <a:tr h="962406">
                <a:tc>
                  <a:txBody>
                    <a:bodyPr/>
                    <a:lstStyle/>
                    <a:p>
                      <a:pPr marL="0" marR="0" algn="ctr">
                        <a:lnSpc>
                          <a:spcPct val="115000"/>
                        </a:lnSpc>
                        <a:spcBef>
                          <a:spcPts val="0"/>
                        </a:spcBef>
                        <a:spcAft>
                          <a:spcPts val="0"/>
                        </a:spcAft>
                      </a:pPr>
                      <a:r>
                        <a:rPr lang="en-US" sz="1600" dirty="0">
                          <a:latin typeface="Calibri"/>
                          <a:ea typeface="Calibri"/>
                          <a:cs typeface="Times New Roman"/>
                        </a:rPr>
                        <a:t>High </a:t>
                      </a: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B, F, E</a:t>
                      </a:r>
                      <a:endParaRPr lang="en-US" sz="1600" dirty="0">
                        <a:latin typeface="Calibri"/>
                        <a:ea typeface="Calibri"/>
                        <a:cs typeface="Times New Roman"/>
                      </a:endParaRPr>
                    </a:p>
                  </a:txBody>
                  <a:tcPr marL="88687" marR="88687"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latin typeface="Calibri"/>
                          <a:ea typeface="Calibri"/>
                          <a:cs typeface="Times New Roman"/>
                        </a:rPr>
                        <a:t>F, N, B</a:t>
                      </a: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F, B</a:t>
                      </a:r>
                      <a:endParaRPr lang="en-US" sz="1600" dirty="0">
                        <a:latin typeface="Calibri"/>
                        <a:ea typeface="Calibri"/>
                        <a:cs typeface="Times New Roman"/>
                      </a:endParaRPr>
                    </a:p>
                  </a:txBody>
                  <a:tcPr marL="88687" marR="88687" marT="0" marB="0" anchor="ctr"/>
                </a:tc>
              </a:tr>
              <a:tr h="962406">
                <a:tc>
                  <a:txBody>
                    <a:bodyPr/>
                    <a:lstStyle/>
                    <a:p>
                      <a:pPr marL="0" marR="0" algn="ctr">
                        <a:lnSpc>
                          <a:spcPct val="115000"/>
                        </a:lnSpc>
                        <a:spcBef>
                          <a:spcPts val="0"/>
                        </a:spcBef>
                        <a:spcAft>
                          <a:spcPts val="0"/>
                        </a:spcAft>
                      </a:pPr>
                      <a:r>
                        <a:rPr lang="en-US" sz="1600" dirty="0" smtClean="0">
                          <a:latin typeface="Calibri"/>
                          <a:ea typeface="Calibri"/>
                          <a:cs typeface="Times New Roman"/>
                        </a:rPr>
                        <a:t>Med</a:t>
                      </a:r>
                      <a:endParaRPr lang="en-US" sz="16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M,O, W</a:t>
                      </a:r>
                      <a:endParaRPr lang="en-US" sz="16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M, O, W</a:t>
                      </a:r>
                      <a:endParaRPr lang="en-US" sz="16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M, O, W</a:t>
                      </a:r>
                      <a:endParaRPr lang="en-US" sz="1600" dirty="0">
                        <a:latin typeface="Calibri"/>
                        <a:ea typeface="Calibri"/>
                        <a:cs typeface="Times New Roman"/>
                      </a:endParaRPr>
                    </a:p>
                  </a:txBody>
                  <a:tcPr marL="88687" marR="88687" marT="0" marB="0" anchor="ctr"/>
                </a:tc>
              </a:tr>
              <a:tr h="962406">
                <a:tc>
                  <a:txBody>
                    <a:bodyPr/>
                    <a:lstStyle/>
                    <a:p>
                      <a:pPr marL="0" marR="0" algn="ctr">
                        <a:lnSpc>
                          <a:spcPct val="115000"/>
                        </a:lnSpc>
                        <a:spcBef>
                          <a:spcPts val="0"/>
                        </a:spcBef>
                        <a:spcAft>
                          <a:spcPts val="0"/>
                        </a:spcAft>
                      </a:pPr>
                      <a:r>
                        <a:rPr lang="en-US" sz="1600" dirty="0">
                          <a:latin typeface="Calibri"/>
                          <a:ea typeface="Calibri"/>
                          <a:cs typeface="Times New Roman"/>
                        </a:rPr>
                        <a:t>Low</a:t>
                      </a: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T, S, G</a:t>
                      </a:r>
                      <a:endParaRPr lang="en-US" sz="16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T, V, K</a:t>
                      </a:r>
                      <a:endParaRPr lang="en-US" sz="16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T</a:t>
                      </a:r>
                      <a:endParaRPr lang="en-US" sz="1600" dirty="0">
                        <a:latin typeface="Calibri"/>
                        <a:ea typeface="Calibri"/>
                        <a:cs typeface="Times New Roman"/>
                      </a:endParaRPr>
                    </a:p>
                  </a:txBody>
                  <a:tcPr marL="88687" marR="88687" marT="0" marB="0" anchor="ctr"/>
                </a:tc>
              </a:tr>
            </a:tbl>
          </a:graphicData>
        </a:graphic>
      </p:graphicFrame>
      <p:sp>
        <p:nvSpPr>
          <p:cNvPr id="8" name="Text Placeholder 7"/>
          <p:cNvSpPr>
            <a:spLocks noGrp="1"/>
          </p:cNvSpPr>
          <p:nvPr>
            <p:ph type="body" sz="quarter" idx="3"/>
          </p:nvPr>
        </p:nvSpPr>
        <p:spPr>
          <a:xfrm>
            <a:off x="4343400" y="1722438"/>
            <a:ext cx="4194175" cy="639762"/>
          </a:xfrm>
        </p:spPr>
        <p:txBody>
          <a:bodyPr>
            <a:normAutofit/>
          </a:bodyPr>
          <a:lstStyle/>
          <a:p>
            <a:r>
              <a:rPr lang="en-US" dirty="0" smtClean="0"/>
              <a:t>NPUs with high NH &amp; </a:t>
            </a:r>
            <a:r>
              <a:rPr lang="en-US" dirty="0" err="1" smtClean="0"/>
              <a:t>NQoL</a:t>
            </a:r>
            <a:endParaRPr lang="en-US" dirty="0"/>
          </a:p>
        </p:txBody>
      </p:sp>
      <p:sp>
        <p:nvSpPr>
          <p:cNvPr id="3" name="Title 2"/>
          <p:cNvSpPr>
            <a:spLocks noGrp="1"/>
          </p:cNvSpPr>
          <p:nvPr>
            <p:ph type="title"/>
          </p:nvPr>
        </p:nvSpPr>
        <p:spPr/>
        <p:txBody>
          <a:bodyPr/>
          <a:lstStyle/>
          <a:p>
            <a:r>
              <a:rPr lang="en-US" dirty="0" smtClean="0"/>
              <a:t>Comparisons between </a:t>
            </a:r>
            <a:r>
              <a:rPr lang="en-US" dirty="0" err="1" smtClean="0"/>
              <a:t>QoL</a:t>
            </a:r>
            <a:r>
              <a:rPr lang="en-US" dirty="0" smtClean="0"/>
              <a:t> &amp; health</a:t>
            </a:r>
            <a:endParaRPr lang="en-US" dirty="0"/>
          </a:p>
        </p:txBody>
      </p:sp>
      <p:pic>
        <p:nvPicPr>
          <p:cNvPr id="2050" name="Picture 2" descr="C:\Users\Susannah\Dropbox\ATL_community_involvement_study\ATL_objective_data\images\SEC\overlap.png"/>
          <p:cNvPicPr>
            <a:picLocks noChangeAspect="1" noChangeArrowheads="1"/>
          </p:cNvPicPr>
          <p:nvPr/>
        </p:nvPicPr>
        <p:blipFill>
          <a:blip r:embed="rId3" cstate="print"/>
          <a:srcRect r="1856"/>
          <a:stretch>
            <a:fillRect/>
          </a:stretch>
        </p:blipFill>
        <p:spPr bwMode="auto">
          <a:xfrm>
            <a:off x="4191000" y="2476500"/>
            <a:ext cx="4648200" cy="3848100"/>
          </a:xfrm>
          <a:prstGeom prst="rect">
            <a:avLst/>
          </a:prstGeom>
          <a:noFill/>
        </p:spPr>
      </p:pic>
      <p:sp>
        <p:nvSpPr>
          <p:cNvPr id="9" name="TextBox 8"/>
          <p:cNvSpPr txBox="1"/>
          <p:nvPr/>
        </p:nvSpPr>
        <p:spPr>
          <a:xfrm>
            <a:off x="8077200" y="6642556"/>
            <a:ext cx="1905000" cy="215444"/>
          </a:xfrm>
          <a:prstGeom prst="rect">
            <a:avLst/>
          </a:prstGeom>
          <a:noFill/>
        </p:spPr>
        <p:txBody>
          <a:bodyPr wrap="square" rtlCol="0">
            <a:spAutoFit/>
          </a:bodyPr>
          <a:lstStyle/>
          <a:p>
            <a:r>
              <a:rPr lang="en-US" sz="800" dirty="0" smtClean="0"/>
              <a:t>Source: authors.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www.tcwfi.org/_Data/Galleries/Album_1/01-JobFair/Photo_1.jpg"/>
          <p:cNvPicPr>
            <a:picLocks noChangeAspect="1" noChangeArrowheads="1"/>
          </p:cNvPicPr>
          <p:nvPr/>
        </p:nvPicPr>
        <p:blipFill>
          <a:blip r:embed="rId3" cstate="print">
            <a:lum bright="-5000" contrast="-10000"/>
          </a:blip>
          <a:srcRect t="10010"/>
          <a:stretch>
            <a:fillRect/>
          </a:stretch>
        </p:blipFill>
        <p:spPr bwMode="auto">
          <a:xfrm>
            <a:off x="4953000" y="4267200"/>
            <a:ext cx="3429000" cy="2055115"/>
          </a:xfrm>
          <a:prstGeom prst="rect">
            <a:avLst/>
          </a:prstGeom>
          <a:noFill/>
        </p:spPr>
      </p:pic>
      <p:pic>
        <p:nvPicPr>
          <p:cNvPr id="6146" name="Picture 2" descr="http://www.atlantamagazine.com/Pics/Articles/January%2010/Marta-Five-Points.jpg"/>
          <p:cNvPicPr>
            <a:picLocks noChangeAspect="1" noChangeArrowheads="1"/>
          </p:cNvPicPr>
          <p:nvPr/>
        </p:nvPicPr>
        <p:blipFill>
          <a:blip r:embed="rId4" cstate="print"/>
          <a:srcRect l="2857" t="48654"/>
          <a:stretch>
            <a:fillRect/>
          </a:stretch>
        </p:blipFill>
        <p:spPr bwMode="auto">
          <a:xfrm>
            <a:off x="838200" y="1752600"/>
            <a:ext cx="2878489" cy="2287270"/>
          </a:xfrm>
          <a:prstGeom prst="rect">
            <a:avLst/>
          </a:prstGeom>
          <a:noFill/>
        </p:spPr>
      </p:pic>
      <p:sp>
        <p:nvSpPr>
          <p:cNvPr id="3" name="Title 2"/>
          <p:cNvSpPr>
            <a:spLocks noGrp="1"/>
          </p:cNvSpPr>
          <p:nvPr>
            <p:ph type="title"/>
          </p:nvPr>
        </p:nvSpPr>
        <p:spPr/>
        <p:txBody>
          <a:bodyPr/>
          <a:lstStyle/>
          <a:p>
            <a:r>
              <a:rPr lang="en-US" dirty="0" smtClean="0"/>
              <a:t>Attribute overlap: NPU M</a:t>
            </a:r>
            <a:endParaRPr lang="en-US" dirty="0"/>
          </a:p>
        </p:txBody>
      </p:sp>
      <p:pic>
        <p:nvPicPr>
          <p:cNvPr id="1026" name="Picture 2" descr="http://www.loopnet.com/Attachments/F/1/4/xy_F14260CB-D708-48C9-8226-1305A2E54529__.jpg"/>
          <p:cNvPicPr>
            <a:picLocks noChangeAspect="1" noChangeArrowheads="1"/>
          </p:cNvPicPr>
          <p:nvPr/>
        </p:nvPicPr>
        <p:blipFill>
          <a:blip r:embed="rId5" cstate="print"/>
          <a:srcRect t="6504" b="5691"/>
          <a:stretch>
            <a:fillRect/>
          </a:stretch>
        </p:blipFill>
        <p:spPr bwMode="auto">
          <a:xfrm>
            <a:off x="4953000" y="1780477"/>
            <a:ext cx="3429000" cy="2258123"/>
          </a:xfrm>
          <a:prstGeom prst="rect">
            <a:avLst/>
          </a:prstGeom>
          <a:ln w="127000" cap="sq">
            <a:noFill/>
            <a:miter lim="800000"/>
          </a:ln>
          <a:effectLst/>
        </p:spPr>
      </p:pic>
      <p:sp>
        <p:nvSpPr>
          <p:cNvPr id="9" name="TextBox 8"/>
          <p:cNvSpPr txBox="1"/>
          <p:nvPr/>
        </p:nvSpPr>
        <p:spPr>
          <a:xfrm>
            <a:off x="76200" y="6553200"/>
            <a:ext cx="9144000" cy="338554"/>
          </a:xfrm>
          <a:prstGeom prst="rect">
            <a:avLst/>
          </a:prstGeom>
          <a:noFill/>
        </p:spPr>
        <p:txBody>
          <a:bodyPr wrap="square" rtlCol="0">
            <a:spAutoFit/>
          </a:bodyPr>
          <a:lstStyle/>
          <a:p>
            <a:r>
              <a:rPr lang="en-US" sz="800" dirty="0" smtClean="0"/>
              <a:t>Image sources: http://www.itsmarta.com, http://www.loopnet.com/Listing/16794147/Broad-street-Atlanta-GA/, http://www.metrojacksonville.com/article/2012-feb-revitalizing-neighborhoods-atantas-castleberry-hill, http://www.atlantamagazine.com/history/story.aspx?ID=1195912, http://www.tcwfi.org/Gallery.aspx/Album/1</a:t>
            </a:r>
            <a:endParaRPr lang="en-US" sz="800" dirty="0"/>
          </a:p>
        </p:txBody>
      </p:sp>
      <p:pic>
        <p:nvPicPr>
          <p:cNvPr id="1028" name="Picture 4" descr="http://photos.metrojacksonville.com/photos/1582780721_XCPBQwn-M.jpg"/>
          <p:cNvPicPr>
            <a:picLocks noChangeAspect="1" noChangeArrowheads="1"/>
          </p:cNvPicPr>
          <p:nvPr/>
        </p:nvPicPr>
        <p:blipFill>
          <a:blip r:embed="rId6" cstate="print">
            <a:lum contrast="10000"/>
          </a:blip>
          <a:srcRect l="5410" t="3606" r="5333" b="6235"/>
          <a:stretch>
            <a:fillRect/>
          </a:stretch>
        </p:blipFill>
        <p:spPr bwMode="auto">
          <a:xfrm>
            <a:off x="838200" y="4267200"/>
            <a:ext cx="2895600" cy="2193636"/>
          </a:xfrm>
          <a:prstGeom prst="rect">
            <a:avLst/>
          </a:prstGeom>
          <a:ln w="127000" cap="sq">
            <a:noFill/>
            <a:miter lim="800000"/>
          </a:ln>
          <a:effectLst/>
        </p:spPr>
      </p:pic>
      <p:sp>
        <p:nvSpPr>
          <p:cNvPr id="11" name="TextBox 10"/>
          <p:cNvSpPr txBox="1"/>
          <p:nvPr/>
        </p:nvSpPr>
        <p:spPr>
          <a:xfrm>
            <a:off x="6019800" y="2590800"/>
            <a:ext cx="1371600" cy="369332"/>
          </a:xfrm>
          <a:prstGeom prst="rect">
            <a:avLst/>
          </a:prstGeom>
          <a:solidFill>
            <a:schemeClr val="bg1"/>
          </a:solidFill>
          <a:effectLst>
            <a:softEdge rad="127000"/>
          </a:effectLst>
        </p:spPr>
        <p:txBody>
          <a:bodyPr wrap="square" rtlCol="0">
            <a:spAutoFit/>
          </a:bodyPr>
          <a:lstStyle/>
          <a:p>
            <a:pPr algn="ctr"/>
            <a:r>
              <a:rPr lang="en-US" dirty="0" err="1" smtClean="0"/>
              <a:t>Walkability</a:t>
            </a:r>
            <a:endParaRPr lang="en-US" dirty="0"/>
          </a:p>
        </p:txBody>
      </p:sp>
      <p:sp>
        <p:nvSpPr>
          <p:cNvPr id="13" name="TextBox 12"/>
          <p:cNvSpPr txBox="1"/>
          <p:nvPr/>
        </p:nvSpPr>
        <p:spPr>
          <a:xfrm>
            <a:off x="1600200" y="4724400"/>
            <a:ext cx="1447800" cy="369332"/>
          </a:xfrm>
          <a:prstGeom prst="rect">
            <a:avLst/>
          </a:prstGeom>
          <a:solidFill>
            <a:schemeClr val="bg1"/>
          </a:solidFill>
          <a:effectLst>
            <a:softEdge rad="127000"/>
          </a:effectLst>
        </p:spPr>
        <p:txBody>
          <a:bodyPr wrap="square" rtlCol="0">
            <a:spAutoFit/>
          </a:bodyPr>
          <a:lstStyle/>
          <a:p>
            <a:pPr algn="ctr"/>
            <a:r>
              <a:rPr lang="en-US" dirty="0" smtClean="0"/>
              <a:t>Amenities</a:t>
            </a:r>
            <a:endParaRPr lang="en-US" dirty="0"/>
          </a:p>
        </p:txBody>
      </p:sp>
      <p:sp>
        <p:nvSpPr>
          <p:cNvPr id="15" name="TextBox 14"/>
          <p:cNvSpPr txBox="1"/>
          <p:nvPr/>
        </p:nvSpPr>
        <p:spPr>
          <a:xfrm>
            <a:off x="1371600" y="2438400"/>
            <a:ext cx="1752600" cy="369332"/>
          </a:xfrm>
          <a:prstGeom prst="rect">
            <a:avLst/>
          </a:prstGeom>
          <a:solidFill>
            <a:schemeClr val="bg1"/>
          </a:solidFill>
          <a:effectLst>
            <a:softEdge rad="127000"/>
          </a:effectLst>
        </p:spPr>
        <p:txBody>
          <a:bodyPr wrap="square" rtlCol="0">
            <a:spAutoFit/>
          </a:bodyPr>
          <a:lstStyle/>
          <a:p>
            <a:pPr algn="ctr"/>
            <a:r>
              <a:rPr lang="en-US" dirty="0" smtClean="0">
                <a:solidFill>
                  <a:schemeClr val="tx1">
                    <a:alpha val="85000"/>
                  </a:schemeClr>
                </a:solidFill>
              </a:rPr>
              <a:t>Transportation</a:t>
            </a:r>
            <a:endParaRPr lang="en-US" dirty="0">
              <a:solidFill>
                <a:schemeClr val="tx1">
                  <a:alpha val="85000"/>
                </a:schemeClr>
              </a:solidFill>
            </a:endParaRPr>
          </a:p>
        </p:txBody>
      </p:sp>
      <p:sp>
        <p:nvSpPr>
          <p:cNvPr id="12" name="TextBox 11"/>
          <p:cNvSpPr txBox="1"/>
          <p:nvPr/>
        </p:nvSpPr>
        <p:spPr>
          <a:xfrm>
            <a:off x="6096000" y="5181600"/>
            <a:ext cx="1371600" cy="369332"/>
          </a:xfrm>
          <a:prstGeom prst="rect">
            <a:avLst/>
          </a:prstGeom>
          <a:solidFill>
            <a:schemeClr val="bg1"/>
          </a:solidFill>
          <a:effectLst>
            <a:softEdge rad="127000"/>
          </a:effectLst>
        </p:spPr>
        <p:txBody>
          <a:bodyPr wrap="square" rtlCol="0">
            <a:spAutoFit/>
          </a:bodyPr>
          <a:lstStyle/>
          <a:p>
            <a:pPr algn="ctr"/>
            <a:r>
              <a:rPr lang="en-US" dirty="0" smtClean="0"/>
              <a:t>Economy</a:t>
            </a:r>
            <a:endParaRPr lang="en-US"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52400" y="1722438"/>
            <a:ext cx="4040188" cy="639762"/>
          </a:xfrm>
        </p:spPr>
        <p:txBody>
          <a:bodyPr>
            <a:normAutofit/>
          </a:bodyPr>
          <a:lstStyle/>
          <a:p>
            <a:r>
              <a:rPr lang="en-US" dirty="0" smtClean="0"/>
              <a:t>Overlap matrix</a:t>
            </a:r>
            <a:endParaRPr lang="en-US" dirty="0"/>
          </a:p>
        </p:txBody>
      </p:sp>
      <p:graphicFrame>
        <p:nvGraphicFramePr>
          <p:cNvPr id="4" name="Content Placeholder 3"/>
          <p:cNvGraphicFramePr>
            <a:graphicFrameLocks noGrp="1"/>
          </p:cNvGraphicFramePr>
          <p:nvPr>
            <p:ph sz="half" idx="2"/>
          </p:nvPr>
        </p:nvGraphicFramePr>
        <p:xfrm>
          <a:off x="381000" y="2474976"/>
          <a:ext cx="3581400" cy="3849624"/>
        </p:xfrm>
        <a:graphic>
          <a:graphicData uri="http://schemas.openxmlformats.org/drawingml/2006/table">
            <a:tbl>
              <a:tblPr firstRow="1" bandRow="1">
                <a:tableStyleId>{5C22544A-7EE6-4342-B048-85BDC9FD1C3A}</a:tableStyleId>
              </a:tblPr>
              <a:tblGrid>
                <a:gridCol w="876300"/>
                <a:gridCol w="876300"/>
                <a:gridCol w="876300"/>
                <a:gridCol w="952500"/>
              </a:tblGrid>
              <a:tr h="962406">
                <a:tc>
                  <a:txBody>
                    <a:bodyPr/>
                    <a:lstStyle/>
                    <a:p>
                      <a:pPr marL="0" marR="0" algn="ctr">
                        <a:lnSpc>
                          <a:spcPct val="115000"/>
                        </a:lnSpc>
                        <a:spcBef>
                          <a:spcPts val="0"/>
                        </a:spcBef>
                        <a:spcAft>
                          <a:spcPts val="0"/>
                        </a:spcAft>
                      </a:pPr>
                      <a:r>
                        <a:rPr lang="en-US" sz="1800" dirty="0" smtClean="0">
                          <a:latin typeface="Calibri"/>
                          <a:ea typeface="Calibri"/>
                          <a:cs typeface="Times New Roman"/>
                        </a:rPr>
                        <a:t>SEC</a:t>
                      </a:r>
                      <a:endParaRPr lang="en-US" sz="18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800" dirty="0">
                          <a:latin typeface="Calibri"/>
                          <a:ea typeface="Calibri"/>
                          <a:cs typeface="Times New Roman"/>
                        </a:rPr>
                        <a:t>High </a:t>
                      </a:r>
                      <a:r>
                        <a:rPr lang="en-US" sz="1800" dirty="0" err="1">
                          <a:latin typeface="Calibri"/>
                          <a:ea typeface="Calibri"/>
                          <a:cs typeface="Times New Roman"/>
                        </a:rPr>
                        <a:t>QoL</a:t>
                      </a:r>
                      <a:endParaRPr lang="en-US" sz="18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800" dirty="0">
                          <a:latin typeface="Calibri"/>
                          <a:ea typeface="Calibri"/>
                          <a:cs typeface="Times New Roman"/>
                        </a:rPr>
                        <a:t>High Health</a:t>
                      </a:r>
                    </a:p>
                  </a:txBody>
                  <a:tcPr marL="88687" marR="88687" marT="0" marB="0" anchor="ctr"/>
                </a:tc>
                <a:tc>
                  <a:txBody>
                    <a:bodyPr/>
                    <a:lstStyle/>
                    <a:p>
                      <a:pPr marL="0" marR="0" algn="ctr">
                        <a:lnSpc>
                          <a:spcPct val="115000"/>
                        </a:lnSpc>
                        <a:spcBef>
                          <a:spcPts val="0"/>
                        </a:spcBef>
                        <a:spcAft>
                          <a:spcPts val="0"/>
                        </a:spcAft>
                      </a:pPr>
                      <a:r>
                        <a:rPr lang="en-US" sz="1800" dirty="0">
                          <a:latin typeface="Calibri"/>
                          <a:ea typeface="Calibri"/>
                          <a:cs typeface="Times New Roman"/>
                        </a:rPr>
                        <a:t>Overlap</a:t>
                      </a:r>
                    </a:p>
                  </a:txBody>
                  <a:tcPr marL="88687" marR="88687" marT="0" marB="0" anchor="ctr"/>
                </a:tc>
              </a:tr>
              <a:tr h="962406">
                <a:tc>
                  <a:txBody>
                    <a:bodyPr/>
                    <a:lstStyle/>
                    <a:p>
                      <a:pPr marL="0" marR="0" algn="ctr">
                        <a:lnSpc>
                          <a:spcPct val="115000"/>
                        </a:lnSpc>
                        <a:spcBef>
                          <a:spcPts val="0"/>
                        </a:spcBef>
                        <a:spcAft>
                          <a:spcPts val="0"/>
                        </a:spcAft>
                      </a:pPr>
                      <a:r>
                        <a:rPr lang="en-US" sz="1600" dirty="0">
                          <a:latin typeface="Calibri"/>
                          <a:ea typeface="Calibri"/>
                          <a:cs typeface="Times New Roman"/>
                        </a:rPr>
                        <a:t>High </a:t>
                      </a: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B, F, E</a:t>
                      </a:r>
                      <a:endParaRPr lang="en-US" sz="1600" dirty="0">
                        <a:latin typeface="Calibri"/>
                        <a:ea typeface="Calibri"/>
                        <a:cs typeface="Times New Roman"/>
                      </a:endParaRPr>
                    </a:p>
                  </a:txBody>
                  <a:tcPr marL="88687" marR="88687"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smtClean="0">
                          <a:latin typeface="Calibri"/>
                          <a:ea typeface="Calibri"/>
                          <a:cs typeface="Times New Roman"/>
                        </a:rPr>
                        <a:t>F, N, B</a:t>
                      </a: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F, B</a:t>
                      </a:r>
                      <a:endParaRPr lang="en-US" sz="1600" dirty="0">
                        <a:latin typeface="Calibri"/>
                        <a:ea typeface="Calibri"/>
                        <a:cs typeface="Times New Roman"/>
                      </a:endParaRPr>
                    </a:p>
                  </a:txBody>
                  <a:tcPr marL="88687" marR="88687" marT="0" marB="0" anchor="ctr"/>
                </a:tc>
              </a:tr>
              <a:tr h="962406">
                <a:tc>
                  <a:txBody>
                    <a:bodyPr/>
                    <a:lstStyle/>
                    <a:p>
                      <a:pPr marL="0" marR="0" algn="ctr">
                        <a:lnSpc>
                          <a:spcPct val="115000"/>
                        </a:lnSpc>
                        <a:spcBef>
                          <a:spcPts val="0"/>
                        </a:spcBef>
                        <a:spcAft>
                          <a:spcPts val="0"/>
                        </a:spcAft>
                      </a:pPr>
                      <a:r>
                        <a:rPr lang="en-US" sz="1600" dirty="0" smtClean="0">
                          <a:latin typeface="Calibri"/>
                          <a:ea typeface="Calibri"/>
                          <a:cs typeface="Times New Roman"/>
                        </a:rPr>
                        <a:t>Med</a:t>
                      </a:r>
                      <a:endParaRPr lang="en-US" sz="16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M,O, W</a:t>
                      </a:r>
                      <a:endParaRPr lang="en-US" sz="16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M, O, W</a:t>
                      </a:r>
                      <a:endParaRPr lang="en-US" sz="16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M, O, W</a:t>
                      </a:r>
                      <a:endParaRPr lang="en-US" sz="1600" dirty="0">
                        <a:latin typeface="Calibri"/>
                        <a:ea typeface="Calibri"/>
                        <a:cs typeface="Times New Roman"/>
                      </a:endParaRPr>
                    </a:p>
                  </a:txBody>
                  <a:tcPr marL="88687" marR="88687" marT="0" marB="0" anchor="ctr"/>
                </a:tc>
              </a:tr>
              <a:tr h="962406">
                <a:tc>
                  <a:txBody>
                    <a:bodyPr/>
                    <a:lstStyle/>
                    <a:p>
                      <a:pPr marL="0" marR="0" algn="ctr">
                        <a:lnSpc>
                          <a:spcPct val="115000"/>
                        </a:lnSpc>
                        <a:spcBef>
                          <a:spcPts val="0"/>
                        </a:spcBef>
                        <a:spcAft>
                          <a:spcPts val="0"/>
                        </a:spcAft>
                      </a:pPr>
                      <a:r>
                        <a:rPr lang="en-US" sz="1600" dirty="0">
                          <a:latin typeface="Calibri"/>
                          <a:ea typeface="Calibri"/>
                          <a:cs typeface="Times New Roman"/>
                        </a:rPr>
                        <a:t>Low</a:t>
                      </a: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T, S, G</a:t>
                      </a:r>
                      <a:endParaRPr lang="en-US" sz="16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T, V, K</a:t>
                      </a:r>
                      <a:endParaRPr lang="en-US" sz="1600" dirty="0">
                        <a:latin typeface="Calibri"/>
                        <a:ea typeface="Calibri"/>
                        <a:cs typeface="Times New Roman"/>
                      </a:endParaRPr>
                    </a:p>
                  </a:txBody>
                  <a:tcPr marL="88687" marR="88687" marT="0" marB="0" anchor="ctr"/>
                </a:tc>
                <a:tc>
                  <a:txBody>
                    <a:bodyPr/>
                    <a:lstStyle/>
                    <a:p>
                      <a:pPr marL="0" marR="0" algn="ctr">
                        <a:lnSpc>
                          <a:spcPct val="115000"/>
                        </a:lnSpc>
                        <a:spcBef>
                          <a:spcPts val="0"/>
                        </a:spcBef>
                        <a:spcAft>
                          <a:spcPts val="0"/>
                        </a:spcAft>
                      </a:pPr>
                      <a:r>
                        <a:rPr lang="en-US" sz="1600" dirty="0" smtClean="0">
                          <a:latin typeface="Calibri"/>
                          <a:ea typeface="Calibri"/>
                          <a:cs typeface="Times New Roman"/>
                        </a:rPr>
                        <a:t>T</a:t>
                      </a:r>
                      <a:endParaRPr lang="en-US" sz="1600" dirty="0">
                        <a:latin typeface="Calibri"/>
                        <a:ea typeface="Calibri"/>
                        <a:cs typeface="Times New Roman"/>
                      </a:endParaRPr>
                    </a:p>
                  </a:txBody>
                  <a:tcPr marL="88687" marR="88687" marT="0" marB="0" anchor="ctr"/>
                </a:tc>
              </a:tr>
            </a:tbl>
          </a:graphicData>
        </a:graphic>
      </p:graphicFrame>
      <p:sp>
        <p:nvSpPr>
          <p:cNvPr id="8" name="Text Placeholder 7"/>
          <p:cNvSpPr>
            <a:spLocks noGrp="1"/>
          </p:cNvSpPr>
          <p:nvPr>
            <p:ph type="body" sz="quarter" idx="3"/>
          </p:nvPr>
        </p:nvSpPr>
        <p:spPr>
          <a:xfrm>
            <a:off x="4343400" y="1722438"/>
            <a:ext cx="4194175" cy="639762"/>
          </a:xfrm>
        </p:spPr>
        <p:txBody>
          <a:bodyPr>
            <a:normAutofit/>
          </a:bodyPr>
          <a:lstStyle/>
          <a:p>
            <a:r>
              <a:rPr lang="en-US" dirty="0" smtClean="0"/>
              <a:t>NPUs with high NH &amp; </a:t>
            </a:r>
            <a:r>
              <a:rPr lang="en-US" dirty="0" err="1" smtClean="0"/>
              <a:t>NQoL</a:t>
            </a:r>
            <a:endParaRPr lang="en-US" dirty="0"/>
          </a:p>
        </p:txBody>
      </p:sp>
      <p:sp>
        <p:nvSpPr>
          <p:cNvPr id="3" name="Title 2"/>
          <p:cNvSpPr>
            <a:spLocks noGrp="1"/>
          </p:cNvSpPr>
          <p:nvPr>
            <p:ph type="title"/>
          </p:nvPr>
        </p:nvSpPr>
        <p:spPr/>
        <p:txBody>
          <a:bodyPr/>
          <a:lstStyle/>
          <a:p>
            <a:r>
              <a:rPr lang="en-US" dirty="0" smtClean="0"/>
              <a:t>Comparisons between </a:t>
            </a:r>
            <a:r>
              <a:rPr lang="en-US" dirty="0" err="1" smtClean="0"/>
              <a:t>QoL</a:t>
            </a:r>
            <a:r>
              <a:rPr lang="en-US" dirty="0" smtClean="0"/>
              <a:t> &amp; health</a:t>
            </a:r>
            <a:endParaRPr lang="en-US" dirty="0"/>
          </a:p>
        </p:txBody>
      </p:sp>
      <p:pic>
        <p:nvPicPr>
          <p:cNvPr id="2050" name="Picture 2" descr="C:\Users\Susannah\Dropbox\ATL_community_involvement_study\ATL_objective_data\images\SEC\overlap.png"/>
          <p:cNvPicPr>
            <a:picLocks noChangeAspect="1" noChangeArrowheads="1"/>
          </p:cNvPicPr>
          <p:nvPr/>
        </p:nvPicPr>
        <p:blipFill>
          <a:blip r:embed="rId3" cstate="print"/>
          <a:srcRect r="1856"/>
          <a:stretch>
            <a:fillRect/>
          </a:stretch>
        </p:blipFill>
        <p:spPr bwMode="auto">
          <a:xfrm>
            <a:off x="4191000" y="2476500"/>
            <a:ext cx="4648200" cy="3848100"/>
          </a:xfrm>
          <a:prstGeom prst="rect">
            <a:avLst/>
          </a:prstGeom>
          <a:noFill/>
        </p:spPr>
      </p:pic>
      <p:sp>
        <p:nvSpPr>
          <p:cNvPr id="9" name="TextBox 8"/>
          <p:cNvSpPr txBox="1"/>
          <p:nvPr/>
        </p:nvSpPr>
        <p:spPr>
          <a:xfrm>
            <a:off x="8077200" y="6642556"/>
            <a:ext cx="1905000" cy="215444"/>
          </a:xfrm>
          <a:prstGeom prst="rect">
            <a:avLst/>
          </a:prstGeom>
          <a:noFill/>
        </p:spPr>
        <p:txBody>
          <a:bodyPr wrap="square" rtlCol="0">
            <a:spAutoFit/>
          </a:bodyPr>
          <a:lstStyle/>
          <a:p>
            <a:r>
              <a:rPr lang="en-US" sz="800" dirty="0" smtClean="0"/>
              <a:t>Source: authors.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Attribute overlap: NPU T</a:t>
            </a:r>
            <a:endParaRPr lang="en-US" dirty="0"/>
          </a:p>
        </p:txBody>
      </p:sp>
      <p:pic>
        <p:nvPicPr>
          <p:cNvPr id="4098" name="Picture 2" descr="http://www.westendfarmersmarket.com/eggplants.jpg"/>
          <p:cNvPicPr>
            <a:picLocks noChangeAspect="1" noChangeArrowheads="1"/>
          </p:cNvPicPr>
          <p:nvPr/>
        </p:nvPicPr>
        <p:blipFill>
          <a:blip r:embed="rId3" cstate="print"/>
          <a:srcRect t="3125" r="9461"/>
          <a:stretch>
            <a:fillRect/>
          </a:stretch>
        </p:blipFill>
        <p:spPr bwMode="auto">
          <a:xfrm>
            <a:off x="4419600" y="2895600"/>
            <a:ext cx="4070749" cy="2514600"/>
          </a:xfrm>
          <a:prstGeom prst="rect">
            <a:avLst/>
          </a:prstGeom>
          <a:noFill/>
        </p:spPr>
      </p:pic>
      <p:sp>
        <p:nvSpPr>
          <p:cNvPr id="8" name="TextBox 7"/>
          <p:cNvSpPr txBox="1"/>
          <p:nvPr/>
        </p:nvSpPr>
        <p:spPr>
          <a:xfrm>
            <a:off x="152400" y="6642556"/>
            <a:ext cx="8763000" cy="215444"/>
          </a:xfrm>
          <a:prstGeom prst="rect">
            <a:avLst/>
          </a:prstGeom>
          <a:noFill/>
        </p:spPr>
        <p:txBody>
          <a:bodyPr wrap="square" rtlCol="0">
            <a:spAutoFit/>
          </a:bodyPr>
          <a:lstStyle/>
          <a:p>
            <a:r>
              <a:rPr lang="en-US" sz="800" dirty="0" smtClean="0"/>
              <a:t>Image sources: http://www.westendfarmersmarket.com/about.html, http://www.wrensnestonline.com/blog/marriott-in-west-end/</a:t>
            </a:r>
            <a:endParaRPr lang="en-US" sz="800" dirty="0"/>
          </a:p>
        </p:txBody>
      </p:sp>
      <p:sp>
        <p:nvSpPr>
          <p:cNvPr id="10" name="TextBox 9"/>
          <p:cNvSpPr txBox="1"/>
          <p:nvPr/>
        </p:nvSpPr>
        <p:spPr>
          <a:xfrm>
            <a:off x="5867400" y="3048000"/>
            <a:ext cx="1295400" cy="369332"/>
          </a:xfrm>
          <a:prstGeom prst="rect">
            <a:avLst/>
          </a:prstGeom>
          <a:solidFill>
            <a:schemeClr val="bg1"/>
          </a:solidFill>
          <a:effectLst>
            <a:softEdge rad="127000"/>
          </a:effectLst>
        </p:spPr>
        <p:txBody>
          <a:bodyPr wrap="square" rtlCol="0">
            <a:spAutoFit/>
          </a:bodyPr>
          <a:lstStyle/>
          <a:p>
            <a:pPr algn="ctr"/>
            <a:r>
              <a:rPr lang="en-US" dirty="0" smtClean="0"/>
              <a:t>Nutrition</a:t>
            </a:r>
            <a:endParaRPr lang="en-US" dirty="0"/>
          </a:p>
        </p:txBody>
      </p:sp>
      <p:pic>
        <p:nvPicPr>
          <p:cNvPr id="4102" name="Picture 6" descr="west end retail"/>
          <p:cNvPicPr>
            <a:picLocks noChangeAspect="1" noChangeArrowheads="1"/>
          </p:cNvPicPr>
          <p:nvPr/>
        </p:nvPicPr>
        <p:blipFill>
          <a:blip r:embed="rId4" cstate="print">
            <a:lum contrast="20000"/>
          </a:blip>
          <a:srcRect/>
          <a:stretch>
            <a:fillRect/>
          </a:stretch>
        </p:blipFill>
        <p:spPr bwMode="auto">
          <a:xfrm>
            <a:off x="704850" y="2895600"/>
            <a:ext cx="3333750" cy="2505076"/>
          </a:xfrm>
          <a:prstGeom prst="rect">
            <a:avLst/>
          </a:prstGeom>
          <a:noFill/>
        </p:spPr>
      </p:pic>
      <p:sp>
        <p:nvSpPr>
          <p:cNvPr id="18" name="TextBox 17"/>
          <p:cNvSpPr txBox="1"/>
          <p:nvPr/>
        </p:nvSpPr>
        <p:spPr>
          <a:xfrm>
            <a:off x="1676400" y="3048000"/>
            <a:ext cx="1447800" cy="369332"/>
          </a:xfrm>
          <a:prstGeom prst="rect">
            <a:avLst/>
          </a:prstGeom>
          <a:solidFill>
            <a:schemeClr val="bg1"/>
          </a:solidFill>
          <a:effectLst>
            <a:softEdge rad="127000"/>
          </a:effectLst>
        </p:spPr>
        <p:txBody>
          <a:bodyPr wrap="square" rtlCol="0">
            <a:spAutoFit/>
          </a:bodyPr>
          <a:lstStyle/>
          <a:p>
            <a:pPr algn="ctr"/>
            <a:r>
              <a:rPr lang="en-US" dirty="0" smtClean="0"/>
              <a:t>Amenities</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sz="2400" dirty="0" smtClean="0">
                <a:solidFill>
                  <a:srgbClr val="000000"/>
                </a:solidFill>
              </a:rPr>
              <a:t>Georgia State Department of Community Affairs (DCA)  adopted new guidelines / requirements for local government comprehensive planning in 2005.</a:t>
            </a:r>
          </a:p>
          <a:p>
            <a:r>
              <a:rPr lang="en-US" sz="2400" dirty="0" smtClean="0">
                <a:solidFill>
                  <a:srgbClr val="000000"/>
                </a:solidFill>
              </a:rPr>
              <a:t>DCA sets the schedule for plan adoption. </a:t>
            </a:r>
          </a:p>
          <a:p>
            <a:pPr lvl="1"/>
            <a:r>
              <a:rPr lang="en-US" sz="2400" dirty="0" smtClean="0">
                <a:solidFill>
                  <a:srgbClr val="000000"/>
                </a:solidFill>
              </a:rPr>
              <a:t> </a:t>
            </a:r>
            <a:r>
              <a:rPr lang="en-US" sz="2000" dirty="0" smtClean="0"/>
              <a:t>The 2011 Comprehensive Development Plan was adopted by the City of Atlanta in October 2011 per 11-O-1234. </a:t>
            </a:r>
            <a:endParaRPr lang="en-US" sz="2000" dirty="0" smtClean="0">
              <a:solidFill>
                <a:srgbClr val="000000"/>
              </a:solidFill>
            </a:endParaRPr>
          </a:p>
          <a:p>
            <a:r>
              <a:rPr lang="en-US" sz="2400" dirty="0" smtClean="0">
                <a:solidFill>
                  <a:srgbClr val="000000"/>
                </a:solidFill>
              </a:rPr>
              <a:t>New standards added information and changed process.</a:t>
            </a:r>
          </a:p>
          <a:p>
            <a:r>
              <a:rPr lang="en-US" sz="2400" dirty="0" smtClean="0">
                <a:solidFill>
                  <a:srgbClr val="000000"/>
                </a:solidFill>
              </a:rPr>
              <a:t>Plans have a 20 year time horizon</a:t>
            </a:r>
          </a:p>
        </p:txBody>
      </p:sp>
      <p:sp>
        <p:nvSpPr>
          <p:cNvPr id="6" name="Title 5"/>
          <p:cNvSpPr>
            <a:spLocks noGrp="1"/>
          </p:cNvSpPr>
          <p:nvPr>
            <p:ph type="title"/>
          </p:nvPr>
        </p:nvSpPr>
        <p:spPr/>
        <p:txBody>
          <a:bodyPr/>
          <a:lstStyle/>
          <a:p>
            <a:r>
              <a:rPr lang="en-US" dirty="0" smtClean="0"/>
              <a:t>Comprehensive Development Plan</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2362201" cy="4407408"/>
          </a:xfrm>
        </p:spPr>
        <p:txBody>
          <a:bodyPr>
            <a:normAutofit/>
          </a:bodyPr>
          <a:lstStyle/>
          <a:p>
            <a:r>
              <a:rPr lang="en-US" dirty="0" smtClean="0"/>
              <a:t>Do these results align with citizen priorities and feedback?</a:t>
            </a:r>
          </a:p>
          <a:p>
            <a:pPr marL="274320" lvl="1" indent="-228600">
              <a:buClr>
                <a:schemeClr val="accent1"/>
              </a:buClr>
              <a:buFont typeface="Wingdings 2" pitchFamily="18" charset="2"/>
              <a:buChar char=""/>
            </a:pPr>
            <a:r>
              <a:rPr lang="en-US" sz="2000" dirty="0" smtClean="0"/>
              <a:t>Applications for policy and resource allocation decisions</a:t>
            </a:r>
          </a:p>
          <a:p>
            <a:endParaRPr lang="en-US" dirty="0" smtClean="0"/>
          </a:p>
        </p:txBody>
      </p:sp>
      <p:sp>
        <p:nvSpPr>
          <p:cNvPr id="3" name="Title 2"/>
          <p:cNvSpPr>
            <a:spLocks noGrp="1"/>
          </p:cNvSpPr>
          <p:nvPr>
            <p:ph type="title"/>
          </p:nvPr>
        </p:nvSpPr>
        <p:spPr/>
        <p:txBody>
          <a:bodyPr/>
          <a:lstStyle/>
          <a:p>
            <a:r>
              <a:rPr lang="en-US" dirty="0" smtClean="0"/>
              <a:t>Planning implications and applications</a:t>
            </a:r>
            <a:endParaRPr lang="en-US" dirty="0"/>
          </a:p>
        </p:txBody>
      </p:sp>
      <p:pic>
        <p:nvPicPr>
          <p:cNvPr id="4" name="Picture 2" descr="C:\Users\Susannah\Dropbox\ATL_community_involvement_study\ATL_objective_data\images\SEC\overlap.png"/>
          <p:cNvPicPr>
            <a:picLocks noChangeAspect="1" noChangeArrowheads="1"/>
          </p:cNvPicPr>
          <p:nvPr/>
        </p:nvPicPr>
        <p:blipFill>
          <a:blip r:embed="rId3" cstate="print"/>
          <a:srcRect r="1856"/>
          <a:stretch>
            <a:fillRect/>
          </a:stretch>
        </p:blipFill>
        <p:spPr bwMode="auto">
          <a:xfrm>
            <a:off x="3733800" y="2313482"/>
            <a:ext cx="5029200" cy="4163518"/>
          </a:xfrm>
          <a:prstGeom prst="rect">
            <a:avLst/>
          </a:prstGeom>
          <a:noFill/>
        </p:spPr>
      </p:pic>
      <p:sp>
        <p:nvSpPr>
          <p:cNvPr id="5" name="Text Placeholder 7"/>
          <p:cNvSpPr txBox="1">
            <a:spLocks/>
          </p:cNvSpPr>
          <p:nvPr/>
        </p:nvSpPr>
        <p:spPr>
          <a:xfrm>
            <a:off x="4343400" y="1874838"/>
            <a:ext cx="4194175" cy="639762"/>
          </a:xfrm>
          <a:prstGeom prst="rect">
            <a:avLst/>
          </a:prstGeom>
        </p:spPr>
        <p:txBody>
          <a:bodyPr>
            <a:normAutofit/>
          </a:bodyPr>
          <a:lstStyle/>
          <a:p>
            <a:pPr marL="274320" marR="0" lvl="0" indent="-228600" algn="l" defTabSz="914400" rtl="0" eaLnBrk="1" fontAlgn="auto" latinLnBrk="0" hangingPunct="1">
              <a:lnSpc>
                <a:spcPct val="100000"/>
              </a:lnSpc>
              <a:spcBef>
                <a:spcPct val="20000"/>
              </a:spcBef>
              <a:spcAft>
                <a:spcPts val="0"/>
              </a:spcAft>
              <a:buClr>
                <a:schemeClr val="accent1"/>
              </a:buClr>
              <a:buSzTx/>
              <a:tabLst/>
              <a:defRPr/>
            </a:pPr>
            <a:r>
              <a:rPr kumimoji="0" lang="en-US" sz="2000" b="0" i="0" u="none" strike="noStrike" kern="1200" cap="none" spc="150" normalizeH="0" baseline="0" noProof="0" dirty="0" smtClean="0">
                <a:ln>
                  <a:noFill/>
                </a:ln>
                <a:solidFill>
                  <a:schemeClr val="tx2"/>
                </a:solidFill>
                <a:effectLst/>
                <a:uLnTx/>
                <a:uFillTx/>
                <a:latin typeface="+mn-lt"/>
                <a:ea typeface="+mn-ea"/>
                <a:cs typeface="+mn-cs"/>
              </a:rPr>
              <a:t>NPUs with high NH &amp; </a:t>
            </a:r>
            <a:r>
              <a:rPr kumimoji="0" lang="en-US" sz="2000" b="0" i="0" u="none" strike="noStrike" kern="1200" cap="none" spc="150" normalizeH="0" baseline="0" noProof="0" dirty="0" err="1" smtClean="0">
                <a:ln>
                  <a:noFill/>
                </a:ln>
                <a:solidFill>
                  <a:schemeClr val="tx2"/>
                </a:solidFill>
                <a:effectLst/>
                <a:uLnTx/>
                <a:uFillTx/>
                <a:latin typeface="+mn-lt"/>
                <a:ea typeface="+mn-ea"/>
                <a:cs typeface="+mn-cs"/>
              </a:rPr>
              <a:t>NQoL</a:t>
            </a:r>
            <a:endParaRPr kumimoji="0" lang="en-US" sz="2000" b="0" i="0" u="none" strike="noStrike" kern="1200" cap="none" spc="15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301773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marL="880110" lvl="1" indent="-514350">
              <a:buFont typeface="+mj-lt"/>
              <a:buAutoNum type="arabicPeriod"/>
              <a:defRPr/>
            </a:pPr>
            <a:r>
              <a:rPr lang="en-US" sz="3200" b="1" dirty="0" smtClean="0"/>
              <a:t>Community Assessment</a:t>
            </a:r>
          </a:p>
          <a:p>
            <a:pPr marL="1154430" lvl="2" indent="-514350">
              <a:buFont typeface="+mj-lt"/>
              <a:buAutoNum type="arabicPeriod"/>
              <a:defRPr/>
            </a:pPr>
            <a:endParaRPr lang="en-US" sz="3200" dirty="0" smtClean="0"/>
          </a:p>
          <a:p>
            <a:pPr marL="880110" lvl="1" indent="-514350">
              <a:buFont typeface="+mj-lt"/>
              <a:buAutoNum type="arabicPeriod"/>
              <a:defRPr/>
            </a:pPr>
            <a:r>
              <a:rPr lang="en-US" sz="3200" b="1" dirty="0" smtClean="0"/>
              <a:t>Community Participation</a:t>
            </a:r>
          </a:p>
          <a:p>
            <a:pPr marL="880110" lvl="1" indent="-514350">
              <a:buFont typeface="+mj-lt"/>
              <a:buAutoNum type="arabicPeriod"/>
              <a:defRPr/>
            </a:pPr>
            <a:endParaRPr lang="en-US" sz="3200" b="1" dirty="0" smtClean="0"/>
          </a:p>
          <a:p>
            <a:pPr marL="880110" lvl="1" indent="-514350">
              <a:buFont typeface="+mj-lt"/>
              <a:buAutoNum type="arabicPeriod"/>
              <a:defRPr/>
            </a:pPr>
            <a:r>
              <a:rPr lang="en-US" sz="3200" b="1" dirty="0" smtClean="0"/>
              <a:t>Community Agenda</a:t>
            </a:r>
          </a:p>
        </p:txBody>
      </p:sp>
      <p:sp>
        <p:nvSpPr>
          <p:cNvPr id="6" name="Title 5"/>
          <p:cNvSpPr>
            <a:spLocks noGrp="1"/>
          </p:cNvSpPr>
          <p:nvPr>
            <p:ph type="title"/>
          </p:nvPr>
        </p:nvSpPr>
        <p:spPr/>
        <p:txBody>
          <a:bodyPr/>
          <a:lstStyle/>
          <a:p>
            <a:r>
              <a:rPr lang="en-US" b="1" dirty="0" smtClean="0"/>
              <a:t>Comprehensive Plan Components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4478</TotalTime>
  <Words>3413</Words>
  <Application>Microsoft Office PowerPoint</Application>
  <PresentationFormat>On-screen Show (4:3)</PresentationFormat>
  <Paragraphs>1017</Paragraphs>
  <Slides>80</Slides>
  <Notes>64</Notes>
  <HiddenSlides>1</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Grid</vt:lpstr>
      <vt:lpstr>Quality of Life and Health in Atlanta</vt:lpstr>
      <vt:lpstr>Outline of presentation</vt:lpstr>
      <vt:lpstr>Purpose of study</vt:lpstr>
      <vt:lpstr>Scale of Study</vt:lpstr>
      <vt:lpstr>Methods</vt:lpstr>
      <vt:lpstr>Comprehensive development Plan (CDP) UPdate</vt:lpstr>
      <vt:lpstr>Comprehensive Planning Legislation</vt:lpstr>
      <vt:lpstr>Comprehensive Development Plan</vt:lpstr>
      <vt:lpstr>Comprehensive Plan Components</vt:lpstr>
      <vt:lpstr>Community Participation Program</vt:lpstr>
      <vt:lpstr>Community Participation Program</vt:lpstr>
      <vt:lpstr>Community Participation Program</vt:lpstr>
      <vt:lpstr>Community Participation Program</vt:lpstr>
      <vt:lpstr>Community Participation Program</vt:lpstr>
      <vt:lpstr>Resident perceptions</vt:lpstr>
      <vt:lpstr>ONLINE Survey</vt:lpstr>
      <vt:lpstr>Survey Results</vt:lpstr>
      <vt:lpstr>Survey Results</vt:lpstr>
      <vt:lpstr>Socioeconomic conditions (SEC) Index</vt:lpstr>
      <vt:lpstr>SEC Indicators</vt:lpstr>
      <vt:lpstr>EDUCATION</vt:lpstr>
      <vt:lpstr>Poverty</vt:lpstr>
      <vt:lpstr>Household Income</vt:lpstr>
      <vt:lpstr>UNEMPLOYMENT</vt:lpstr>
      <vt:lpstr>SEC INDEx</vt:lpstr>
      <vt:lpstr>Neighborhood Quality of Life index</vt:lpstr>
      <vt:lpstr>Quality of Life</vt:lpstr>
      <vt:lpstr>Defining QoL </vt:lpstr>
      <vt:lpstr>Indicator Selection</vt:lpstr>
      <vt:lpstr>nQol Indicators</vt:lpstr>
      <vt:lpstr>Atlanta Neighborhood Quality of Life Index Results</vt:lpstr>
      <vt:lpstr>Amenities: Park &amp; Recreation Access</vt:lpstr>
      <vt:lpstr>Amenities: Park &amp; Recreation Access</vt:lpstr>
      <vt:lpstr>Amenities: Retail Mix</vt:lpstr>
      <vt:lpstr>AMENITIES Ranking</vt:lpstr>
      <vt:lpstr>HOUSING: Vacancy</vt:lpstr>
      <vt:lpstr>Housing: rent Affordability</vt:lpstr>
      <vt:lpstr>HOUSING: Home Affordability</vt:lpstr>
      <vt:lpstr>PowerPoint Presentation</vt:lpstr>
      <vt:lpstr>ECONOMY: Jobs to Labor Force Ratio</vt:lpstr>
      <vt:lpstr>ECONOMY</vt:lpstr>
      <vt:lpstr>PUBLIC SAFETY: Property Crimes</vt:lpstr>
      <vt:lpstr>Public safety: violent crimes</vt:lpstr>
      <vt:lpstr>PUBLIC SAFETY: 2010 Vehicle Crashes</vt:lpstr>
      <vt:lpstr>PUBLIC SAFETY:  Vehicle Crash Injuries/Fatalities </vt:lpstr>
      <vt:lpstr>PUBLIC SAFETY ranking </vt:lpstr>
      <vt:lpstr>TRANSPORTATION: Calculating Transit Access</vt:lpstr>
      <vt:lpstr>Transportation: Transit Access</vt:lpstr>
      <vt:lpstr>TRANSPORTATION: Mean Travel Times</vt:lpstr>
      <vt:lpstr>PowerPoint Presentation</vt:lpstr>
      <vt:lpstr>NQOL Resident Priorities*</vt:lpstr>
      <vt:lpstr>Neighborhood Quality of Life Index Ranking</vt:lpstr>
      <vt:lpstr>Neighborhood  Health Index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Indicators</vt:lpstr>
      <vt:lpstr>Nutrition: Food Access</vt:lpstr>
      <vt:lpstr>Distance From Populations to Nearest Food Destinations</vt:lpstr>
      <vt:lpstr>Proximity</vt:lpstr>
      <vt:lpstr>Nutrition: Good Food Access</vt:lpstr>
      <vt:lpstr>Physical activity: walkability</vt:lpstr>
      <vt:lpstr>Morbidity: Diabetes</vt:lpstr>
      <vt:lpstr>Morbidity:  Hypertensive Heart Disease</vt:lpstr>
      <vt:lpstr>Morbidity:  Esophageal, Uterine &amp; Renal Cancers</vt:lpstr>
      <vt:lpstr>MORTALITY: YPLL 75 rate</vt:lpstr>
      <vt:lpstr>Neighborhood  Health Index ranking</vt:lpstr>
      <vt:lpstr>Discussion</vt:lpstr>
      <vt:lpstr>Objective Vs. Subjective</vt:lpstr>
      <vt:lpstr>Comparisons between QoL &amp; health</vt:lpstr>
      <vt:lpstr>Attributes of npu f</vt:lpstr>
      <vt:lpstr>Comparisons between QoL &amp; health</vt:lpstr>
      <vt:lpstr>Attribute overlap: NPU M</vt:lpstr>
      <vt:lpstr>Comparisons between QoL &amp; health</vt:lpstr>
      <vt:lpstr>Attribute overlap: NPU T</vt:lpstr>
      <vt:lpstr>Planning implications and applications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of Life and Health in Atlanta</dc:title>
  <dc:creator>Audrey</dc:creator>
  <cp:lastModifiedBy>RDC-CHULL</cp:lastModifiedBy>
  <cp:revision>343</cp:revision>
  <cp:lastPrinted>2012-09-26T17:07:49Z</cp:lastPrinted>
  <dcterms:created xsi:type="dcterms:W3CDTF">2012-08-16T00:12:25Z</dcterms:created>
  <dcterms:modified xsi:type="dcterms:W3CDTF">2012-09-26T19:44:32Z</dcterms:modified>
</cp:coreProperties>
</file>