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99" r:id="rId4"/>
    <p:sldId id="273" r:id="rId5"/>
    <p:sldId id="274" r:id="rId6"/>
    <p:sldId id="282" r:id="rId7"/>
    <p:sldId id="315" r:id="rId8"/>
    <p:sldId id="283" r:id="rId9"/>
    <p:sldId id="284" r:id="rId10"/>
    <p:sldId id="285" r:id="rId11"/>
    <p:sldId id="275" r:id="rId12"/>
    <p:sldId id="276" r:id="rId13"/>
    <p:sldId id="277" r:id="rId14"/>
    <p:sldId id="298" r:id="rId15"/>
    <p:sldId id="313" r:id="rId16"/>
    <p:sldId id="314" r:id="rId17"/>
    <p:sldId id="307" r:id="rId18"/>
    <p:sldId id="308" r:id="rId19"/>
    <p:sldId id="316" r:id="rId20"/>
    <p:sldId id="317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C00"/>
    <a:srgbClr val="FF9900"/>
    <a:srgbClr val="595959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44" y="800"/>
      </p:cViewPr>
      <p:guideLst>
        <p:guide orient="horz" pos="1207"/>
        <p:guide pos="3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7D8E1C-4F14-4780-9111-2EF590B760B7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09D27C-A32D-40B1-BD43-D8EFE4737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9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9A15-79EC-4831-B96A-AB4118FB8A1A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053F-BB72-4CD7-96BA-3EA002E0F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C02A-7280-4025-8C81-3A25E38AAD66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E289-2C91-4F9E-A310-B164EB32F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594F-4763-4D64-A817-E8345F01A9FF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CC21-769C-46FA-A3F9-FA07C34CE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FB2E-27C2-4108-A4FE-75504BC543C3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12351-21F9-4C26-9046-1637C440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E7840-DFF8-4B93-98DC-9B22C95DA996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35B2-4371-4889-9516-5F641FDB7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2A07-9984-48AA-9F69-1D4B90FCE449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B79E-6EAF-42D8-AADF-7B22E415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8438-2415-4DF4-8D0D-03D898FFAD28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04BF8-6564-47A7-9144-A8574A83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99ED-F56D-469F-A76A-646C6FB7F3B7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3042-B7CD-41C1-8211-47D11715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066E-19A4-4D74-90FF-08E6004C7D30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4801-9CB8-4D2C-B2A8-F8F518EA7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44CB-4755-41C3-8474-36F4A8CB54CC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D039-1E9C-4E7B-9376-4D3E0B05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EA6D-F02D-49F3-8098-81D03C5C4852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842E-5B9A-4867-A98B-F0DD283A3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0041FD-CBE0-46A6-AAB9-3B3076C9C433}" type="datetimeFigureOut">
              <a:rPr lang="en-US"/>
              <a:pPr>
                <a:defRPr/>
              </a:pPr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8D9E58-5160-4493-A6D0-0F5BDE91D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145713"/>
            <a:ext cx="9143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Online #Engagement</a:t>
            </a: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  <a:latin typeface="Century Gothic"/>
                <a:cs typeface="Century Gothic"/>
              </a:rPr>
              <a:t>In 140 Characters</a:t>
            </a:r>
            <a:endParaRPr lang="en-US" sz="3200" b="1" i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MM-Logo_Screen_Logotype_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500" y="6383432"/>
            <a:ext cx="391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entury Gothic"/>
                <a:cs typeface="Century Gothic"/>
              </a:rPr>
              <a:t>g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2012 fall conference</a:t>
            </a:r>
            <a:endParaRPr lang="en-US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55%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334" y="319816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U.S. adults go online using their cell phone…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1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9334" y="319816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U.S. households with texting capabilities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88%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6801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34" y="319816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14-20 year olds who have their own cell phone </a:t>
            </a:r>
          </a:p>
          <a:p>
            <a:endParaRPr lang="en-US" dirty="0"/>
          </a:p>
        </p:txBody>
      </p:sp>
      <p:pic>
        <p:nvPicPr>
          <p:cNvPr id="7" name="Picture 6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75%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334" y="476782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1 in 3 of them send more than 100 texts per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9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334" y="319816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U.S. adults that attend a public meeting each year</a:t>
            </a:r>
          </a:p>
          <a:p>
            <a:endParaRPr lang="en-US" dirty="0"/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11.4%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334" y="476782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48% of U.S. adults have never attended a public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92204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#starts</a:t>
            </a:r>
            <a:endParaRPr lang="en-US" sz="66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878757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 smtClean="0">
                <a:solidFill>
                  <a:schemeClr val="bg1"/>
                </a:solidFill>
                <a:latin typeface="Century Gothic"/>
                <a:cs typeface="Century Gothic"/>
              </a:rPr>
              <a:t>#plan for the #party </a:t>
            </a:r>
            <a:endParaRPr lang="en-US" sz="5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3894420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  <a:latin typeface="Century Gothic"/>
                <a:cs typeface="Century Gothic"/>
              </a:rPr>
              <a:t>c</a:t>
            </a:r>
            <a:r>
              <a:rPr lang="en-US" sz="5600" dirty="0" smtClean="0">
                <a:solidFill>
                  <a:schemeClr val="bg1"/>
                </a:solidFill>
                <a:latin typeface="Century Gothic"/>
                <a:cs typeface="Century Gothic"/>
              </a:rPr>
              <a:t>itizens feel #empowered</a:t>
            </a:r>
            <a:endParaRPr lang="en-US" sz="5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0204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92204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#thrives</a:t>
            </a:r>
            <a:endParaRPr lang="en-US" sz="66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878757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 smtClean="0">
                <a:solidFill>
                  <a:schemeClr val="bg1"/>
                </a:solidFill>
                <a:latin typeface="Century Gothic"/>
                <a:cs typeface="Century Gothic"/>
              </a:rPr>
              <a:t>#invite citizens</a:t>
            </a:r>
            <a:endParaRPr lang="en-US" sz="5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3894420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  <a:latin typeface="Century Gothic"/>
                <a:cs typeface="Century Gothic"/>
              </a:rPr>
              <a:t>p</a:t>
            </a:r>
            <a:r>
              <a:rPr lang="en-US" sz="5600" dirty="0" smtClean="0">
                <a:solidFill>
                  <a:schemeClr val="bg1"/>
                </a:solidFill>
                <a:latin typeface="Century Gothic"/>
                <a:cs typeface="Century Gothic"/>
              </a:rPr>
              <a:t>articipation is #affirmed</a:t>
            </a:r>
            <a:endParaRPr lang="en-US" sz="5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57676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92204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#sustains</a:t>
            </a:r>
            <a:endParaRPr lang="en-US" sz="66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878757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  <a:latin typeface="Century Gothic"/>
                <a:cs typeface="Century Gothic"/>
              </a:rPr>
              <a:t>b</a:t>
            </a:r>
            <a:r>
              <a:rPr lang="en-US" sz="5600" dirty="0" smtClean="0">
                <a:solidFill>
                  <a:schemeClr val="bg1"/>
                </a:solidFill>
                <a:latin typeface="Century Gothic"/>
                <a:cs typeface="Century Gothic"/>
              </a:rPr>
              <a:t>e a #good #host</a:t>
            </a:r>
            <a:endParaRPr lang="en-US" sz="5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3894420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 smtClean="0">
                <a:solidFill>
                  <a:schemeClr val="bg1"/>
                </a:solidFill>
                <a:latin typeface="Century Gothic"/>
                <a:cs typeface="Century Gothic"/>
              </a:rPr>
              <a:t>#act #together</a:t>
            </a:r>
            <a:endParaRPr lang="en-US" sz="5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1181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048" y="1605056"/>
            <a:ext cx="8841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Century Gothic"/>
                <a:cs typeface="Century Gothic"/>
              </a:rPr>
              <a:t>Online engagement starts when cities plan for an idea party. It thrives when cities invite citizens. It sustains when cities are a good </a:t>
            </a:r>
            <a:r>
              <a:rPr lang="en-US" sz="3600" dirty="0" smtClean="0">
                <a:solidFill>
                  <a:srgbClr val="FFFFFF"/>
                </a:solidFill>
                <a:latin typeface="Century Gothic"/>
                <a:cs typeface="Century Gothic"/>
              </a:rPr>
              <a:t>host.</a:t>
            </a:r>
            <a:endParaRPr lang="en-US" sz="36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578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#cities </a:t>
            </a:r>
            <a:endParaRPr lang="en-US" sz="6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7267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048" y="1605056"/>
            <a:ext cx="8841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Century Gothic"/>
                <a:cs typeface="Century Gothic"/>
              </a:rPr>
              <a:t>Online engagement starts when </a:t>
            </a:r>
            <a:r>
              <a:rPr lang="en-US" sz="3600" dirty="0" smtClean="0">
                <a:solidFill>
                  <a:srgbClr val="FFFFFF"/>
                </a:solidFill>
                <a:latin typeface="Century Gothic"/>
                <a:cs typeface="Century Gothic"/>
              </a:rPr>
              <a:t>citizens feel empowered. It thrives when citizens participation is affirmed. It sustains when we act together.</a:t>
            </a:r>
            <a:endParaRPr lang="en-US" sz="36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578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#citizens </a:t>
            </a:r>
            <a:endParaRPr lang="en-US" sz="6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5879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34" y="274638"/>
            <a:ext cx="880533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#lessons learned</a:t>
            </a:r>
          </a:p>
          <a:p>
            <a:endParaRPr lang="en-US" sz="36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/>
                <a:cs typeface="Century Gothic"/>
              </a:rPr>
              <a:t>New iPhone doesn’t equal more calls</a:t>
            </a:r>
          </a:p>
          <a:p>
            <a:endParaRPr lang="en-US" sz="2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Receive, respond, reengage</a:t>
            </a:r>
            <a:endParaRPr lang="en-US" sz="2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Anonymous participation equals anonymous quality</a:t>
            </a:r>
          </a:p>
          <a:p>
            <a:endParaRPr lang="en-US" sz="2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/>
                <a:cs typeface="Century Gothic"/>
              </a:rPr>
              <a:t>140 characters or less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Create topics that read like headlines</a:t>
            </a:r>
          </a:p>
          <a:p>
            <a:endParaRPr lang="en-US" sz="2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4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334" y="274638"/>
            <a:ext cx="88053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what </a:t>
            </a:r>
            <a:r>
              <a:rPr lang="en-US" sz="3600" b="1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mindmixer</a:t>
            </a:r>
            <a:r>
              <a:rPr lang="en-US" sz="3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 does:</a:t>
            </a:r>
          </a:p>
          <a:p>
            <a:endParaRPr lang="en-US" sz="36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entury Gothic"/>
                <a:cs typeface="Century Gothic"/>
              </a:rPr>
              <a:t>Spark community through online citizen engagement - #Ideas, voices, and perspectives are shared revealing actionable insights.</a:t>
            </a:r>
          </a:p>
          <a:p>
            <a:endParaRPr lang="en-US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3701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34" y="274638"/>
            <a:ext cx="8805334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#lessons learned</a:t>
            </a:r>
          </a:p>
          <a:p>
            <a:endParaRPr lang="en-US" sz="36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/>
                <a:cs typeface="Century Gothic"/>
              </a:rPr>
              <a:t>Creates contributor </a:t>
            </a: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mentality</a:t>
            </a:r>
          </a:p>
          <a:p>
            <a:endParaRPr lang="en-US" sz="2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Input supports decision making</a:t>
            </a:r>
          </a:p>
          <a:p>
            <a:endParaRPr lang="en-US" sz="2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Mayors love it</a:t>
            </a:r>
          </a:p>
          <a:p>
            <a:endParaRPr lang="en-US" sz="2800" dirty="0" smtClean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Not just a Gen Y thing</a:t>
            </a:r>
          </a:p>
          <a:p>
            <a:endParaRPr lang="en-US" sz="28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lang="en-US" sz="2800" dirty="0">
                <a:solidFill>
                  <a:srgbClr val="FFFFFF"/>
                </a:solidFill>
                <a:latin typeface="Century Gothic"/>
                <a:cs typeface="Century Gothic"/>
              </a:rPr>
              <a:t>engaged citizenry is worth $$$$$</a:t>
            </a:r>
          </a:p>
          <a:p>
            <a:endParaRPr lang="en-US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3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145713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Why #online?</a:t>
            </a:r>
            <a:endParaRPr lang="en-US" sz="66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950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334" y="3198168"/>
            <a:ext cx="88053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million people on </a:t>
            </a:r>
            <a:r>
              <a:rPr lang="en-US" sz="36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facebook</a:t>
            </a:r>
            <a:endParaRPr lang="en-US" sz="36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endParaRPr lang="en-US" dirty="0"/>
          </a:p>
        </p:txBody>
      </p:sp>
      <p:pic>
        <p:nvPicPr>
          <p:cNvPr id="9" name="Picture 8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9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34" y="3198168"/>
            <a:ext cx="88053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of U.S. residents over 14 on </a:t>
            </a:r>
            <a:r>
              <a:rPr lang="en-US" sz="36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facebook</a:t>
            </a:r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…</a:t>
            </a:r>
          </a:p>
          <a:p>
            <a:endParaRPr lang="en-US" dirty="0"/>
          </a:p>
        </p:txBody>
      </p:sp>
      <p:pic>
        <p:nvPicPr>
          <p:cNvPr id="8" name="Picture 7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61.7%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7233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334" y="3198168"/>
            <a:ext cx="88053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of adults 65+ are active online…</a:t>
            </a:r>
          </a:p>
          <a:p>
            <a:endParaRPr lang="en-US" dirty="0"/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53%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3358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34" y="319816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Century Gothic"/>
                <a:cs typeface="Century Gothic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f planners who use social media daily…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72%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334" y="4767828"/>
            <a:ext cx="88053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36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endParaRPr lang="en-US" dirty="0"/>
          </a:p>
        </p:txBody>
      </p:sp>
      <p:pic>
        <p:nvPicPr>
          <p:cNvPr id="10" name="Picture 9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3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334" y="3198168"/>
            <a:ext cx="88053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of low-income (&lt;$30K / year) households have internet access in the home…</a:t>
            </a:r>
          </a:p>
          <a:p>
            <a:endParaRPr lang="en-US" dirty="0"/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62%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3027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334" y="3198168"/>
            <a:ext cx="8805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ury Gothic"/>
                <a:cs typeface="Century Gothic"/>
              </a:rPr>
              <a:t>of rural households have internet access in the home…</a:t>
            </a:r>
          </a:p>
          <a:p>
            <a:endParaRPr lang="en-US" dirty="0"/>
          </a:p>
        </p:txBody>
      </p:sp>
      <p:pic>
        <p:nvPicPr>
          <p:cNvPr id="6" name="Picture 5" descr="MM-Logo_Screen_Logotype_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47" y="6465488"/>
            <a:ext cx="1475620" cy="239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3" y="108857"/>
            <a:ext cx="88053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61%</a:t>
            </a:r>
            <a:endParaRPr lang="en-US" sz="200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3219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321</Words>
  <Application>Microsoft Macintosh PowerPoint</Application>
  <PresentationFormat>On-screen Show (4:3)</PresentationFormat>
  <Paragraphs>64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an App for That: How Technology is Changing Citizen Engagement </dc:title>
  <dc:creator>Nick Bowden</dc:creator>
  <cp:lastModifiedBy>Steve Miller</cp:lastModifiedBy>
  <cp:revision>72</cp:revision>
  <dcterms:created xsi:type="dcterms:W3CDTF">2012-04-04T20:43:40Z</dcterms:created>
  <dcterms:modified xsi:type="dcterms:W3CDTF">2012-09-20T12:48:02Z</dcterms:modified>
</cp:coreProperties>
</file>