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50" r:id="rId1"/>
  </p:sldMasterIdLst>
  <p:notesMasterIdLst>
    <p:notesMasterId r:id="rId34"/>
  </p:notesMasterIdLst>
  <p:sldIdLst>
    <p:sldId id="260" r:id="rId2"/>
    <p:sldId id="266" r:id="rId3"/>
    <p:sldId id="261" r:id="rId4"/>
    <p:sldId id="268" r:id="rId5"/>
    <p:sldId id="269" r:id="rId6"/>
    <p:sldId id="262" r:id="rId7"/>
    <p:sldId id="263" r:id="rId8"/>
    <p:sldId id="270" r:id="rId9"/>
    <p:sldId id="274" r:id="rId10"/>
    <p:sldId id="272" r:id="rId11"/>
    <p:sldId id="273"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67"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996633"/>
    <a:srgbClr val="4B7D09"/>
    <a:srgbClr val="CC0066"/>
    <a:srgbClr val="F5800B"/>
    <a:srgbClr val="0000FF"/>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inimized">
    <p:restoredLeft sz="15620"/>
    <p:restoredTop sz="85774" autoAdjust="0"/>
  </p:normalViewPr>
  <p:slideViewPr>
    <p:cSldViewPr>
      <p:cViewPr varScale="1">
        <p:scale>
          <a:sx n="109" d="100"/>
          <a:sy n="109" d="100"/>
        </p:scale>
        <p:origin x="-144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2" d="100"/>
          <a:sy n="92" d="100"/>
        </p:scale>
        <p:origin x="-2616"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BE90B9-48AD-2642-A840-68D60F25F8F0}" type="datetimeFigureOut">
              <a:rPr lang="en-US" smtClean="0"/>
              <a:pPr/>
              <a:t>4/25/13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C73A46-948B-FC4F-9762-46CB3FE6DB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Need</a:t>
            </a:r>
            <a:r>
              <a:rPr lang="en-US" baseline="0" dirty="0" smtClean="0"/>
              <a:t> to note at the beginning that federal regulation of impacts to wetlands, which I’ll touch on a little bit here, is quite confusing and contentious.  Would take too long to really delve into all of those issues so I’ll just be skimming them today.  Guidebook will offer more explanation. </a:t>
            </a:r>
            <a:endParaRPr lang="en-US" dirty="0"/>
          </a:p>
        </p:txBody>
      </p:sp>
      <p:sp>
        <p:nvSpPr>
          <p:cNvPr id="4" name="Slide Number Placeholder 3"/>
          <p:cNvSpPr>
            <a:spLocks noGrp="1"/>
          </p:cNvSpPr>
          <p:nvPr>
            <p:ph type="sldNum" sz="quarter" idx="10"/>
          </p:nvPr>
        </p:nvSpPr>
        <p:spPr/>
        <p:txBody>
          <a:bodyPr/>
          <a:lstStyle/>
          <a:p>
            <a:fld id="{B4C73A46-948B-FC4F-9762-46CB3FE6DBE9}"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a:t>
            </a:r>
            <a:r>
              <a:rPr lang="en-US" baseline="0" dirty="0" smtClean="0"/>
              <a:t> Left: Okefenokee     Top Center: Isolated agricultural wetland    Top Right: Depressional isolated wetland in dry season </a:t>
            </a:r>
          </a:p>
          <a:p>
            <a:endParaRPr lang="en-US" baseline="0" dirty="0" smtClean="0"/>
          </a:p>
          <a:p>
            <a:r>
              <a:rPr lang="en-US" baseline="0" dirty="0" smtClean="0"/>
              <a:t>Bottom Left: Hillside seep bog  Bottom Center: Riparian/floodplain wetland in ACC   Bottom Right: Depressional isolated wetland in rainy season </a:t>
            </a:r>
          </a:p>
          <a:p>
            <a:endParaRPr lang="en-US" baseline="0" dirty="0" smtClean="0"/>
          </a:p>
          <a:p>
            <a:r>
              <a:rPr lang="en-US" baseline="0" dirty="0" smtClean="0"/>
              <a:t>Scientific Definition: hydrology, soils, hydrophytic vegetation </a:t>
            </a:r>
          </a:p>
          <a:p>
            <a:r>
              <a:rPr lang="en-US" baseline="0" dirty="0" smtClean="0"/>
              <a:t>Legal: for CWA purposes, “jurisdictional” wetlands = surface water connection to “navigable waters” </a:t>
            </a:r>
            <a:r>
              <a:rPr lang="en-US" i="1" baseline="0" dirty="0" smtClean="0"/>
              <a:t>or</a:t>
            </a:r>
            <a:r>
              <a:rPr lang="en-US" i="0" baseline="0" dirty="0" smtClean="0"/>
              <a:t> “significant nexus” with navigable waters (don’t explain this; would take too much time); main point here is that so-called isolated wetlands, which by some estimates may comprise as much as a quarter of all wetlands in U.S. and, although usually smaller than other wetlands and not obviously connected to a larger surface water body, provide very important services (in Georgia, in particular, wildlife habitat; groundwater recharge may also be important) </a:t>
            </a:r>
          </a:p>
          <a:p>
            <a:endParaRPr lang="en-US" i="0" baseline="0" dirty="0" smtClean="0"/>
          </a:p>
          <a:p>
            <a:r>
              <a:rPr lang="en-US" i="0" baseline="0" dirty="0" smtClean="0"/>
              <a:t>Note that identifying wetlands can be difficult and often just determining their existence and boundaries is the most important and tricky task </a:t>
            </a:r>
            <a:endParaRPr lang="en-US" dirty="0"/>
          </a:p>
        </p:txBody>
      </p:sp>
      <p:sp>
        <p:nvSpPr>
          <p:cNvPr id="4" name="Slide Number Placeholder 3"/>
          <p:cNvSpPr>
            <a:spLocks noGrp="1"/>
          </p:cNvSpPr>
          <p:nvPr>
            <p:ph type="sldNum" sz="quarter" idx="10"/>
          </p:nvPr>
        </p:nvSpPr>
        <p:spPr/>
        <p:txBody>
          <a:bodyPr/>
          <a:lstStyle/>
          <a:p>
            <a:fld id="{B4C73A46-948B-FC4F-9762-46CB3FE6DBE9}"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left: endangered</a:t>
            </a:r>
            <a:r>
              <a:rPr lang="en-US" baseline="0" dirty="0" smtClean="0"/>
              <a:t> pitcher plant </a:t>
            </a:r>
          </a:p>
          <a:p>
            <a:r>
              <a:rPr lang="en-US" baseline="0" dirty="0" smtClean="0"/>
              <a:t>Top right: fishing in Okefenokee (note gator)</a:t>
            </a:r>
          </a:p>
          <a:p>
            <a:r>
              <a:rPr lang="en-US" baseline="0" dirty="0" smtClean="0"/>
              <a:t>Bottom: constructed wetland</a:t>
            </a:r>
          </a:p>
          <a:p>
            <a:endParaRPr lang="en-US" baseline="0" dirty="0" smtClean="0"/>
          </a:p>
          <a:p>
            <a:r>
              <a:rPr lang="en-US" baseline="0" dirty="0" smtClean="0"/>
              <a:t>Flood control: one acre wetland can store approx. one million gallons of water </a:t>
            </a:r>
          </a:p>
          <a:p>
            <a:r>
              <a:rPr lang="en-US" baseline="0" dirty="0" smtClean="0"/>
              <a:t>Water quality: filter pollutants; Georgia – study of Alcovy River’s bottomland forested wetlands showed they significantly </a:t>
            </a:r>
            <a:r>
              <a:rPr lang="en-US" sz="1200" kern="1200" baseline="0" dirty="0" smtClean="0">
                <a:solidFill>
                  <a:schemeClr val="tx1"/>
                </a:solidFill>
                <a:latin typeface="+mn-lt"/>
                <a:ea typeface="+mn-ea"/>
                <a:cs typeface="+mn-cs"/>
              </a:rPr>
              <a:t>improved water quality that was severely degraded by human and chicken waste. The water pollution control value of the 2,300-acre swamp was estimated at $1 million annually</a:t>
            </a:r>
          </a:p>
          <a:p>
            <a:r>
              <a:rPr lang="en-US" sz="1200" kern="1200" baseline="0" dirty="0" smtClean="0">
                <a:solidFill>
                  <a:schemeClr val="tx1"/>
                </a:solidFill>
                <a:latin typeface="+mn-lt"/>
                <a:ea typeface="+mn-ea"/>
                <a:cs typeface="+mn-cs"/>
              </a:rPr>
              <a:t>Groundwater recharge: both replenish and purify groundwater </a:t>
            </a:r>
          </a:p>
          <a:p>
            <a:r>
              <a:rPr lang="en-US" sz="1200" kern="1200" baseline="0" dirty="0" smtClean="0">
                <a:solidFill>
                  <a:schemeClr val="tx1"/>
                </a:solidFill>
                <a:latin typeface="+mn-lt"/>
                <a:ea typeface="+mn-ea"/>
                <a:cs typeface="+mn-cs"/>
              </a:rPr>
              <a:t>Erosion prevention: riparian wetlands stabilize banks and help prevent erosion </a:t>
            </a:r>
          </a:p>
          <a:p>
            <a:r>
              <a:rPr lang="en-US" sz="1200" kern="1200" baseline="0" dirty="0" smtClean="0">
                <a:solidFill>
                  <a:schemeClr val="tx1"/>
                </a:solidFill>
                <a:latin typeface="+mn-lt"/>
                <a:ea typeface="+mn-ea"/>
                <a:cs typeface="+mn-cs"/>
              </a:rPr>
              <a:t>Fisheries support: USFWS stresses that “the importance of both estuarine and freshwater wetlands to fish populations, and sport and commercial fishing, cannot be overemphasized.”  Wetlands are an essential component of the life cycle of 75 percent of the fish and shellfish harvested for the U.S. commercial market, and up to 90 percent of fish caught for recreation. They provide spawning and rearing habitat, protective</a:t>
            </a:r>
          </a:p>
          <a:p>
            <a:r>
              <a:rPr lang="en-US" sz="1200" kern="1200" baseline="0" dirty="0" smtClean="0">
                <a:solidFill>
                  <a:schemeClr val="tx1"/>
                </a:solidFill>
                <a:latin typeface="+mn-lt"/>
                <a:ea typeface="+mn-ea"/>
                <a:cs typeface="+mn-cs"/>
              </a:rPr>
              <a:t>cover, and food supplies.</a:t>
            </a:r>
          </a:p>
          <a:p>
            <a:r>
              <a:rPr lang="en-US" sz="1200" kern="1200" baseline="0" dirty="0" smtClean="0">
                <a:solidFill>
                  <a:schemeClr val="tx1"/>
                </a:solidFill>
                <a:latin typeface="+mn-lt"/>
                <a:ea typeface="+mn-ea"/>
                <a:cs typeface="+mn-cs"/>
              </a:rPr>
              <a:t>Wildlife habitat: more than 1/3 of endangered and threatened species in U.S. spend entire lives in wetlands and ½ use wetlands during some part of life cycle </a:t>
            </a:r>
          </a:p>
          <a:p>
            <a:r>
              <a:rPr lang="en-US" sz="1200" kern="1200" baseline="0" dirty="0" smtClean="0">
                <a:solidFill>
                  <a:schemeClr val="tx1"/>
                </a:solidFill>
                <a:latin typeface="+mn-lt"/>
                <a:ea typeface="+mn-ea"/>
                <a:cs typeface="+mn-cs"/>
              </a:rPr>
              <a:t>Recreation: … </a:t>
            </a:r>
            <a:endParaRPr lang="en-US" dirty="0"/>
          </a:p>
        </p:txBody>
      </p:sp>
      <p:sp>
        <p:nvSpPr>
          <p:cNvPr id="4" name="Slide Number Placeholder 3"/>
          <p:cNvSpPr>
            <a:spLocks noGrp="1"/>
          </p:cNvSpPr>
          <p:nvPr>
            <p:ph type="sldNum" sz="quarter" idx="10"/>
          </p:nvPr>
        </p:nvSpPr>
        <p:spPr/>
        <p:txBody>
          <a:bodyPr/>
          <a:lstStyle/>
          <a:p>
            <a:fld id="{B4C73A46-948B-FC4F-9762-46CB3FE6DBE9}"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smtClean="0"/>
              <a:t>Can protect wetlands unprotected by CWA.  Can also require buffers.  Top left </a:t>
            </a:r>
            <a:r>
              <a:rPr lang="en-US" baseline="0" dirty="0" err="1" smtClean="0"/>
              <a:t>pic</a:t>
            </a:r>
            <a:r>
              <a:rPr lang="en-US" baseline="0" dirty="0" smtClean="0"/>
              <a:t>: Carolina Bays are isolated wetlands found in coastal plain that are not protected by CWA.</a:t>
            </a:r>
          </a:p>
          <a:p>
            <a:pPr marL="228600" indent="-228600">
              <a:buAutoNum type="arabicPeriod"/>
            </a:pPr>
            <a:r>
              <a:rPr lang="en-US" baseline="0" dirty="0" smtClean="0"/>
              <a:t>Can tailor programs to community needs.  Top center: If dumping in wetlands is a problem, education and increased fines could be a response.</a:t>
            </a:r>
          </a:p>
          <a:p>
            <a:pPr marL="228600" indent="-228600">
              <a:buAutoNum type="arabicPeriod"/>
            </a:pPr>
            <a:r>
              <a:rPr lang="en-US" baseline="0" dirty="0" smtClean="0"/>
              <a:t>Familiarity with community resources/landscape and activities in the area.  Top right: McIntosh – if community protection program was in place could have put a stop to these activities </a:t>
            </a:r>
          </a:p>
          <a:p>
            <a:pPr marL="228600" indent="-228600">
              <a:buAutoNum type="arabicPeriod"/>
            </a:pPr>
            <a:r>
              <a:rPr lang="en-US" baseline="0" dirty="0" smtClean="0"/>
              <a:t>Used to making land use decisions.  Bottom left: Habersham future land use map </a:t>
            </a:r>
          </a:p>
          <a:p>
            <a:pPr marL="228600" indent="-228600">
              <a:buAutoNum type="arabicPeriod"/>
            </a:pPr>
            <a:r>
              <a:rPr lang="en-US" baseline="0" dirty="0" smtClean="0"/>
              <a:t>But – some programs can take time and money (technical expertise and funding).  Bottom right </a:t>
            </a:r>
            <a:endParaRPr lang="en-US" dirty="0"/>
          </a:p>
        </p:txBody>
      </p:sp>
      <p:sp>
        <p:nvSpPr>
          <p:cNvPr id="4" name="Slide Number Placeholder 3"/>
          <p:cNvSpPr>
            <a:spLocks noGrp="1"/>
          </p:cNvSpPr>
          <p:nvPr>
            <p:ph type="sldNum" sz="quarter" idx="10"/>
          </p:nvPr>
        </p:nvSpPr>
        <p:spPr/>
        <p:txBody>
          <a:bodyPr/>
          <a:lstStyle/>
          <a:p>
            <a:fld id="{B4C73A46-948B-FC4F-9762-46CB3FE6DBE9}"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Look at Cuyahoga Wetlands Prioritization plan and talk about their criteria, etc. </a:t>
            </a:r>
            <a:endParaRPr lang="en-US" dirty="0"/>
          </a:p>
        </p:txBody>
      </p:sp>
      <p:sp>
        <p:nvSpPr>
          <p:cNvPr id="4" name="Slide Number Placeholder 3"/>
          <p:cNvSpPr>
            <a:spLocks noGrp="1"/>
          </p:cNvSpPr>
          <p:nvPr>
            <p:ph type="sldNum" sz="quarter" idx="10"/>
          </p:nvPr>
        </p:nvSpPr>
        <p:spPr/>
        <p:txBody>
          <a:bodyPr/>
          <a:lstStyle/>
          <a:p>
            <a:fld id="{B4C73A46-948B-FC4F-9762-46CB3FE6DBE9}"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C73A46-948B-FC4F-9762-46CB3FE6DBE9}"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0244" name="Rectangle 4"/>
          <p:cNvSpPr>
            <a:spLocks noGrp="1" noChangeArrowheads="1"/>
          </p:cNvSpPr>
          <p:nvPr>
            <p:ph type="dt" sz="half" idx="2"/>
          </p:nvPr>
        </p:nvSpPr>
        <p:spPr>
          <a:xfrm>
            <a:off x="685800" y="6248400"/>
            <a:ext cx="1905000" cy="457200"/>
          </a:xfrm>
        </p:spPr>
        <p:txBody>
          <a:bodyPr/>
          <a:lstStyle>
            <a:lvl1pPr>
              <a:defRPr/>
            </a:lvl1pPr>
          </a:lstStyle>
          <a:p>
            <a:endParaRPr lang="en-US"/>
          </a:p>
        </p:txBody>
      </p:sp>
      <p:sp>
        <p:nvSpPr>
          <p:cNvPr id="10245" name="Rectangle 5"/>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10246" name="Rectangle 6"/>
          <p:cNvSpPr>
            <a:spLocks noGrp="1" noChangeArrowheads="1"/>
          </p:cNvSpPr>
          <p:nvPr>
            <p:ph type="sldNum" sz="quarter" idx="4"/>
          </p:nvPr>
        </p:nvSpPr>
        <p:spPr>
          <a:xfrm>
            <a:off x="6553200" y="6248400"/>
            <a:ext cx="1905000" cy="457200"/>
          </a:xfrm>
        </p:spPr>
        <p:txBody>
          <a:bodyPr/>
          <a:lstStyle>
            <a:lvl1pPr>
              <a:defRPr/>
            </a:lvl1pPr>
          </a:lstStyle>
          <a:p>
            <a:fld id="{D09A58BA-0EDD-D944-9E94-A84FC96F24C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605CCD4-5155-0B43-BDF6-DA82F5B2583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1F07D9C-2504-3747-B1A0-37EA68DAA79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AF3AAD27-B928-D141-85AC-6D0530F583A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A2A5F04-3640-E943-86A8-BBA1DBA599A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DC478F4E-6672-E245-96FA-318051D376F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E372CBF0-118F-B54C-A827-1AE75701574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92819D53-A6F7-844E-AA0C-48736E5DF1C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64B724C4-49DB-0444-8E54-4E4D0E31FB8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BD9F53F4-37FA-6D49-8E44-9CA8B8DD981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1D980404-9032-224D-A1A4-E167C0F7E3E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533400"/>
            <a:ext cx="8229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0"/>
            <a:ext cx="8229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9A6C9E6-78C1-264A-B762-0E27A25B295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charset="0"/>
        </a:defRPr>
      </a:lvl2pPr>
      <a:lvl3pPr algn="ctr" rtl="0" fontAlgn="base">
        <a:spcBef>
          <a:spcPct val="0"/>
        </a:spcBef>
        <a:spcAft>
          <a:spcPct val="0"/>
        </a:spcAft>
        <a:defRPr sz="4400">
          <a:solidFill>
            <a:schemeClr val="tx2"/>
          </a:solidFill>
          <a:latin typeface="Tahoma" charset="0"/>
        </a:defRPr>
      </a:lvl3pPr>
      <a:lvl4pPr algn="ctr" rtl="0" fontAlgn="base">
        <a:spcBef>
          <a:spcPct val="0"/>
        </a:spcBef>
        <a:spcAft>
          <a:spcPct val="0"/>
        </a:spcAft>
        <a:defRPr sz="4400">
          <a:solidFill>
            <a:schemeClr val="tx2"/>
          </a:solidFill>
          <a:latin typeface="Tahoma" charset="0"/>
        </a:defRPr>
      </a:lvl4pPr>
      <a:lvl5pPr algn="ctr" rtl="0" fontAlgn="base">
        <a:spcBef>
          <a:spcPct val="0"/>
        </a:spcBef>
        <a:spcAft>
          <a:spcPct val="0"/>
        </a:spcAft>
        <a:defRPr sz="4400">
          <a:solidFill>
            <a:schemeClr val="tx2"/>
          </a:solidFill>
          <a:latin typeface="Tahoma" charset="0"/>
        </a:defRPr>
      </a:lvl5pPr>
      <a:lvl6pPr marL="457200" algn="ctr" rtl="0" fontAlgn="base">
        <a:spcBef>
          <a:spcPct val="0"/>
        </a:spcBef>
        <a:spcAft>
          <a:spcPct val="0"/>
        </a:spcAft>
        <a:defRPr sz="4400">
          <a:solidFill>
            <a:schemeClr val="tx2"/>
          </a:solidFill>
          <a:latin typeface="Tahoma" charset="0"/>
        </a:defRPr>
      </a:lvl6pPr>
      <a:lvl7pPr marL="914400" algn="ctr" rtl="0" fontAlgn="base">
        <a:spcBef>
          <a:spcPct val="0"/>
        </a:spcBef>
        <a:spcAft>
          <a:spcPct val="0"/>
        </a:spcAft>
        <a:defRPr sz="4400">
          <a:solidFill>
            <a:schemeClr val="tx2"/>
          </a:solidFill>
          <a:latin typeface="Tahoma" charset="0"/>
        </a:defRPr>
      </a:lvl7pPr>
      <a:lvl8pPr marL="1371600" algn="ctr" rtl="0" fontAlgn="base">
        <a:spcBef>
          <a:spcPct val="0"/>
        </a:spcBef>
        <a:spcAft>
          <a:spcPct val="0"/>
        </a:spcAft>
        <a:defRPr sz="4400">
          <a:solidFill>
            <a:schemeClr val="tx2"/>
          </a:solidFill>
          <a:latin typeface="Tahoma" charset="0"/>
        </a:defRPr>
      </a:lvl8pPr>
      <a:lvl9pPr marL="1828800" algn="ctr" rtl="0" fontAlgn="base">
        <a:spcBef>
          <a:spcPct val="0"/>
        </a:spcBef>
        <a:spcAft>
          <a:spcPct val="0"/>
        </a:spcAft>
        <a:defRPr sz="4400">
          <a:solidFill>
            <a:schemeClr val="tx2"/>
          </a:solidFill>
          <a:latin typeface="Tahoma" charset="0"/>
        </a:defRPr>
      </a:lvl9pPr>
    </p:titleStyle>
    <p:bodyStyle>
      <a:lvl1pPr marL="342900" indent="-342900" algn="l" rtl="0" fontAlgn="base">
        <a:spcBef>
          <a:spcPct val="20000"/>
        </a:spcBef>
        <a:spcAft>
          <a:spcPct val="0"/>
        </a:spcAft>
        <a:buClr>
          <a:srgbClr val="F5800B"/>
        </a:buClr>
        <a:buChar char="•"/>
        <a:defRPr sz="3200">
          <a:solidFill>
            <a:schemeClr val="tx1"/>
          </a:solidFill>
          <a:latin typeface="+mn-lt"/>
          <a:ea typeface="+mn-ea"/>
          <a:cs typeface="+mn-cs"/>
        </a:defRPr>
      </a:lvl1pPr>
      <a:lvl2pPr marL="742950" indent="-285750" algn="l" rtl="0" fontAlgn="base">
        <a:spcBef>
          <a:spcPct val="20000"/>
        </a:spcBef>
        <a:spcAft>
          <a:spcPct val="0"/>
        </a:spcAft>
        <a:buClr>
          <a:srgbClr val="F5800B"/>
        </a:buClr>
        <a:buChar char="–"/>
        <a:defRPr sz="2800">
          <a:solidFill>
            <a:schemeClr val="tx1"/>
          </a:solidFill>
          <a:latin typeface="+mn-lt"/>
          <a:ea typeface="ＭＳ Ｐゴシック" charset="-128"/>
        </a:defRPr>
      </a:lvl2pPr>
      <a:lvl3pPr marL="1143000" indent="-228600" algn="l" rtl="0" fontAlgn="base">
        <a:spcBef>
          <a:spcPct val="20000"/>
        </a:spcBef>
        <a:spcAft>
          <a:spcPct val="0"/>
        </a:spcAft>
        <a:buClr>
          <a:srgbClr val="F5800B"/>
        </a:buClr>
        <a:buChar char="•"/>
        <a:defRPr sz="2400">
          <a:solidFill>
            <a:schemeClr val="tx1"/>
          </a:solidFill>
          <a:latin typeface="+mn-lt"/>
          <a:ea typeface="ＭＳ Ｐゴシック" charset="-128"/>
        </a:defRPr>
      </a:lvl3pPr>
      <a:lvl4pPr marL="1600200" indent="-228600" algn="l" rtl="0" fontAlgn="base">
        <a:spcBef>
          <a:spcPct val="20000"/>
        </a:spcBef>
        <a:spcAft>
          <a:spcPct val="0"/>
        </a:spcAft>
        <a:buClr>
          <a:srgbClr val="F5800B"/>
        </a:buClr>
        <a:buChar char="–"/>
        <a:defRPr sz="2000">
          <a:solidFill>
            <a:schemeClr val="tx1"/>
          </a:solidFill>
          <a:latin typeface="+mn-lt"/>
          <a:ea typeface="ＭＳ Ｐゴシック" charset="-128"/>
        </a:defRPr>
      </a:lvl4pPr>
      <a:lvl5pPr marL="2057400" indent="-228600" algn="l" rtl="0" fontAlgn="base">
        <a:spcBef>
          <a:spcPct val="20000"/>
        </a:spcBef>
        <a:spcAft>
          <a:spcPct val="0"/>
        </a:spcAft>
        <a:buClr>
          <a:srgbClr val="F5800B"/>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rgbClr val="F5800B"/>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rgbClr val="F5800B"/>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rgbClr val="F5800B"/>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rgbClr val="F5800B"/>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gif"/><Relationship Id="rId6" Type="http://schemas.openxmlformats.org/officeDocument/2006/relationships/image" Target="../media/image16.jpeg"/><Relationship Id="rId7" Type="http://schemas.openxmlformats.org/officeDocument/2006/relationships/image" Target="../media/image17.gif"/><Relationship Id="rId8" Type="http://schemas.openxmlformats.org/officeDocument/2006/relationships/image" Target="../media/image18.pdf"/><Relationship Id="rId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457200" y="2286000"/>
            <a:ext cx="8153400" cy="1143000"/>
          </a:xfrm>
        </p:spPr>
        <p:txBody>
          <a:bodyPr/>
          <a:lstStyle/>
          <a:p>
            <a:r>
              <a:rPr lang="en-US" dirty="0" smtClean="0"/>
              <a:t>Local Wetland Programs: A Guide for Georgia Communities</a:t>
            </a:r>
            <a:endParaRPr lang="en-US" dirty="0"/>
          </a:p>
        </p:txBody>
      </p:sp>
      <p:sp>
        <p:nvSpPr>
          <p:cNvPr id="7171" name="Rectangle 3"/>
          <p:cNvSpPr>
            <a:spLocks noGrp="1" noChangeArrowheads="1"/>
          </p:cNvSpPr>
          <p:nvPr>
            <p:ph type="subTitle" idx="1"/>
          </p:nvPr>
        </p:nvSpPr>
        <p:spPr>
          <a:xfrm>
            <a:off x="1371600" y="3886200"/>
            <a:ext cx="6400800" cy="609600"/>
          </a:xfrm>
        </p:spPr>
        <p:txBody>
          <a:bodyPr/>
          <a:lstStyle/>
          <a:p>
            <a:r>
              <a:rPr lang="en-US" dirty="0" smtClean="0"/>
              <a:t>Katie Sheehan</a:t>
            </a:r>
            <a:endParaRPr lang="en-US" dirty="0"/>
          </a:p>
        </p:txBody>
      </p:sp>
      <p:pic>
        <p:nvPicPr>
          <p:cNvPr id="6" name="Picture 5" descr="rbc_logo.png"/>
          <p:cNvPicPr>
            <a:picLocks noChangeAspect="1"/>
          </p:cNvPicPr>
          <p:nvPr/>
        </p:nvPicPr>
        <p:blipFill>
          <a:blip r:embed="rId3"/>
          <a:stretch>
            <a:fillRect/>
          </a:stretch>
        </p:blipFill>
        <p:spPr>
          <a:xfrm>
            <a:off x="5867400" y="4724400"/>
            <a:ext cx="1371600" cy="1143000"/>
          </a:xfrm>
          <a:prstGeom prst="rect">
            <a:avLst/>
          </a:prstGeom>
        </p:spPr>
      </p:pic>
      <p:pic>
        <p:nvPicPr>
          <p:cNvPr id="8" name="Picture 7"/>
          <p:cNvPicPr>
            <a:picLocks noChangeAspect="1"/>
          </p:cNvPicPr>
          <p:nvPr/>
        </p:nvPicPr>
        <p:blipFill>
          <a:blip r:embed="rId4"/>
          <a:stretch>
            <a:fillRect/>
          </a:stretch>
        </p:blipFill>
        <p:spPr>
          <a:xfrm>
            <a:off x="4114800" y="4724400"/>
            <a:ext cx="1070504" cy="1295400"/>
          </a:xfrm>
          <a:prstGeom prst="rect">
            <a:avLst/>
          </a:prstGeom>
        </p:spPr>
      </p:pic>
      <p:pic>
        <p:nvPicPr>
          <p:cNvPr id="10" name="Picture 9"/>
          <p:cNvPicPr>
            <a:picLocks noChangeAspect="1"/>
          </p:cNvPicPr>
          <p:nvPr/>
        </p:nvPicPr>
        <p:blipFill>
          <a:blip r:embed="rId5"/>
          <a:stretch>
            <a:fillRect/>
          </a:stretch>
        </p:blipFill>
        <p:spPr>
          <a:xfrm>
            <a:off x="2286000" y="4724400"/>
            <a:ext cx="1049655" cy="1143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Inventories, cont’d. </a:t>
            </a:r>
            <a:endParaRPr lang="en-US" dirty="0"/>
          </a:p>
        </p:txBody>
      </p:sp>
      <p:sp>
        <p:nvSpPr>
          <p:cNvPr id="3" name="Content Placeholder 2"/>
          <p:cNvSpPr>
            <a:spLocks noGrp="1"/>
          </p:cNvSpPr>
          <p:nvPr>
            <p:ph idx="1"/>
          </p:nvPr>
        </p:nvSpPr>
        <p:spPr/>
        <p:txBody>
          <a:bodyPr/>
          <a:lstStyle/>
          <a:p>
            <a:r>
              <a:rPr lang="en-US" sz="2000" dirty="0" smtClean="0"/>
              <a:t>Uses:</a:t>
            </a:r>
          </a:p>
          <a:p>
            <a:pPr lvl="1"/>
            <a:r>
              <a:rPr lang="en-US" sz="2000" dirty="0" smtClean="0"/>
              <a:t>Identification of location, extent, types of wetlands; </a:t>
            </a:r>
          </a:p>
          <a:p>
            <a:pPr lvl="1"/>
            <a:r>
              <a:rPr lang="en-US" sz="2000" dirty="0" smtClean="0"/>
              <a:t>Avoidance of unintended impacts; </a:t>
            </a:r>
          </a:p>
          <a:p>
            <a:pPr lvl="1"/>
            <a:r>
              <a:rPr lang="en-US" sz="2000" dirty="0" smtClean="0"/>
              <a:t>Identification of candidate restoration sites; </a:t>
            </a:r>
          </a:p>
          <a:p>
            <a:pPr lvl="1"/>
            <a:r>
              <a:rPr lang="en-US" sz="2000" dirty="0" smtClean="0"/>
              <a:t>Location for signage programs, acquisition, etc.; </a:t>
            </a:r>
          </a:p>
          <a:p>
            <a:pPr lvl="1"/>
            <a:r>
              <a:rPr lang="en-US" sz="2000" dirty="0" smtClean="0"/>
              <a:t>Identification of those with important functions (flood storage, etc.); </a:t>
            </a:r>
          </a:p>
          <a:p>
            <a:pPr lvl="1"/>
            <a:r>
              <a:rPr lang="en-US" sz="2000" dirty="0" smtClean="0"/>
              <a:t>Data for watershed planning; </a:t>
            </a:r>
          </a:p>
          <a:p>
            <a:pPr lvl="1"/>
            <a:r>
              <a:rPr lang="en-US" sz="2000" dirty="0" smtClean="0"/>
              <a:t>Documentation of “significant nexus;”</a:t>
            </a:r>
          </a:p>
          <a:p>
            <a:pPr lvl="1"/>
            <a:r>
              <a:rPr lang="en-US" sz="2000" dirty="0" smtClean="0"/>
              <a:t>Garnering support for local program (wetlands at risk, etc.); and</a:t>
            </a:r>
          </a:p>
          <a:p>
            <a:pPr lvl="1"/>
            <a:r>
              <a:rPr lang="en-US" sz="2000" dirty="0" smtClean="0"/>
              <a:t>Promote/supply evidence for more state/federal protection. </a:t>
            </a:r>
            <a:endParaRPr lang="en-US" sz="2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Inventories, cont’d.</a:t>
            </a:r>
            <a:endParaRPr lang="en-US" dirty="0"/>
          </a:p>
        </p:txBody>
      </p:sp>
      <p:sp>
        <p:nvSpPr>
          <p:cNvPr id="7" name="Content Placeholder 6"/>
          <p:cNvSpPr>
            <a:spLocks noGrp="1"/>
          </p:cNvSpPr>
          <p:nvPr>
            <p:ph idx="1"/>
          </p:nvPr>
        </p:nvSpPr>
        <p:spPr>
          <a:xfrm>
            <a:off x="457200" y="1600200"/>
            <a:ext cx="4495800" cy="4191000"/>
          </a:xfrm>
        </p:spPr>
        <p:txBody>
          <a:bodyPr/>
          <a:lstStyle/>
          <a:p>
            <a:r>
              <a:rPr lang="en-US" sz="2400" dirty="0" smtClean="0"/>
              <a:t>Georgia Planning Act Pt. V Criteria – “Generalized Wetlands Map”</a:t>
            </a:r>
          </a:p>
          <a:p>
            <a:r>
              <a:rPr lang="en-US" sz="2400" dirty="0" smtClean="0"/>
              <a:t>Most use National Wetlands Inventory</a:t>
            </a:r>
          </a:p>
          <a:p>
            <a:r>
              <a:rPr lang="en-US" sz="2400" dirty="0" smtClean="0"/>
              <a:t>Issues with NWI:</a:t>
            </a:r>
          </a:p>
          <a:p>
            <a:pPr lvl="1"/>
            <a:r>
              <a:rPr lang="en-US" sz="2400" dirty="0" smtClean="0"/>
              <a:t>Mostly outdated</a:t>
            </a:r>
          </a:p>
          <a:p>
            <a:pPr lvl="1"/>
            <a:r>
              <a:rPr lang="en-US" sz="2400" dirty="0" smtClean="0"/>
              <a:t>Scale – small wetlands not shown; boundaries not delineated </a:t>
            </a:r>
            <a:endParaRPr lang="en-US" sz="2400" dirty="0"/>
          </a:p>
        </p:txBody>
      </p:sp>
      <p:pic>
        <p:nvPicPr>
          <p:cNvPr id="10" name="Picture 9"/>
          <p:cNvPicPr>
            <a:picLocks noChangeAspect="1"/>
          </p:cNvPicPr>
          <p:nvPr/>
        </p:nvPicPr>
        <p:blipFill>
          <a:blip r:embed="rId2"/>
          <a:stretch>
            <a:fillRect/>
          </a:stretch>
        </p:blipFill>
        <p:spPr>
          <a:xfrm>
            <a:off x="5105400" y="3657600"/>
            <a:ext cx="2826615" cy="1816100"/>
          </a:xfrm>
          <a:prstGeom prst="rect">
            <a:avLst/>
          </a:prstGeom>
        </p:spPr>
      </p:pic>
      <p:pic>
        <p:nvPicPr>
          <p:cNvPr id="11" name="Picture 10"/>
          <p:cNvPicPr>
            <a:picLocks noChangeAspect="1"/>
          </p:cNvPicPr>
          <p:nvPr/>
        </p:nvPicPr>
        <p:blipFill>
          <a:blip r:embed="rId3"/>
          <a:stretch>
            <a:fillRect/>
          </a:stretch>
        </p:blipFill>
        <p:spPr>
          <a:xfrm>
            <a:off x="5105400" y="1524000"/>
            <a:ext cx="2846381" cy="1828800"/>
          </a:xfrm>
          <a:prstGeom prst="rect">
            <a:avLst/>
          </a:prstGeom>
        </p:spPr>
      </p:pic>
      <p:sp>
        <p:nvSpPr>
          <p:cNvPr id="12" name="TextBox 11"/>
          <p:cNvSpPr txBox="1"/>
          <p:nvPr/>
        </p:nvSpPr>
        <p:spPr>
          <a:xfrm>
            <a:off x="5867400" y="3352800"/>
            <a:ext cx="1223412" cy="307777"/>
          </a:xfrm>
          <a:prstGeom prst="rect">
            <a:avLst/>
          </a:prstGeom>
          <a:noFill/>
        </p:spPr>
        <p:txBody>
          <a:bodyPr wrap="none" rtlCol="0">
            <a:spAutoFit/>
          </a:bodyPr>
          <a:lstStyle/>
          <a:p>
            <a:r>
              <a:rPr lang="en-US" sz="1400" dirty="0" smtClean="0"/>
              <a:t>College Park</a:t>
            </a:r>
            <a:endParaRPr lang="en-US" sz="1400" dirty="0"/>
          </a:p>
        </p:txBody>
      </p:sp>
      <p:sp>
        <p:nvSpPr>
          <p:cNvPr id="13" name="TextBox 12"/>
          <p:cNvSpPr txBox="1"/>
          <p:nvPr/>
        </p:nvSpPr>
        <p:spPr>
          <a:xfrm>
            <a:off x="6172200" y="5486400"/>
            <a:ext cx="763513" cy="307777"/>
          </a:xfrm>
          <a:prstGeom prst="rect">
            <a:avLst/>
          </a:prstGeom>
          <a:noFill/>
        </p:spPr>
        <p:txBody>
          <a:bodyPr wrap="none" rtlCol="0">
            <a:spAutoFit/>
          </a:bodyPr>
          <a:lstStyle/>
          <a:p>
            <a:r>
              <a:rPr lang="en-US" sz="1400" dirty="0" smtClean="0"/>
              <a:t>Guyton</a:t>
            </a:r>
            <a:endParaRPr lang="en-US"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Inventories, cont’d.</a:t>
            </a:r>
            <a:endParaRPr lang="en-US" dirty="0"/>
          </a:p>
        </p:txBody>
      </p:sp>
      <p:sp>
        <p:nvSpPr>
          <p:cNvPr id="3" name="Content Placeholder 2"/>
          <p:cNvSpPr>
            <a:spLocks noGrp="1"/>
          </p:cNvSpPr>
          <p:nvPr>
            <p:ph idx="1"/>
          </p:nvPr>
        </p:nvSpPr>
        <p:spPr>
          <a:xfrm>
            <a:off x="457200" y="1600200"/>
            <a:ext cx="5181600" cy="4191000"/>
          </a:xfrm>
        </p:spPr>
        <p:txBody>
          <a:bodyPr/>
          <a:lstStyle/>
          <a:p>
            <a:r>
              <a:rPr lang="en-US" sz="2400" dirty="0" smtClean="0"/>
              <a:t>Inventory options:</a:t>
            </a:r>
          </a:p>
          <a:p>
            <a:pPr lvl="1"/>
            <a:r>
              <a:rPr lang="en-US" sz="2400" dirty="0" smtClean="0"/>
              <a:t>NWI/other maps into GIS</a:t>
            </a:r>
          </a:p>
          <a:p>
            <a:pPr lvl="1"/>
            <a:r>
              <a:rPr lang="en-US" sz="2400" dirty="0" smtClean="0"/>
              <a:t>Above, plus other pertinent maps</a:t>
            </a:r>
          </a:p>
          <a:p>
            <a:pPr lvl="1"/>
            <a:r>
              <a:rPr lang="en-US" sz="2400" dirty="0" smtClean="0"/>
              <a:t>Above, plus permit applicant delineations</a:t>
            </a:r>
          </a:p>
          <a:p>
            <a:pPr lvl="1"/>
            <a:r>
              <a:rPr lang="en-US" sz="2400" dirty="0" smtClean="0"/>
              <a:t>Above, plus existing aerial survey analysis</a:t>
            </a:r>
          </a:p>
          <a:p>
            <a:pPr lvl="1"/>
            <a:r>
              <a:rPr lang="en-US" sz="2400" dirty="0" smtClean="0"/>
              <a:t>Conduct new aerial surveys</a:t>
            </a:r>
          </a:p>
          <a:p>
            <a:pPr lvl="1"/>
            <a:r>
              <a:rPr lang="en-US" sz="2400" dirty="0" smtClean="0"/>
              <a:t>Conduct field surveys </a:t>
            </a:r>
            <a:endParaRPr lang="en-US" sz="2400" dirty="0"/>
          </a:p>
        </p:txBody>
      </p:sp>
      <p:pic>
        <p:nvPicPr>
          <p:cNvPr id="4" name="Picture 3" descr="2005-02-01_imagemap_southcentral.jpg"/>
          <p:cNvPicPr>
            <a:picLocks noChangeAspect="1"/>
          </p:cNvPicPr>
          <p:nvPr/>
        </p:nvPicPr>
        <p:blipFill>
          <a:blip r:embed="rId2"/>
          <a:stretch>
            <a:fillRect/>
          </a:stretch>
        </p:blipFill>
        <p:spPr>
          <a:xfrm>
            <a:off x="5181600" y="4038600"/>
            <a:ext cx="2514600" cy="1676400"/>
          </a:xfrm>
          <a:prstGeom prst="rect">
            <a:avLst/>
          </a:prstGeom>
        </p:spPr>
      </p:pic>
      <p:pic>
        <p:nvPicPr>
          <p:cNvPr id="6" name="Picture 5" descr="baldwinco_aerial.jpg"/>
          <p:cNvPicPr>
            <a:picLocks noChangeAspect="1"/>
          </p:cNvPicPr>
          <p:nvPr/>
        </p:nvPicPr>
        <p:blipFill>
          <a:blip r:embed="rId3"/>
          <a:stretch>
            <a:fillRect/>
          </a:stretch>
        </p:blipFill>
        <p:spPr>
          <a:xfrm>
            <a:off x="5791200" y="1447800"/>
            <a:ext cx="1981200" cy="256390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2200" dirty="0" smtClean="0"/>
              <a:t>Best way to improve or maintain watershed health through restoration or conservation </a:t>
            </a:r>
          </a:p>
          <a:p>
            <a:r>
              <a:rPr lang="en-US" sz="2200" dirty="0" smtClean="0"/>
              <a:t>Focuses efforts for optimal benefits; most bang for buck </a:t>
            </a:r>
          </a:p>
          <a:p>
            <a:r>
              <a:rPr lang="en-US" sz="2200" dirty="0" smtClean="0"/>
              <a:t>Prioritization criteria: </a:t>
            </a:r>
          </a:p>
          <a:p>
            <a:pPr lvl="1"/>
            <a:r>
              <a:rPr lang="en-US" sz="2200" dirty="0" smtClean="0"/>
              <a:t>Water quality: proximity/connection to headwaters, surface waters, protected areas; adjacent land use; size; etc.</a:t>
            </a:r>
          </a:p>
          <a:p>
            <a:pPr lvl="1"/>
            <a:r>
              <a:rPr lang="en-US" sz="2200" dirty="0" smtClean="0"/>
              <a:t>Habitat: species; connection to natural open space; corridor; etc. </a:t>
            </a:r>
          </a:p>
          <a:p>
            <a:pPr lvl="1"/>
            <a:r>
              <a:rPr lang="en-US" sz="2200" dirty="0" smtClean="0"/>
              <a:t>Practicality: current land use; potential for purchase; size; inclusion in greenspace plan; etc. </a:t>
            </a:r>
            <a:endParaRPr lang="en-US" sz="2200" dirty="0"/>
          </a:p>
        </p:txBody>
      </p:sp>
      <p:pic>
        <p:nvPicPr>
          <p:cNvPr id="4" name="Picture 3" descr="sga_wlands.jpg"/>
          <p:cNvPicPr>
            <a:picLocks noChangeAspect="1"/>
          </p:cNvPicPr>
          <p:nvPr/>
        </p:nvPicPr>
        <p:blipFill>
          <a:blip r:embed="rId3"/>
          <a:stretch>
            <a:fillRect/>
          </a:stretch>
        </p:blipFill>
        <p:spPr>
          <a:xfrm>
            <a:off x="457200" y="228600"/>
            <a:ext cx="8229600" cy="1371600"/>
          </a:xfrm>
          <a:prstGeom prst="rect">
            <a:avLst/>
          </a:prstGeom>
        </p:spPr>
      </p:pic>
      <p:sp>
        <p:nvSpPr>
          <p:cNvPr id="5" name="TextBox 4"/>
          <p:cNvSpPr txBox="1"/>
          <p:nvPr/>
        </p:nvSpPr>
        <p:spPr>
          <a:xfrm>
            <a:off x="3048000" y="381000"/>
            <a:ext cx="3289182" cy="769441"/>
          </a:xfrm>
          <a:prstGeom prst="rect">
            <a:avLst/>
          </a:prstGeom>
          <a:noFill/>
        </p:spPr>
        <p:txBody>
          <a:bodyPr wrap="none" rtlCol="0">
            <a:spAutoFit/>
          </a:bodyPr>
          <a:lstStyle/>
          <a:p>
            <a:r>
              <a:rPr lang="en-US" sz="4400" dirty="0" smtClean="0"/>
              <a:t>Prioritization</a:t>
            </a:r>
            <a:endParaRPr lang="en-US" sz="4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Prioritization, cont’d. </a:t>
            </a:r>
            <a:endParaRPr lang="en-US" dirty="0"/>
          </a:p>
        </p:txBody>
      </p:sp>
      <p:sp>
        <p:nvSpPr>
          <p:cNvPr id="3" name="Content Placeholder 2"/>
          <p:cNvSpPr>
            <a:spLocks noGrp="1"/>
          </p:cNvSpPr>
          <p:nvPr>
            <p:ph idx="1"/>
          </p:nvPr>
        </p:nvSpPr>
        <p:spPr/>
        <p:txBody>
          <a:bodyPr/>
          <a:lstStyle/>
          <a:p>
            <a:r>
              <a:rPr lang="en-US" sz="2000" dirty="0" smtClean="0"/>
              <a:t>Wetlands-at-Risk Protection Tool:</a:t>
            </a:r>
          </a:p>
          <a:p>
            <a:pPr lvl="1"/>
            <a:r>
              <a:rPr lang="en-US" sz="2000" dirty="0" smtClean="0"/>
              <a:t>Center for Watershed Protection, EPA</a:t>
            </a:r>
          </a:p>
          <a:p>
            <a:pPr lvl="1"/>
            <a:r>
              <a:rPr lang="en-US" sz="2000" dirty="0" smtClean="0"/>
              <a:t>Five-step process that helps communities identify and protect at-risk wetlands </a:t>
            </a:r>
          </a:p>
          <a:p>
            <a:pPr lvl="1"/>
            <a:r>
              <a:rPr lang="en-US" sz="2000" dirty="0" smtClean="0"/>
              <a:t>Shows local governments, watershed protection groups how to:</a:t>
            </a:r>
          </a:p>
          <a:p>
            <a:pPr lvl="2"/>
            <a:r>
              <a:rPr lang="en-US" sz="2000" dirty="0" smtClean="0"/>
              <a:t>Update wetland maps; </a:t>
            </a:r>
          </a:p>
          <a:p>
            <a:pPr lvl="2"/>
            <a:r>
              <a:rPr lang="en-US" sz="2000" dirty="0" smtClean="0"/>
              <a:t>Estimate losses; </a:t>
            </a:r>
          </a:p>
          <a:p>
            <a:pPr lvl="2"/>
            <a:r>
              <a:rPr lang="en-US" sz="2000" dirty="0" smtClean="0"/>
              <a:t>Identify priority wetlands; </a:t>
            </a:r>
          </a:p>
          <a:p>
            <a:pPr lvl="2"/>
            <a:r>
              <a:rPr lang="en-US" sz="2000" dirty="0" smtClean="0"/>
              <a:t>Estimate wetland values; </a:t>
            </a:r>
          </a:p>
          <a:p>
            <a:pPr lvl="2"/>
            <a:r>
              <a:rPr lang="en-US" sz="2000" dirty="0" smtClean="0"/>
              <a:t>Protect wetlands. </a:t>
            </a:r>
          </a:p>
          <a:p>
            <a:r>
              <a:rPr lang="en-US" sz="2000" dirty="0" smtClean="0"/>
              <a:t>http://</a:t>
            </a:r>
            <a:r>
              <a:rPr lang="en-US" sz="2000" dirty="0" err="1" smtClean="0"/>
              <a:t>www.wetlandprotection.org</a:t>
            </a:r>
            <a:r>
              <a:rPr lang="en-US" sz="2000" dirty="0" smtClean="0"/>
              <a:t>/</a:t>
            </a:r>
            <a:endParaRPr lang="en-US" sz="2000" dirty="0" smtClean="0"/>
          </a:p>
        </p:txBody>
      </p:sp>
      <p:pic>
        <p:nvPicPr>
          <p:cNvPr id="4" name="Picture 3" descr="4390_Tupelo_Guards.jpg"/>
          <p:cNvPicPr>
            <a:picLocks noChangeAspect="1"/>
          </p:cNvPicPr>
          <p:nvPr/>
        </p:nvPicPr>
        <p:blipFill>
          <a:blip r:embed="rId3"/>
          <a:stretch>
            <a:fillRect/>
          </a:stretch>
        </p:blipFill>
        <p:spPr>
          <a:xfrm>
            <a:off x="5105400" y="3581400"/>
            <a:ext cx="3048000" cy="2032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a:t>
            </a:r>
            <a:br>
              <a:rPr lang="en-US" dirty="0" smtClean="0"/>
            </a:br>
            <a:r>
              <a:rPr lang="en-US" sz="3000" i="1" dirty="0" smtClean="0"/>
              <a:t>Environmental Planning Criteria for Wetlands</a:t>
            </a:r>
            <a:endParaRPr lang="en-US" sz="3000" i="1" dirty="0"/>
          </a:p>
        </p:txBody>
      </p:sp>
      <p:sp>
        <p:nvSpPr>
          <p:cNvPr id="3" name="Content Placeholder 2"/>
          <p:cNvSpPr>
            <a:spLocks noGrp="1"/>
          </p:cNvSpPr>
          <p:nvPr>
            <p:ph idx="1"/>
          </p:nvPr>
        </p:nvSpPr>
        <p:spPr>
          <a:xfrm>
            <a:off x="457200" y="1600200"/>
            <a:ext cx="5257800" cy="4191000"/>
          </a:xfrm>
        </p:spPr>
        <p:txBody>
          <a:bodyPr/>
          <a:lstStyle/>
          <a:p>
            <a:r>
              <a:rPr lang="en-US" dirty="0" smtClean="0"/>
              <a:t>Local governments must:</a:t>
            </a:r>
          </a:p>
          <a:p>
            <a:pPr lvl="1"/>
            <a:r>
              <a:rPr lang="en-US" dirty="0" smtClean="0"/>
              <a:t>Map wetlands larger than 5 acres; </a:t>
            </a:r>
          </a:p>
          <a:p>
            <a:pPr lvl="1"/>
            <a:r>
              <a:rPr lang="en-US" dirty="0" smtClean="0"/>
              <a:t>Consider potential impacts of land use; and </a:t>
            </a:r>
          </a:p>
          <a:p>
            <a:pPr lvl="1"/>
            <a:r>
              <a:rPr lang="en-US" dirty="0" smtClean="0"/>
              <a:t>Identify acceptable and unacceptable long-term uses of wetlands.</a:t>
            </a:r>
          </a:p>
        </p:txBody>
      </p:sp>
      <p:pic>
        <p:nvPicPr>
          <p:cNvPr id="4" name="Picture 3" descr="wland_doughertycounty_sunset.jpg"/>
          <p:cNvPicPr>
            <a:picLocks noChangeAspect="1"/>
          </p:cNvPicPr>
          <p:nvPr/>
        </p:nvPicPr>
        <p:blipFill>
          <a:blip r:embed="rId2"/>
          <a:stretch>
            <a:fillRect/>
          </a:stretch>
        </p:blipFill>
        <p:spPr>
          <a:xfrm>
            <a:off x="5638800" y="2743200"/>
            <a:ext cx="3098203" cy="20574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br>
              <a:rPr lang="en-US" dirty="0" smtClean="0"/>
            </a:br>
            <a:r>
              <a:rPr lang="en-US" sz="3000" i="1" dirty="0" smtClean="0"/>
              <a:t>Environmental Planning Criteria cont’d.</a:t>
            </a:r>
            <a:endParaRPr lang="en-US" dirty="0"/>
          </a:p>
        </p:txBody>
      </p:sp>
      <p:sp>
        <p:nvSpPr>
          <p:cNvPr id="3" name="Content Placeholder 2"/>
          <p:cNvSpPr>
            <a:spLocks noGrp="1"/>
          </p:cNvSpPr>
          <p:nvPr>
            <p:ph idx="1"/>
          </p:nvPr>
        </p:nvSpPr>
        <p:spPr/>
        <p:txBody>
          <a:bodyPr/>
          <a:lstStyle/>
          <a:p>
            <a:endParaRPr lang="en-US" dirty="0" smtClean="0"/>
          </a:p>
          <a:p>
            <a:r>
              <a:rPr lang="en-US" dirty="0" smtClean="0"/>
              <a:t>How criteria are usually fulfilled:</a:t>
            </a:r>
          </a:p>
          <a:p>
            <a:pPr lvl="1"/>
            <a:r>
              <a:rPr lang="en-US" dirty="0" smtClean="0"/>
              <a:t>Mapping: NWI; note no boundaries</a:t>
            </a:r>
          </a:p>
          <a:p>
            <a:pPr lvl="1"/>
            <a:r>
              <a:rPr lang="en-US" dirty="0" smtClean="0"/>
              <a:t>Considerations: land use plan language re: decisions </a:t>
            </a:r>
          </a:p>
          <a:p>
            <a:pPr lvl="1"/>
            <a:r>
              <a:rPr lang="en-US" dirty="0" smtClean="0"/>
              <a:t>Uses: list those provided in Environmental Planning Criteria (almost mirror CWA § 404)</a:t>
            </a:r>
          </a:p>
          <a:p>
            <a:r>
              <a:rPr lang="en-US" dirty="0" smtClean="0"/>
              <a:t>1997 DCA model ordinance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a:t>
            </a:r>
            <a:br>
              <a:rPr lang="en-US" dirty="0" smtClean="0"/>
            </a:br>
            <a:r>
              <a:rPr lang="en-US" sz="3000" i="1" dirty="0" smtClean="0"/>
              <a:t>Comprehensive Wetlands Planning</a:t>
            </a:r>
            <a:endParaRPr lang="en-US" dirty="0"/>
          </a:p>
        </p:txBody>
      </p:sp>
      <p:sp>
        <p:nvSpPr>
          <p:cNvPr id="3" name="Content Placeholder 2"/>
          <p:cNvSpPr>
            <a:spLocks noGrp="1"/>
          </p:cNvSpPr>
          <p:nvPr>
            <p:ph idx="1"/>
          </p:nvPr>
        </p:nvSpPr>
        <p:spPr>
          <a:xfrm>
            <a:off x="457200" y="1600200"/>
            <a:ext cx="4876800" cy="4267200"/>
          </a:xfrm>
        </p:spPr>
        <p:txBody>
          <a:bodyPr/>
          <a:lstStyle/>
          <a:p>
            <a:endParaRPr lang="en-US" sz="2200" dirty="0" smtClean="0"/>
          </a:p>
          <a:p>
            <a:r>
              <a:rPr lang="en-US" sz="2200" dirty="0" smtClean="0"/>
              <a:t>Warranted in communities with extensive wetlands </a:t>
            </a:r>
          </a:p>
          <a:p>
            <a:r>
              <a:rPr lang="en-US" sz="2200" dirty="0" smtClean="0"/>
              <a:t>Particularly beneficial for multiple programs </a:t>
            </a:r>
          </a:p>
          <a:p>
            <a:r>
              <a:rPr lang="en-US" sz="2200" dirty="0" smtClean="0"/>
              <a:t>Often include: mapping, education and outreach, land use policies, and regulations </a:t>
            </a:r>
          </a:p>
          <a:p>
            <a:r>
              <a:rPr lang="en-US" sz="2200" dirty="0" smtClean="0"/>
              <a:t>Can help identify restoration and conservation sites </a:t>
            </a:r>
            <a:endParaRPr lang="en-US" sz="2200" dirty="0"/>
          </a:p>
        </p:txBody>
      </p:sp>
      <p:pic>
        <p:nvPicPr>
          <p:cNvPr id="8" name="Picture 7" descr="Wetlands_AnchBowl.jpg"/>
          <p:cNvPicPr>
            <a:picLocks noChangeAspect="1"/>
          </p:cNvPicPr>
          <p:nvPr/>
        </p:nvPicPr>
        <p:blipFill>
          <a:blip r:embed="rId2"/>
          <a:stretch>
            <a:fillRect/>
          </a:stretch>
        </p:blipFill>
        <p:spPr>
          <a:xfrm>
            <a:off x="5410200" y="1828800"/>
            <a:ext cx="3196706" cy="3429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Acquisition </a:t>
            </a:r>
            <a:endParaRPr lang="en-US" dirty="0"/>
          </a:p>
        </p:txBody>
      </p:sp>
      <p:sp>
        <p:nvSpPr>
          <p:cNvPr id="3" name="Content Placeholder 2"/>
          <p:cNvSpPr>
            <a:spLocks noGrp="1"/>
          </p:cNvSpPr>
          <p:nvPr>
            <p:ph idx="1"/>
          </p:nvPr>
        </p:nvSpPr>
        <p:spPr>
          <a:xfrm>
            <a:off x="457200" y="1600200"/>
            <a:ext cx="5181600" cy="4191000"/>
          </a:xfrm>
        </p:spPr>
        <p:txBody>
          <a:bodyPr/>
          <a:lstStyle/>
          <a:p>
            <a:r>
              <a:rPr lang="en-US" sz="2400" dirty="0" smtClean="0"/>
              <a:t>Reasons: </a:t>
            </a:r>
          </a:p>
          <a:p>
            <a:pPr lvl="1"/>
            <a:r>
              <a:rPr lang="en-US" sz="2400" dirty="0" smtClean="0"/>
              <a:t>Conserve or restore wetland services</a:t>
            </a:r>
          </a:p>
          <a:p>
            <a:pPr lvl="1"/>
            <a:r>
              <a:rPr lang="en-US" sz="2400" dirty="0" smtClean="0"/>
              <a:t>Part of a greenspace plan</a:t>
            </a:r>
          </a:p>
          <a:p>
            <a:pPr lvl="1"/>
            <a:r>
              <a:rPr lang="en-US" sz="2400" dirty="0" smtClean="0"/>
              <a:t>Recreational/educational amenities</a:t>
            </a:r>
          </a:p>
          <a:p>
            <a:pPr lvl="1"/>
            <a:r>
              <a:rPr lang="en-US" sz="2400" dirty="0" smtClean="0"/>
              <a:t>Mitigation banks </a:t>
            </a:r>
          </a:p>
          <a:p>
            <a:r>
              <a:rPr lang="en-US" sz="2400" dirty="0" smtClean="0"/>
              <a:t>Often less expensive </a:t>
            </a:r>
          </a:p>
          <a:p>
            <a:r>
              <a:rPr lang="en-US" sz="2400" dirty="0" smtClean="0"/>
              <a:t>Cannot acquire coastal marshlands </a:t>
            </a:r>
          </a:p>
          <a:p>
            <a:endParaRPr lang="en-US" sz="2400" dirty="0"/>
          </a:p>
        </p:txBody>
      </p:sp>
      <p:pic>
        <p:nvPicPr>
          <p:cNvPr id="4" name="Picture 3"/>
          <p:cNvPicPr>
            <a:picLocks noChangeAspect="1"/>
          </p:cNvPicPr>
          <p:nvPr/>
        </p:nvPicPr>
        <p:blipFill>
          <a:blip r:embed="rId2"/>
          <a:stretch>
            <a:fillRect/>
          </a:stretch>
        </p:blipFill>
        <p:spPr>
          <a:xfrm>
            <a:off x="5257800" y="1600200"/>
            <a:ext cx="3200400" cy="37338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Acquisition, cont’d.</a:t>
            </a:r>
            <a:endParaRPr lang="en-US" dirty="0"/>
          </a:p>
        </p:txBody>
      </p:sp>
      <p:sp>
        <p:nvSpPr>
          <p:cNvPr id="3" name="Content Placeholder 2"/>
          <p:cNvSpPr>
            <a:spLocks noGrp="1"/>
          </p:cNvSpPr>
          <p:nvPr>
            <p:ph idx="1"/>
          </p:nvPr>
        </p:nvSpPr>
        <p:spPr/>
        <p:txBody>
          <a:bodyPr/>
          <a:lstStyle/>
          <a:p>
            <a:r>
              <a:rPr lang="en-US" dirty="0" smtClean="0"/>
              <a:t>Funding:</a:t>
            </a:r>
          </a:p>
          <a:p>
            <a:pPr lvl="1"/>
            <a:r>
              <a:rPr lang="en-US" dirty="0" smtClean="0"/>
              <a:t>General fund</a:t>
            </a:r>
          </a:p>
          <a:p>
            <a:pPr lvl="1"/>
            <a:r>
              <a:rPr lang="en-US" dirty="0" smtClean="0"/>
              <a:t>SPLOST </a:t>
            </a:r>
          </a:p>
          <a:p>
            <a:pPr lvl="1"/>
            <a:r>
              <a:rPr lang="en-US" dirty="0" smtClean="0"/>
              <a:t>Small property tax levy (Alachua County Forever program – ¼ mil) </a:t>
            </a:r>
          </a:p>
          <a:p>
            <a:pPr lvl="1"/>
            <a:r>
              <a:rPr lang="en-US" dirty="0" smtClean="0"/>
              <a:t>State, federal grants and loans</a:t>
            </a:r>
          </a:p>
          <a:p>
            <a:pPr lvl="1"/>
            <a:r>
              <a:rPr lang="en-US" dirty="0" smtClean="0"/>
              <a:t>Partner with in-lieu fee program sponsor</a:t>
            </a:r>
          </a:p>
          <a:p>
            <a:pPr lvl="1"/>
            <a:r>
              <a:rPr lang="en-US" dirty="0" smtClean="0"/>
              <a:t>FEMA Hazard Mitigation Grant Program</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Guidebook Contents</a:t>
            </a:r>
            <a:endParaRPr lang="en-US" dirty="0"/>
          </a:p>
        </p:txBody>
      </p:sp>
      <p:sp>
        <p:nvSpPr>
          <p:cNvPr id="3" name="Content Placeholder 2"/>
          <p:cNvSpPr>
            <a:spLocks noGrp="1"/>
          </p:cNvSpPr>
          <p:nvPr>
            <p:ph idx="1"/>
          </p:nvPr>
        </p:nvSpPr>
        <p:spPr/>
        <p:txBody>
          <a:bodyPr/>
          <a:lstStyle/>
          <a:p>
            <a:r>
              <a:rPr lang="en-US" sz="2600" dirty="0" smtClean="0"/>
              <a:t>Format: linked terms &amp; case studies</a:t>
            </a:r>
          </a:p>
          <a:p>
            <a:r>
              <a:rPr lang="en-US" sz="2600" dirty="0" smtClean="0"/>
              <a:t>1. Wetland basics </a:t>
            </a:r>
          </a:p>
          <a:p>
            <a:r>
              <a:rPr lang="en-US" sz="2600" dirty="0" smtClean="0"/>
              <a:t>2. Existing protection tools and authorities</a:t>
            </a:r>
          </a:p>
          <a:p>
            <a:r>
              <a:rPr lang="en-US" sz="2600" dirty="0" smtClean="0"/>
              <a:t>3. Wetland programs and planning activities (regulatory and non-regulatory)</a:t>
            </a:r>
          </a:p>
          <a:p>
            <a:r>
              <a:rPr lang="en-US" sz="2600" dirty="0" smtClean="0"/>
              <a:t>4. Funding and technical assistance </a:t>
            </a:r>
          </a:p>
          <a:p>
            <a:r>
              <a:rPr lang="en-US" sz="2600" dirty="0" smtClean="0"/>
              <a:t>5. How to avoid legal challenges </a:t>
            </a:r>
          </a:p>
          <a:p>
            <a:r>
              <a:rPr lang="en-US" sz="2600" dirty="0" smtClean="0"/>
              <a:t>Appendices: Glossary, Resources, Who to Call, Model Ordinances, Wetland Invasives, Terms &amp; Case Studies</a:t>
            </a:r>
            <a:endParaRPr lang="en-US" sz="2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a:t>
            </a:r>
            <a:endParaRPr lang="en-US" dirty="0"/>
          </a:p>
        </p:txBody>
      </p:sp>
      <p:sp>
        <p:nvSpPr>
          <p:cNvPr id="3" name="Content Placeholder 2"/>
          <p:cNvSpPr>
            <a:spLocks noGrp="1"/>
          </p:cNvSpPr>
          <p:nvPr>
            <p:ph idx="1"/>
          </p:nvPr>
        </p:nvSpPr>
        <p:spPr>
          <a:xfrm>
            <a:off x="457200" y="1600200"/>
            <a:ext cx="4724400" cy="4191000"/>
          </a:xfrm>
        </p:spPr>
        <p:txBody>
          <a:bodyPr/>
          <a:lstStyle/>
          <a:p>
            <a:r>
              <a:rPr lang="en-US" sz="2200" dirty="0" smtClean="0"/>
              <a:t>Returning degraded or former wetland to naturally functioning condition, or as close as possible</a:t>
            </a:r>
          </a:p>
          <a:p>
            <a:r>
              <a:rPr lang="en-US" sz="2200" dirty="0" smtClean="0"/>
              <a:t>Sometimes as easy as removing/filling drainage structures (ditches, etc.) </a:t>
            </a:r>
          </a:p>
          <a:p>
            <a:r>
              <a:rPr lang="en-US" sz="2200" dirty="0" smtClean="0"/>
              <a:t>Technical assistance required, esp. for mitigation banks </a:t>
            </a:r>
          </a:p>
          <a:p>
            <a:r>
              <a:rPr lang="en-US" sz="2200" dirty="0" smtClean="0"/>
              <a:t>Steps: planning, implementation, monitoring, management</a:t>
            </a:r>
            <a:endParaRPr lang="en-US" sz="2200" dirty="0"/>
          </a:p>
        </p:txBody>
      </p:sp>
      <p:pic>
        <p:nvPicPr>
          <p:cNvPr id="4" name="Picture 3"/>
          <p:cNvPicPr>
            <a:picLocks noChangeAspect="1"/>
          </p:cNvPicPr>
          <p:nvPr/>
        </p:nvPicPr>
        <p:blipFill>
          <a:blip r:embed="rId2"/>
          <a:stretch>
            <a:fillRect/>
          </a:stretch>
        </p:blipFill>
        <p:spPr>
          <a:xfrm>
            <a:off x="5334000" y="2209800"/>
            <a:ext cx="3521226" cy="260985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Creation</a:t>
            </a:r>
            <a:endParaRPr lang="en-US" dirty="0"/>
          </a:p>
        </p:txBody>
      </p:sp>
      <p:sp>
        <p:nvSpPr>
          <p:cNvPr id="3" name="Content Placeholder 2"/>
          <p:cNvSpPr>
            <a:spLocks noGrp="1"/>
          </p:cNvSpPr>
          <p:nvPr>
            <p:ph idx="1"/>
          </p:nvPr>
        </p:nvSpPr>
        <p:spPr/>
        <p:txBody>
          <a:bodyPr/>
          <a:lstStyle/>
          <a:p>
            <a:r>
              <a:rPr lang="en-US" dirty="0" smtClean="0"/>
              <a:t>Constructing a wetland where one did not exist before </a:t>
            </a:r>
          </a:p>
          <a:p>
            <a:r>
              <a:rPr lang="en-US" dirty="0" smtClean="0"/>
              <a:t>Usually difficult</a:t>
            </a:r>
          </a:p>
          <a:p>
            <a:r>
              <a:rPr lang="en-US" dirty="0" smtClean="0"/>
              <a:t>Can provide services typically provided by engineered, mechanical infrastructure at a fraction of the cost </a:t>
            </a:r>
          </a:p>
          <a:p>
            <a:r>
              <a:rPr lang="en-US" dirty="0" smtClean="0"/>
              <a:t>Two categories: established and constructed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Creation, cont’d.</a:t>
            </a:r>
            <a:endParaRPr lang="en-US" dirty="0"/>
          </a:p>
        </p:txBody>
      </p:sp>
      <p:sp>
        <p:nvSpPr>
          <p:cNvPr id="3" name="Content Placeholder 2"/>
          <p:cNvSpPr>
            <a:spLocks noGrp="1"/>
          </p:cNvSpPr>
          <p:nvPr>
            <p:ph idx="1"/>
          </p:nvPr>
        </p:nvSpPr>
        <p:spPr>
          <a:xfrm>
            <a:off x="457200" y="1600200"/>
            <a:ext cx="8153400" cy="4191000"/>
          </a:xfrm>
        </p:spPr>
        <p:txBody>
          <a:bodyPr/>
          <a:lstStyle/>
          <a:p>
            <a:r>
              <a:rPr lang="en-US" sz="2600" dirty="0" smtClean="0"/>
              <a:t>Established wetlands:</a:t>
            </a:r>
          </a:p>
          <a:p>
            <a:pPr lvl="1"/>
            <a:r>
              <a:rPr lang="en-US" sz="2600" dirty="0" smtClean="0"/>
              <a:t>Habitat, other uses</a:t>
            </a:r>
          </a:p>
          <a:p>
            <a:pPr lvl="1"/>
            <a:r>
              <a:rPr lang="en-US" sz="2600" dirty="0" smtClean="0"/>
              <a:t>Not for water filtration infrastructure</a:t>
            </a:r>
          </a:p>
          <a:p>
            <a:pPr lvl="1"/>
            <a:r>
              <a:rPr lang="en-US" sz="2600" dirty="0" smtClean="0"/>
              <a:t>May be used for mitigation credits (only tidal wetlands in Georgia)</a:t>
            </a:r>
            <a:endParaRPr lang="en-US" sz="2600" dirty="0"/>
          </a:p>
        </p:txBody>
      </p:sp>
      <p:pic>
        <p:nvPicPr>
          <p:cNvPr id="4" name="Picture 3" descr="thumb-sunset-over.jpg"/>
          <p:cNvPicPr>
            <a:picLocks noChangeAspect="1"/>
          </p:cNvPicPr>
          <p:nvPr/>
        </p:nvPicPr>
        <p:blipFill>
          <a:blip r:embed="rId2"/>
          <a:stretch>
            <a:fillRect/>
          </a:stretch>
        </p:blipFill>
        <p:spPr>
          <a:xfrm>
            <a:off x="381000" y="3962400"/>
            <a:ext cx="8382000" cy="165471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Creation, cont’d.</a:t>
            </a:r>
            <a:endParaRPr lang="en-US" dirty="0"/>
          </a:p>
        </p:txBody>
      </p:sp>
      <p:sp>
        <p:nvSpPr>
          <p:cNvPr id="3" name="Content Placeholder 2"/>
          <p:cNvSpPr>
            <a:spLocks noGrp="1"/>
          </p:cNvSpPr>
          <p:nvPr>
            <p:ph idx="1"/>
          </p:nvPr>
        </p:nvSpPr>
        <p:spPr>
          <a:xfrm>
            <a:off x="457200" y="1600200"/>
            <a:ext cx="4267200" cy="4191000"/>
          </a:xfrm>
        </p:spPr>
        <p:txBody>
          <a:bodyPr/>
          <a:lstStyle/>
          <a:p>
            <a:r>
              <a:rPr lang="en-US" sz="2000" dirty="0" smtClean="0"/>
              <a:t>Constructed wetlands:</a:t>
            </a:r>
          </a:p>
          <a:p>
            <a:pPr lvl="1"/>
            <a:r>
              <a:rPr lang="en-US" sz="2000" dirty="0" smtClean="0"/>
              <a:t>I.e., treatment wetlands</a:t>
            </a:r>
          </a:p>
          <a:p>
            <a:pPr lvl="1"/>
            <a:r>
              <a:rPr lang="en-US" sz="2000" dirty="0" smtClean="0"/>
              <a:t>Usually created for water filtration </a:t>
            </a:r>
          </a:p>
          <a:p>
            <a:pPr lvl="1"/>
            <a:r>
              <a:rPr lang="en-US" sz="2000" dirty="0" smtClean="0"/>
              <a:t>Urban, agricultural runoff or wastewater system effluent </a:t>
            </a:r>
          </a:p>
          <a:p>
            <a:pPr lvl="1"/>
            <a:r>
              <a:rPr lang="en-US" sz="2000" dirty="0" smtClean="0"/>
              <a:t>Usually not eligible for mitigation credits </a:t>
            </a:r>
          </a:p>
          <a:p>
            <a:pPr lvl="1"/>
            <a:r>
              <a:rPr lang="en-US" sz="2000" dirty="0" smtClean="0"/>
              <a:t>Can remove pharmaceuticals that traditional mechanical infrastructure cannot </a:t>
            </a:r>
          </a:p>
          <a:p>
            <a:pPr lvl="1"/>
            <a:r>
              <a:rPr lang="en-US" sz="2000" dirty="0" smtClean="0"/>
              <a:t>Clayton County, Richmond Hill, Alpharetta</a:t>
            </a:r>
          </a:p>
          <a:p>
            <a:pPr lvl="1"/>
            <a:endParaRPr lang="en-US" sz="2000" dirty="0"/>
          </a:p>
        </p:txBody>
      </p:sp>
      <p:pic>
        <p:nvPicPr>
          <p:cNvPr id="5" name="Picture 4" descr="constructed_wetland_golf_course.jpg"/>
          <p:cNvPicPr>
            <a:picLocks noChangeAspect="1"/>
          </p:cNvPicPr>
          <p:nvPr/>
        </p:nvPicPr>
        <p:blipFill>
          <a:blip r:embed="rId2"/>
          <a:stretch>
            <a:fillRect/>
          </a:stretch>
        </p:blipFill>
        <p:spPr>
          <a:xfrm>
            <a:off x="5181600" y="1600200"/>
            <a:ext cx="3276600" cy="1953152"/>
          </a:xfrm>
          <a:prstGeom prst="rect">
            <a:avLst/>
          </a:prstGeom>
        </p:spPr>
      </p:pic>
      <p:pic>
        <p:nvPicPr>
          <p:cNvPr id="6" name="Picture 5" descr="clayton_county.jpg"/>
          <p:cNvPicPr>
            <a:picLocks noChangeAspect="1"/>
          </p:cNvPicPr>
          <p:nvPr/>
        </p:nvPicPr>
        <p:blipFill>
          <a:blip r:embed="rId3"/>
          <a:stretch>
            <a:fillRect/>
          </a:stretch>
        </p:blipFill>
        <p:spPr>
          <a:xfrm>
            <a:off x="5181600" y="3733800"/>
            <a:ext cx="3286283" cy="188100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Incentives</a:t>
            </a:r>
            <a:endParaRPr lang="en-US" dirty="0"/>
          </a:p>
        </p:txBody>
      </p:sp>
      <p:sp>
        <p:nvSpPr>
          <p:cNvPr id="3" name="Content Placeholder 2"/>
          <p:cNvSpPr>
            <a:spLocks noGrp="1"/>
          </p:cNvSpPr>
          <p:nvPr>
            <p:ph idx="1"/>
          </p:nvPr>
        </p:nvSpPr>
        <p:spPr/>
        <p:txBody>
          <a:bodyPr/>
          <a:lstStyle/>
          <a:p>
            <a:r>
              <a:rPr lang="en-US" dirty="0" smtClean="0"/>
              <a:t>Transferable Development Rights programs</a:t>
            </a:r>
          </a:p>
          <a:p>
            <a:r>
              <a:rPr lang="en-US" dirty="0" smtClean="0"/>
              <a:t>Density bonuses </a:t>
            </a:r>
            <a:endParaRPr lang="en-US" dirty="0"/>
          </a:p>
        </p:txBody>
      </p:sp>
      <p:pic>
        <p:nvPicPr>
          <p:cNvPr id="4" name="Picture 3"/>
          <p:cNvPicPr>
            <a:picLocks noChangeAspect="1"/>
          </p:cNvPicPr>
          <p:nvPr/>
        </p:nvPicPr>
        <p:blipFill>
          <a:blip r:embed="rId2"/>
          <a:stretch>
            <a:fillRect/>
          </a:stretch>
        </p:blipFill>
        <p:spPr>
          <a:xfrm>
            <a:off x="6019800" y="2286000"/>
            <a:ext cx="1981200" cy="2982048"/>
          </a:xfrm>
          <a:prstGeom prst="rect">
            <a:avLst/>
          </a:prstGeom>
        </p:spPr>
      </p:pic>
      <p:pic>
        <p:nvPicPr>
          <p:cNvPr id="6" name="Picture 5" descr="sandhill_wetland.jpg"/>
          <p:cNvPicPr>
            <a:picLocks noChangeAspect="1"/>
          </p:cNvPicPr>
          <p:nvPr/>
        </p:nvPicPr>
        <p:blipFill>
          <a:blip r:embed="rId3"/>
          <a:stretch>
            <a:fillRect/>
          </a:stretch>
        </p:blipFill>
        <p:spPr>
          <a:xfrm>
            <a:off x="1524000" y="3352800"/>
            <a:ext cx="3810000" cy="253920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CWA § 404 Verification </a:t>
            </a:r>
            <a:endParaRPr lang="en-US" dirty="0"/>
          </a:p>
        </p:txBody>
      </p:sp>
      <p:sp>
        <p:nvSpPr>
          <p:cNvPr id="3" name="Content Placeholder 2"/>
          <p:cNvSpPr>
            <a:spLocks noGrp="1"/>
          </p:cNvSpPr>
          <p:nvPr>
            <p:ph idx="1"/>
          </p:nvPr>
        </p:nvSpPr>
        <p:spPr>
          <a:xfrm>
            <a:off x="457200" y="1600200"/>
            <a:ext cx="5029200" cy="4191000"/>
          </a:xfrm>
        </p:spPr>
        <p:txBody>
          <a:bodyPr/>
          <a:lstStyle/>
          <a:p>
            <a:r>
              <a:rPr lang="en-US" sz="2400" dirty="0" smtClean="0"/>
              <a:t>Proof of USACE wetlands determination when wetlands may be impacted by development activities </a:t>
            </a:r>
          </a:p>
          <a:p>
            <a:r>
              <a:rPr lang="en-US" sz="2400" dirty="0" smtClean="0"/>
              <a:t>Wetlands common: all development permits </a:t>
            </a:r>
          </a:p>
          <a:p>
            <a:r>
              <a:rPr lang="en-US" sz="2400" dirty="0" smtClean="0"/>
              <a:t>Wetlands not common: permits for activities within specified distance from wetlands shown in community map/inventory</a:t>
            </a:r>
            <a:endParaRPr lang="en-US" sz="2400" dirty="0"/>
          </a:p>
        </p:txBody>
      </p:sp>
      <p:pic>
        <p:nvPicPr>
          <p:cNvPr id="4" name="Picture 3"/>
          <p:cNvPicPr>
            <a:picLocks noChangeAspect="1"/>
          </p:cNvPicPr>
          <p:nvPr/>
        </p:nvPicPr>
        <p:blipFill>
          <a:blip r:embed="rId2"/>
          <a:stretch>
            <a:fillRect/>
          </a:stretch>
        </p:blipFill>
        <p:spPr>
          <a:xfrm>
            <a:off x="5791200" y="1600200"/>
            <a:ext cx="2514600" cy="1829207"/>
          </a:xfrm>
          <a:prstGeom prst="rect">
            <a:avLst/>
          </a:prstGeom>
        </p:spPr>
      </p:pic>
      <p:pic>
        <p:nvPicPr>
          <p:cNvPr id="5" name="Picture 4"/>
          <p:cNvPicPr>
            <a:picLocks noChangeAspect="1"/>
          </p:cNvPicPr>
          <p:nvPr/>
        </p:nvPicPr>
        <p:blipFill>
          <a:blip r:embed="rId3"/>
          <a:stretch>
            <a:fillRect/>
          </a:stretch>
        </p:blipFill>
        <p:spPr>
          <a:xfrm>
            <a:off x="5791200" y="3505200"/>
            <a:ext cx="2514600" cy="1905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Buffers </a:t>
            </a:r>
            <a:endParaRPr lang="en-US" dirty="0"/>
          </a:p>
        </p:txBody>
      </p:sp>
      <p:sp>
        <p:nvSpPr>
          <p:cNvPr id="3" name="Content Placeholder 2"/>
          <p:cNvSpPr>
            <a:spLocks noGrp="1"/>
          </p:cNvSpPr>
          <p:nvPr>
            <p:ph idx="1"/>
          </p:nvPr>
        </p:nvSpPr>
        <p:spPr/>
        <p:txBody>
          <a:bodyPr/>
          <a:lstStyle/>
          <a:p>
            <a:r>
              <a:rPr lang="en-US" sz="2400" dirty="0" smtClean="0"/>
              <a:t>Vegetated transition zones between uplands and wetlands/other waters </a:t>
            </a:r>
          </a:p>
          <a:p>
            <a:r>
              <a:rPr lang="en-US" sz="2400" dirty="0" smtClean="0"/>
              <a:t>GESA requires 25 foot buffer (case pending)</a:t>
            </a:r>
          </a:p>
          <a:p>
            <a:r>
              <a:rPr lang="en-US" sz="2400" dirty="0" smtClean="0"/>
              <a:t>Local governments can require larger buffers </a:t>
            </a:r>
          </a:p>
          <a:p>
            <a:r>
              <a:rPr lang="en-US" sz="2400" dirty="0" smtClean="0"/>
              <a:t>Widths:</a:t>
            </a:r>
          </a:p>
          <a:p>
            <a:pPr lvl="1"/>
            <a:r>
              <a:rPr lang="en-US" sz="2000" dirty="0" smtClean="0"/>
              <a:t>50-100’ – water quality </a:t>
            </a:r>
          </a:p>
          <a:p>
            <a:pPr lvl="1"/>
            <a:r>
              <a:rPr lang="en-US" sz="2000" dirty="0" smtClean="0"/>
              <a:t>100-300’ (or more) – wildlife </a:t>
            </a:r>
          </a:p>
          <a:p>
            <a:r>
              <a:rPr lang="en-US" sz="2400" dirty="0" smtClean="0"/>
              <a:t>Buffer averaging </a:t>
            </a:r>
          </a:p>
          <a:p>
            <a:r>
              <a:rPr lang="en-US" sz="2400" dirty="0" smtClean="0"/>
              <a:t>Variance provisions </a:t>
            </a:r>
          </a:p>
          <a:p>
            <a:endParaRPr lang="en-US" sz="2400" dirty="0"/>
          </a:p>
        </p:txBody>
      </p:sp>
      <p:pic>
        <p:nvPicPr>
          <p:cNvPr id="4" name="Picture 3"/>
          <p:cNvPicPr>
            <a:picLocks noChangeAspect="1"/>
          </p:cNvPicPr>
          <p:nvPr/>
        </p:nvPicPr>
        <p:blipFill>
          <a:blip r:embed="rId2"/>
          <a:stretch>
            <a:fillRect/>
          </a:stretch>
        </p:blipFill>
        <p:spPr>
          <a:xfrm>
            <a:off x="4953000" y="3429000"/>
            <a:ext cx="2743200" cy="20574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Buffers, cont’d.</a:t>
            </a:r>
            <a:endParaRPr lang="en-US" dirty="0"/>
          </a:p>
        </p:txBody>
      </p:sp>
      <p:sp>
        <p:nvSpPr>
          <p:cNvPr id="3" name="Content Placeholder 2"/>
          <p:cNvSpPr>
            <a:spLocks noGrp="1"/>
          </p:cNvSpPr>
          <p:nvPr>
            <p:ph idx="1"/>
          </p:nvPr>
        </p:nvSpPr>
        <p:spPr/>
        <p:txBody>
          <a:bodyPr/>
          <a:lstStyle/>
          <a:p>
            <a:r>
              <a:rPr lang="en-US" dirty="0" smtClean="0"/>
              <a:t>Fixed-width</a:t>
            </a:r>
          </a:p>
          <a:p>
            <a:pPr lvl="1"/>
            <a:r>
              <a:rPr lang="en-US" dirty="0" smtClean="0"/>
              <a:t>One width for all wetlands </a:t>
            </a:r>
          </a:p>
          <a:p>
            <a:pPr lvl="1"/>
            <a:r>
              <a:rPr lang="en-US" dirty="0" smtClean="0"/>
              <a:t>Some too small, some too large; support may erode </a:t>
            </a:r>
          </a:p>
          <a:p>
            <a:r>
              <a:rPr lang="en-US" dirty="0" smtClean="0"/>
              <a:t>Variable-width options:</a:t>
            </a:r>
          </a:p>
          <a:p>
            <a:pPr lvl="1"/>
            <a:r>
              <a:rPr lang="en-US" dirty="0" smtClean="0"/>
              <a:t>Case-by-case</a:t>
            </a:r>
          </a:p>
          <a:p>
            <a:pPr lvl="1"/>
            <a:r>
              <a:rPr lang="en-US" dirty="0" smtClean="0"/>
              <a:t>Based on adjacent land use </a:t>
            </a:r>
          </a:p>
          <a:p>
            <a:pPr lvl="1"/>
            <a:r>
              <a:rPr lang="en-US" dirty="0" smtClean="0"/>
              <a:t>Hierarchical rating system </a:t>
            </a:r>
          </a:p>
          <a:p>
            <a:pPr lvl="1"/>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Permit Programs </a:t>
            </a:r>
            <a:endParaRPr lang="en-US" dirty="0"/>
          </a:p>
        </p:txBody>
      </p:sp>
      <p:sp>
        <p:nvSpPr>
          <p:cNvPr id="3" name="Content Placeholder 2"/>
          <p:cNvSpPr>
            <a:spLocks noGrp="1"/>
          </p:cNvSpPr>
          <p:nvPr>
            <p:ph idx="1"/>
          </p:nvPr>
        </p:nvSpPr>
        <p:spPr>
          <a:xfrm>
            <a:off x="457200" y="1600200"/>
            <a:ext cx="4953000" cy="4191000"/>
          </a:xfrm>
        </p:spPr>
        <p:txBody>
          <a:bodyPr/>
          <a:lstStyle/>
          <a:p>
            <a:r>
              <a:rPr lang="en-US" sz="2200" dirty="0" smtClean="0"/>
              <a:t>CWA provides explicit authority </a:t>
            </a:r>
          </a:p>
          <a:p>
            <a:r>
              <a:rPr lang="en-US" sz="2200" dirty="0" smtClean="0"/>
              <a:t>Two general types:</a:t>
            </a:r>
          </a:p>
          <a:p>
            <a:pPr lvl="1"/>
            <a:r>
              <a:rPr lang="en-US" sz="2200" dirty="0" smtClean="0"/>
              <a:t>All wetlands </a:t>
            </a:r>
          </a:p>
          <a:p>
            <a:pPr lvl="1"/>
            <a:r>
              <a:rPr lang="en-US" sz="2200" dirty="0" smtClean="0"/>
              <a:t>Only isolated (non-jurisdictional) wetlands</a:t>
            </a:r>
          </a:p>
          <a:p>
            <a:r>
              <a:rPr lang="en-US" sz="2200" dirty="0" smtClean="0"/>
              <a:t>Standards can be stricter than CWA </a:t>
            </a:r>
          </a:p>
          <a:p>
            <a:r>
              <a:rPr lang="en-US" sz="2200" dirty="0" smtClean="0"/>
              <a:t>Common reasons for permit denial: applicant failed to show impact is necessary; stormwater plan not sufficient to compensate; impacts to important or sensitive wetland</a:t>
            </a:r>
            <a:endParaRPr lang="en-US" sz="2200" dirty="0"/>
          </a:p>
        </p:txBody>
      </p:sp>
      <p:pic>
        <p:nvPicPr>
          <p:cNvPr id="4" name="Picture 3"/>
          <p:cNvPicPr>
            <a:picLocks noChangeAspect="1"/>
          </p:cNvPicPr>
          <p:nvPr/>
        </p:nvPicPr>
        <p:blipFill>
          <a:blip r:embed="rId2"/>
          <a:stretch>
            <a:fillRect/>
          </a:stretch>
        </p:blipFill>
        <p:spPr>
          <a:xfrm>
            <a:off x="5410200" y="2362200"/>
            <a:ext cx="3325091" cy="2286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Zoning</a:t>
            </a:r>
            <a:endParaRPr lang="en-US" dirty="0"/>
          </a:p>
        </p:txBody>
      </p:sp>
      <p:sp>
        <p:nvSpPr>
          <p:cNvPr id="3" name="Content Placeholder 2"/>
          <p:cNvSpPr>
            <a:spLocks noGrp="1"/>
          </p:cNvSpPr>
          <p:nvPr>
            <p:ph idx="1"/>
          </p:nvPr>
        </p:nvSpPr>
        <p:spPr>
          <a:xfrm>
            <a:off x="457200" y="1600200"/>
            <a:ext cx="5562600" cy="4191000"/>
          </a:xfrm>
        </p:spPr>
        <p:txBody>
          <a:bodyPr/>
          <a:lstStyle/>
          <a:p>
            <a:r>
              <a:rPr lang="en-US" sz="2400" dirty="0" smtClean="0"/>
              <a:t>Include wetlands-specific purpose and intent language</a:t>
            </a:r>
          </a:p>
          <a:p>
            <a:r>
              <a:rPr lang="en-US" sz="2400" dirty="0" smtClean="0"/>
              <a:t>Incorporate wetlands considerations into rezoning decisions </a:t>
            </a:r>
          </a:p>
          <a:p>
            <a:pPr lvl="1"/>
            <a:r>
              <a:rPr lang="en-US" sz="2400" dirty="0" smtClean="0"/>
              <a:t>Informal</a:t>
            </a:r>
          </a:p>
          <a:p>
            <a:pPr lvl="1"/>
            <a:r>
              <a:rPr lang="en-US" sz="2400" dirty="0" smtClean="0"/>
              <a:t>Formal standards </a:t>
            </a:r>
          </a:p>
          <a:p>
            <a:r>
              <a:rPr lang="en-US" sz="2400" dirty="0" smtClean="0"/>
              <a:t>Condition zoning approvals on CWA § 404 permits </a:t>
            </a:r>
          </a:p>
          <a:p>
            <a:r>
              <a:rPr lang="en-US" sz="2400" dirty="0" smtClean="0"/>
              <a:t>Adopt wetland overlay zones </a:t>
            </a:r>
            <a:endParaRPr lang="en-US" sz="2400" dirty="0"/>
          </a:p>
        </p:txBody>
      </p:sp>
      <p:pic>
        <p:nvPicPr>
          <p:cNvPr id="4" name="Picture 3"/>
          <p:cNvPicPr>
            <a:picLocks noChangeAspect="1"/>
          </p:cNvPicPr>
          <p:nvPr/>
        </p:nvPicPr>
        <p:blipFill>
          <a:blip r:embed="rId2"/>
          <a:stretch>
            <a:fillRect/>
          </a:stretch>
        </p:blipFill>
        <p:spPr>
          <a:xfrm>
            <a:off x="5943600" y="2514600"/>
            <a:ext cx="2768600" cy="20764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What are</a:t>
            </a:r>
            <a:r>
              <a:rPr lang="en-US" dirty="0" smtClean="0"/>
              <a:t> Wetlands</a:t>
            </a:r>
            <a:r>
              <a:rPr lang="en-US" dirty="0" smtClean="0"/>
              <a:t>?</a:t>
            </a:r>
            <a:br>
              <a:rPr lang="en-US" dirty="0" smtClean="0"/>
            </a:br>
            <a:r>
              <a:rPr lang="en-US" sz="2200" i="1" dirty="0" smtClean="0"/>
              <a:t>Scientific</a:t>
            </a:r>
            <a:r>
              <a:rPr lang="en-US" sz="2200" i="1" dirty="0" smtClean="0"/>
              <a:t> Definitions</a:t>
            </a:r>
            <a:endParaRPr lang="en-US" dirty="0"/>
          </a:p>
        </p:txBody>
      </p:sp>
      <p:sp>
        <p:nvSpPr>
          <p:cNvPr id="11267" name="Rectangle 3"/>
          <p:cNvSpPr>
            <a:spLocks noGrp="1" noChangeArrowheads="1"/>
          </p:cNvSpPr>
          <p:nvPr>
            <p:ph type="body" idx="1"/>
          </p:nvPr>
        </p:nvSpPr>
        <p:spPr/>
        <p:txBody>
          <a:bodyPr/>
          <a:lstStyle/>
          <a:p>
            <a:endParaRPr lang="en-US" dirty="0"/>
          </a:p>
        </p:txBody>
      </p:sp>
      <p:pic>
        <p:nvPicPr>
          <p:cNvPr id="9" name="Picture 8" descr="hillside_seep_bog_cressler.jpg"/>
          <p:cNvPicPr>
            <a:picLocks noChangeAspect="1"/>
          </p:cNvPicPr>
          <p:nvPr/>
        </p:nvPicPr>
        <p:blipFill>
          <a:blip r:embed="rId3"/>
          <a:stretch>
            <a:fillRect/>
          </a:stretch>
        </p:blipFill>
        <p:spPr>
          <a:xfrm>
            <a:off x="5867400" y="1600200"/>
            <a:ext cx="2819400" cy="2057400"/>
          </a:xfrm>
          <a:prstGeom prst="rect">
            <a:avLst/>
          </a:prstGeom>
        </p:spPr>
      </p:pic>
      <p:pic>
        <p:nvPicPr>
          <p:cNvPr id="10" name="Picture 9" descr="W36_0_4dec08.jpg"/>
          <p:cNvPicPr>
            <a:picLocks noChangeAspect="1"/>
          </p:cNvPicPr>
          <p:nvPr/>
        </p:nvPicPr>
        <p:blipFill>
          <a:blip r:embed="rId4"/>
          <a:stretch>
            <a:fillRect/>
          </a:stretch>
        </p:blipFill>
        <p:spPr>
          <a:xfrm>
            <a:off x="457200" y="1600200"/>
            <a:ext cx="2667000" cy="2057400"/>
          </a:xfrm>
          <a:prstGeom prst="rect">
            <a:avLst/>
          </a:prstGeom>
        </p:spPr>
      </p:pic>
      <p:pic>
        <p:nvPicPr>
          <p:cNvPr id="11" name="Picture 10" descr="W36_0_25jul05.jpg"/>
          <p:cNvPicPr>
            <a:picLocks noChangeAspect="1"/>
          </p:cNvPicPr>
          <p:nvPr/>
        </p:nvPicPr>
        <p:blipFill>
          <a:blip r:embed="rId5"/>
          <a:stretch>
            <a:fillRect/>
          </a:stretch>
        </p:blipFill>
        <p:spPr>
          <a:xfrm>
            <a:off x="457200" y="3657600"/>
            <a:ext cx="2667000" cy="2133600"/>
          </a:xfrm>
          <a:prstGeom prst="rect">
            <a:avLst/>
          </a:prstGeom>
        </p:spPr>
      </p:pic>
      <p:pic>
        <p:nvPicPr>
          <p:cNvPr id="15" name="Picture 14" descr="wetland_soil.jpg"/>
          <p:cNvPicPr>
            <a:picLocks noChangeAspect="1"/>
          </p:cNvPicPr>
          <p:nvPr/>
        </p:nvPicPr>
        <p:blipFill>
          <a:blip r:embed="rId6"/>
          <a:stretch>
            <a:fillRect/>
          </a:stretch>
        </p:blipFill>
        <p:spPr>
          <a:xfrm>
            <a:off x="3124200" y="1600200"/>
            <a:ext cx="2819400" cy="2057400"/>
          </a:xfrm>
          <a:prstGeom prst="rect">
            <a:avLst/>
          </a:prstGeom>
        </p:spPr>
      </p:pic>
      <p:pic>
        <p:nvPicPr>
          <p:cNvPr id="16" name="Picture 15" descr="5105382924_8ff6cdf904.jpg"/>
          <p:cNvPicPr>
            <a:picLocks noChangeAspect="1"/>
          </p:cNvPicPr>
          <p:nvPr/>
        </p:nvPicPr>
        <p:blipFill>
          <a:blip r:embed="rId7"/>
          <a:stretch>
            <a:fillRect/>
          </a:stretch>
        </p:blipFill>
        <p:spPr>
          <a:xfrm>
            <a:off x="3124200" y="3657600"/>
            <a:ext cx="2819400" cy="2133600"/>
          </a:xfrm>
          <a:prstGeom prst="rect">
            <a:avLst/>
          </a:prstGeom>
        </p:spPr>
      </p:pic>
      <p:pic>
        <p:nvPicPr>
          <p:cNvPr id="17" name="Picture 16" descr="8672842315_23b61f39b5.jpg"/>
          <p:cNvPicPr>
            <a:picLocks noChangeAspect="1"/>
          </p:cNvPicPr>
          <p:nvPr/>
        </p:nvPicPr>
        <p:blipFill>
          <a:blip r:embed="rId8"/>
          <a:stretch>
            <a:fillRect/>
          </a:stretch>
        </p:blipFill>
        <p:spPr>
          <a:xfrm>
            <a:off x="5943600" y="3657600"/>
            <a:ext cx="2743200" cy="2133600"/>
          </a:xfrm>
          <a:prstGeom prst="rect">
            <a:avLst/>
          </a:prstGeom>
        </p:spPr>
      </p:pic>
      <p:sp>
        <p:nvSpPr>
          <p:cNvPr id="18" name="TextBox 17"/>
          <p:cNvSpPr txBox="1"/>
          <p:nvPr/>
        </p:nvSpPr>
        <p:spPr>
          <a:xfrm>
            <a:off x="1219200" y="3429000"/>
            <a:ext cx="1197764" cy="553998"/>
          </a:xfrm>
          <a:prstGeom prst="rect">
            <a:avLst/>
          </a:prstGeom>
          <a:noFill/>
        </p:spPr>
        <p:txBody>
          <a:bodyPr wrap="none" rtlCol="0">
            <a:spAutoFit/>
          </a:bodyPr>
          <a:lstStyle/>
          <a:p>
            <a:r>
              <a:rPr lang="en-US" sz="3000" dirty="0" smtClean="0">
                <a:ln>
                  <a:solidFill>
                    <a:schemeClr val="tx1"/>
                  </a:solidFill>
                </a:ln>
                <a:solidFill>
                  <a:srgbClr val="0000FF"/>
                </a:solidFill>
              </a:rPr>
              <a:t>Water</a:t>
            </a:r>
            <a:endParaRPr lang="en-US" sz="3000" dirty="0">
              <a:ln>
                <a:solidFill>
                  <a:schemeClr val="tx1"/>
                </a:solidFill>
              </a:ln>
              <a:solidFill>
                <a:srgbClr val="0000FF"/>
              </a:solidFill>
            </a:endParaRPr>
          </a:p>
        </p:txBody>
      </p:sp>
      <p:sp>
        <p:nvSpPr>
          <p:cNvPr id="19" name="TextBox 18"/>
          <p:cNvSpPr txBox="1"/>
          <p:nvPr/>
        </p:nvSpPr>
        <p:spPr>
          <a:xfrm>
            <a:off x="4038600" y="3429000"/>
            <a:ext cx="1018541" cy="553998"/>
          </a:xfrm>
          <a:prstGeom prst="rect">
            <a:avLst/>
          </a:prstGeom>
          <a:noFill/>
        </p:spPr>
        <p:txBody>
          <a:bodyPr wrap="none" rtlCol="0">
            <a:spAutoFit/>
          </a:bodyPr>
          <a:lstStyle/>
          <a:p>
            <a:r>
              <a:rPr lang="en-US" sz="3000" dirty="0" smtClean="0">
                <a:ln>
                  <a:solidFill>
                    <a:schemeClr val="tx1"/>
                  </a:solidFill>
                </a:ln>
                <a:solidFill>
                  <a:srgbClr val="996633"/>
                </a:solidFill>
              </a:rPr>
              <a:t>Soils</a:t>
            </a:r>
            <a:endParaRPr lang="en-US" sz="3000" dirty="0">
              <a:ln>
                <a:solidFill>
                  <a:schemeClr val="tx1"/>
                </a:solidFill>
              </a:ln>
              <a:solidFill>
                <a:srgbClr val="996633"/>
              </a:solidFill>
            </a:endParaRPr>
          </a:p>
        </p:txBody>
      </p:sp>
      <p:sp>
        <p:nvSpPr>
          <p:cNvPr id="20" name="TextBox 19"/>
          <p:cNvSpPr txBox="1"/>
          <p:nvPr/>
        </p:nvSpPr>
        <p:spPr>
          <a:xfrm>
            <a:off x="6705600" y="3429000"/>
            <a:ext cx="1253919" cy="553998"/>
          </a:xfrm>
          <a:prstGeom prst="rect">
            <a:avLst/>
          </a:prstGeom>
          <a:noFill/>
        </p:spPr>
        <p:txBody>
          <a:bodyPr wrap="none" rtlCol="0">
            <a:spAutoFit/>
          </a:bodyPr>
          <a:lstStyle/>
          <a:p>
            <a:r>
              <a:rPr lang="en-US" sz="3000" dirty="0" smtClean="0">
                <a:ln>
                  <a:solidFill>
                    <a:schemeClr val="tx1"/>
                  </a:solidFill>
                </a:ln>
                <a:solidFill>
                  <a:srgbClr val="008000"/>
                </a:solidFill>
              </a:rPr>
              <a:t>Plants</a:t>
            </a:r>
            <a:endParaRPr lang="en-US" sz="3000" dirty="0">
              <a:ln>
                <a:solidFill>
                  <a:schemeClr val="tx1"/>
                </a:solidFill>
              </a:ln>
              <a:solidFill>
                <a:srgbClr val="008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Impact Development	</a:t>
            </a:r>
            <a:endParaRPr lang="en-US" dirty="0"/>
          </a:p>
        </p:txBody>
      </p:sp>
      <p:sp>
        <p:nvSpPr>
          <p:cNvPr id="3" name="Content Placeholder 2"/>
          <p:cNvSpPr>
            <a:spLocks noGrp="1"/>
          </p:cNvSpPr>
          <p:nvPr>
            <p:ph idx="1"/>
          </p:nvPr>
        </p:nvSpPr>
        <p:spPr/>
        <p:txBody>
          <a:bodyPr/>
          <a:lstStyle/>
          <a:p>
            <a:r>
              <a:rPr lang="en-US" dirty="0" smtClean="0"/>
              <a:t>Can protect wetlands from impacts associated with increased runoff and incorporate constructed wetlands as green infrastructure </a:t>
            </a:r>
            <a:endParaRPr lang="en-US" dirty="0"/>
          </a:p>
        </p:txBody>
      </p:sp>
      <p:pic>
        <p:nvPicPr>
          <p:cNvPr id="4" name="Picture 3" descr="Wetland.jpg"/>
          <p:cNvPicPr>
            <a:picLocks noChangeAspect="1"/>
          </p:cNvPicPr>
          <p:nvPr/>
        </p:nvPicPr>
        <p:blipFill>
          <a:blip r:embed="rId2"/>
          <a:stretch>
            <a:fillRect/>
          </a:stretch>
        </p:blipFill>
        <p:spPr>
          <a:xfrm>
            <a:off x="1219200" y="3733801"/>
            <a:ext cx="3205163" cy="1905000"/>
          </a:xfrm>
          <a:prstGeom prst="rect">
            <a:avLst/>
          </a:prstGeom>
        </p:spPr>
      </p:pic>
      <p:pic>
        <p:nvPicPr>
          <p:cNvPr id="5" name="Picture 4"/>
          <p:cNvPicPr>
            <a:picLocks noChangeAspect="1"/>
          </p:cNvPicPr>
          <p:nvPr/>
        </p:nvPicPr>
        <p:blipFill>
          <a:blip r:embed="rId3"/>
          <a:stretch>
            <a:fillRect/>
          </a:stretch>
        </p:blipFill>
        <p:spPr>
          <a:xfrm>
            <a:off x="5105400" y="3733800"/>
            <a:ext cx="3148169" cy="1905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&amp; Technical Assistance</a:t>
            </a:r>
            <a:endParaRPr lang="en-US" dirty="0"/>
          </a:p>
        </p:txBody>
      </p:sp>
      <p:sp>
        <p:nvSpPr>
          <p:cNvPr id="3" name="Content Placeholder 2"/>
          <p:cNvSpPr>
            <a:spLocks noGrp="1"/>
          </p:cNvSpPr>
          <p:nvPr>
            <p:ph sz="half" idx="1"/>
          </p:nvPr>
        </p:nvSpPr>
        <p:spPr/>
        <p:txBody>
          <a:bodyPr/>
          <a:lstStyle/>
          <a:p>
            <a:r>
              <a:rPr lang="en-US" sz="2200" dirty="0" smtClean="0"/>
              <a:t>Grants:</a:t>
            </a:r>
          </a:p>
          <a:p>
            <a:pPr lvl="1"/>
            <a:r>
              <a:rPr lang="en-US" sz="2200" dirty="0" smtClean="0"/>
              <a:t>EPA: Five Star Restoration, Wetland Program Development Grants, etc.</a:t>
            </a:r>
          </a:p>
          <a:p>
            <a:pPr lvl="1"/>
            <a:r>
              <a:rPr lang="en-US" sz="2200" dirty="0" smtClean="0"/>
              <a:t>NFWF</a:t>
            </a:r>
          </a:p>
          <a:p>
            <a:pPr lvl="1"/>
            <a:r>
              <a:rPr lang="en-US" sz="2200" dirty="0" smtClean="0"/>
              <a:t>NRCS </a:t>
            </a:r>
          </a:p>
          <a:p>
            <a:pPr lvl="1"/>
            <a:r>
              <a:rPr lang="en-US" sz="2200" dirty="0" smtClean="0"/>
              <a:t>EPD: CWA § 319</a:t>
            </a:r>
          </a:p>
          <a:p>
            <a:pPr lvl="1"/>
            <a:r>
              <a:rPr lang="en-US" sz="2200" dirty="0" smtClean="0"/>
              <a:t>CRD: Coastal Incentive Grants</a:t>
            </a:r>
          </a:p>
          <a:p>
            <a:r>
              <a:rPr lang="en-US" sz="2200" dirty="0" smtClean="0"/>
              <a:t>Loans: </a:t>
            </a:r>
            <a:r>
              <a:rPr lang="en-US" sz="2200" dirty="0" smtClean="0"/>
              <a:t>GEFA</a:t>
            </a:r>
          </a:p>
          <a:p>
            <a:endParaRPr lang="en-US" sz="2200" dirty="0"/>
          </a:p>
        </p:txBody>
      </p:sp>
      <p:sp>
        <p:nvSpPr>
          <p:cNvPr id="4" name="Content Placeholder 3"/>
          <p:cNvSpPr>
            <a:spLocks noGrp="1"/>
          </p:cNvSpPr>
          <p:nvPr>
            <p:ph sz="half" idx="2"/>
          </p:nvPr>
        </p:nvSpPr>
        <p:spPr/>
        <p:txBody>
          <a:bodyPr/>
          <a:lstStyle/>
          <a:p>
            <a:r>
              <a:rPr lang="en-US" sz="2200" dirty="0" smtClean="0"/>
              <a:t>Property taxes, SPLOST, etc. </a:t>
            </a:r>
          </a:p>
          <a:p>
            <a:r>
              <a:rPr lang="en-US" sz="2200" dirty="0" smtClean="0"/>
              <a:t>Cost</a:t>
            </a:r>
            <a:r>
              <a:rPr lang="en-US" sz="2200" dirty="0" smtClean="0"/>
              <a:t>-share: NRCS (EQIP, etc.)</a:t>
            </a:r>
          </a:p>
          <a:p>
            <a:r>
              <a:rPr lang="en-US" sz="2200" dirty="0" smtClean="0"/>
              <a:t>Technical assistance: NRCS, National Parks Service, Georgia Land Conservation Program, DNR Private Lands Program </a:t>
            </a:r>
          </a:p>
          <a:p>
            <a:r>
              <a:rPr lang="en-US" sz="2200" dirty="0" smtClean="0"/>
              <a:t>Private sources (foundations, corporations, etc.) </a:t>
            </a:r>
            <a:endParaRPr lang="en-US" sz="2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ctr">
              <a:buNone/>
            </a:pPr>
            <a:endParaRPr lang="en-US" dirty="0" smtClean="0"/>
          </a:p>
          <a:p>
            <a:pPr algn="ctr">
              <a:buNone/>
            </a:pPr>
            <a:endParaRPr lang="en-US" dirty="0" smtClean="0"/>
          </a:p>
          <a:p>
            <a:pPr algn="ctr">
              <a:buNone/>
            </a:pPr>
            <a:r>
              <a:rPr lang="en-US" dirty="0" smtClean="0"/>
              <a:t>QUESTIONS?</a:t>
            </a:r>
            <a:endParaRPr lang="en-US" dirty="0"/>
          </a:p>
        </p:txBody>
      </p:sp>
      <p:pic>
        <p:nvPicPr>
          <p:cNvPr id="4" name="Picture 3" descr="leech_swamp_bartow_cressler_2.jpg"/>
          <p:cNvPicPr>
            <a:picLocks noChangeAspect="1"/>
          </p:cNvPicPr>
          <p:nvPr/>
        </p:nvPicPr>
        <p:blipFill>
          <a:blip r:embed="rId2"/>
          <a:stretch>
            <a:fillRect/>
          </a:stretch>
        </p:blipFill>
        <p:spPr>
          <a:xfrm>
            <a:off x="609600" y="228600"/>
            <a:ext cx="7999327" cy="5335489"/>
          </a:xfrm>
          <a:prstGeom prst="rect">
            <a:avLst/>
          </a:prstGeom>
        </p:spPr>
      </p:pic>
      <p:sp>
        <p:nvSpPr>
          <p:cNvPr id="5" name="TextBox 4"/>
          <p:cNvSpPr txBox="1"/>
          <p:nvPr/>
        </p:nvSpPr>
        <p:spPr>
          <a:xfrm>
            <a:off x="2590800" y="533400"/>
            <a:ext cx="4247040" cy="1631216"/>
          </a:xfrm>
          <a:prstGeom prst="rect">
            <a:avLst/>
          </a:prstGeom>
          <a:noFill/>
        </p:spPr>
        <p:txBody>
          <a:bodyPr wrap="none" rtlCol="0">
            <a:spAutoFit/>
          </a:bodyPr>
          <a:lstStyle/>
          <a:p>
            <a:r>
              <a:rPr lang="en-US" sz="5000" i="1" dirty="0" smtClean="0"/>
              <a:t>THANK YOU!</a:t>
            </a:r>
          </a:p>
          <a:p>
            <a:r>
              <a:rPr lang="en-US" sz="5000" dirty="0" smtClean="0"/>
              <a:t>  Questions?</a:t>
            </a:r>
            <a:endParaRPr lang="en-US" sz="5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Wetlands?</a:t>
            </a:r>
            <a:br>
              <a:rPr lang="en-US" dirty="0" smtClean="0"/>
            </a:br>
            <a:r>
              <a:rPr lang="en-US" sz="2200" i="1" dirty="0" smtClean="0"/>
              <a:t>Legal Definitions</a:t>
            </a:r>
            <a:endParaRPr lang="en-US" dirty="0"/>
          </a:p>
        </p:txBody>
      </p:sp>
      <p:sp>
        <p:nvSpPr>
          <p:cNvPr id="3" name="Content Placeholder 2"/>
          <p:cNvSpPr>
            <a:spLocks noGrp="1"/>
          </p:cNvSpPr>
          <p:nvPr>
            <p:ph idx="1"/>
          </p:nvPr>
        </p:nvSpPr>
        <p:spPr/>
        <p:txBody>
          <a:bodyPr/>
          <a:lstStyle/>
          <a:p>
            <a:r>
              <a:rPr lang="en-US" sz="2600" dirty="0" smtClean="0"/>
              <a:t>Clean Water Act: “navigable waters”</a:t>
            </a:r>
          </a:p>
          <a:p>
            <a:r>
              <a:rPr lang="en-US" sz="2600" dirty="0" smtClean="0"/>
              <a:t>U.S. Supreme Court cases - CWA jurisdiction over:</a:t>
            </a:r>
          </a:p>
          <a:p>
            <a:pPr lvl="1"/>
            <a:r>
              <a:rPr lang="en-US" sz="2600" dirty="0" smtClean="0"/>
              <a:t>Relatively permanent or continuous surface water connection (Scalia); or </a:t>
            </a:r>
          </a:p>
          <a:p>
            <a:pPr lvl="1"/>
            <a:r>
              <a:rPr lang="en-US" sz="2600" dirty="0" smtClean="0"/>
              <a:t>“Significant nexus” (Kennedy)</a:t>
            </a:r>
          </a:p>
          <a:p>
            <a:r>
              <a:rPr lang="en-US" sz="2600" dirty="0" smtClean="0"/>
              <a:t>11</a:t>
            </a:r>
            <a:r>
              <a:rPr lang="en-US" sz="2600" baseline="30000" dirty="0" smtClean="0"/>
              <a:t>th</a:t>
            </a:r>
            <a:r>
              <a:rPr lang="en-US" sz="2600" dirty="0" smtClean="0"/>
              <a:t> Circuit – significant nexus </a:t>
            </a:r>
          </a:p>
          <a:p>
            <a:r>
              <a:rPr lang="en-US" sz="2600" dirty="0" smtClean="0"/>
              <a:t>EPA/Corps guidance, but determinations still fact-specific</a:t>
            </a:r>
          </a:p>
          <a:p>
            <a:r>
              <a:rPr lang="en-US" sz="2600" dirty="0" smtClean="0"/>
              <a:t>Geographically isolated wetlands might be unprotected under CWA  </a:t>
            </a:r>
          </a:p>
          <a:p>
            <a:pPr lvl="1"/>
            <a:endParaRPr lang="en-US" sz="2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Wetlands in Georgia</a:t>
            </a:r>
            <a:endParaRPr lang="en-US" dirty="0"/>
          </a:p>
        </p:txBody>
      </p:sp>
      <p:sp>
        <p:nvSpPr>
          <p:cNvPr id="3" name="Content Placeholder 2"/>
          <p:cNvSpPr>
            <a:spLocks noGrp="1"/>
          </p:cNvSpPr>
          <p:nvPr>
            <p:ph idx="1"/>
          </p:nvPr>
        </p:nvSpPr>
        <p:spPr/>
        <p:txBody>
          <a:bodyPr/>
          <a:lstStyle/>
          <a:p>
            <a:r>
              <a:rPr lang="en-US" dirty="0" smtClean="0"/>
              <a:t>Coastal: salt, brackish, freshwater </a:t>
            </a:r>
          </a:p>
          <a:p>
            <a:r>
              <a:rPr lang="en-US" dirty="0" smtClean="0"/>
              <a:t>Okefenokee: 427,000 acre peat bog freshwater swamp</a:t>
            </a:r>
          </a:p>
          <a:p>
            <a:r>
              <a:rPr lang="en-US" dirty="0" smtClean="0"/>
              <a:t>Riverine: floodplains, bottomlands; narrow and steep in north, broad and flat in south</a:t>
            </a:r>
          </a:p>
          <a:p>
            <a:r>
              <a:rPr lang="en-US" dirty="0" smtClean="0"/>
              <a:t>Inland: coastal plain; many geographically isolated </a:t>
            </a:r>
            <a:endParaRPr lang="en-US" dirty="0"/>
          </a:p>
        </p:txBody>
      </p:sp>
      <p:pic>
        <p:nvPicPr>
          <p:cNvPr id="4" name="Picture 3"/>
          <p:cNvPicPr>
            <a:picLocks noChangeAspect="1"/>
          </p:cNvPicPr>
          <p:nvPr/>
        </p:nvPicPr>
        <p:blipFill>
          <a:blip r:embed="rId2"/>
          <a:stretch>
            <a:fillRect/>
          </a:stretch>
        </p:blipFill>
        <p:spPr>
          <a:xfrm>
            <a:off x="762000" y="381000"/>
            <a:ext cx="7696200" cy="1143000"/>
          </a:xfrm>
          <a:prstGeom prst="rect">
            <a:avLst/>
          </a:prstGeom>
        </p:spPr>
      </p:pic>
      <p:sp>
        <p:nvSpPr>
          <p:cNvPr id="5" name="TextBox 4"/>
          <p:cNvSpPr txBox="1"/>
          <p:nvPr/>
        </p:nvSpPr>
        <p:spPr>
          <a:xfrm>
            <a:off x="1981200" y="533400"/>
            <a:ext cx="5286673" cy="769441"/>
          </a:xfrm>
          <a:prstGeom prst="rect">
            <a:avLst/>
          </a:prstGeom>
          <a:noFill/>
        </p:spPr>
        <p:txBody>
          <a:bodyPr wrap="none" rtlCol="0">
            <a:spAutoFit/>
          </a:bodyPr>
          <a:lstStyle/>
          <a:p>
            <a:r>
              <a:rPr lang="en-US" sz="4400" dirty="0" smtClean="0">
                <a:solidFill>
                  <a:schemeClr val="bg1"/>
                </a:solidFill>
              </a:rPr>
              <a:t>Wetlands in Georgia</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Value of Wetlands</a:t>
            </a:r>
            <a:endParaRPr lang="en-US" dirty="0"/>
          </a:p>
        </p:txBody>
      </p:sp>
      <p:pic>
        <p:nvPicPr>
          <p:cNvPr id="4" name="Content Placeholder 3" descr="parrot_pitcherplant_okefenokee_cressler.jpg"/>
          <p:cNvPicPr>
            <a:picLocks noGrp="1" noChangeAspect="1"/>
          </p:cNvPicPr>
          <p:nvPr>
            <p:ph idx="1"/>
          </p:nvPr>
        </p:nvPicPr>
        <p:blipFill>
          <a:blip r:embed="rId3"/>
          <a:srcRect l="-23636" r="-23636"/>
          <a:stretch>
            <a:fillRect/>
          </a:stretch>
        </p:blipFill>
        <p:spPr>
          <a:xfrm>
            <a:off x="304800" y="1447800"/>
            <a:ext cx="3200400" cy="1600200"/>
          </a:xfrm>
        </p:spPr>
      </p:pic>
      <p:pic>
        <p:nvPicPr>
          <p:cNvPr id="6" name="Picture 5" descr="constructed_wetland_golf_course.jpg"/>
          <p:cNvPicPr>
            <a:picLocks noChangeAspect="1"/>
          </p:cNvPicPr>
          <p:nvPr/>
        </p:nvPicPr>
        <p:blipFill>
          <a:blip r:embed="rId4"/>
          <a:stretch>
            <a:fillRect/>
          </a:stretch>
        </p:blipFill>
        <p:spPr>
          <a:xfrm>
            <a:off x="533400" y="3657600"/>
            <a:ext cx="2133600" cy="1600200"/>
          </a:xfrm>
          <a:prstGeom prst="rect">
            <a:avLst/>
          </a:prstGeom>
        </p:spPr>
      </p:pic>
      <p:pic>
        <p:nvPicPr>
          <p:cNvPr id="7" name="Picture 6" descr="big_crk_wtlnds_bdwlk.gif"/>
          <p:cNvPicPr>
            <a:picLocks noChangeAspect="1"/>
          </p:cNvPicPr>
          <p:nvPr/>
        </p:nvPicPr>
        <p:blipFill>
          <a:blip r:embed="rId5"/>
          <a:stretch>
            <a:fillRect/>
          </a:stretch>
        </p:blipFill>
        <p:spPr>
          <a:xfrm>
            <a:off x="3505200" y="1447800"/>
            <a:ext cx="2032000" cy="2032000"/>
          </a:xfrm>
          <a:prstGeom prst="rect">
            <a:avLst/>
          </a:prstGeom>
        </p:spPr>
      </p:pic>
      <p:pic>
        <p:nvPicPr>
          <p:cNvPr id="8" name="Picture 7" descr="clayton_cnstctd_wtlnds.jpg"/>
          <p:cNvPicPr>
            <a:picLocks noChangeAspect="1"/>
          </p:cNvPicPr>
          <p:nvPr/>
        </p:nvPicPr>
        <p:blipFill>
          <a:blip r:embed="rId6"/>
          <a:stretch>
            <a:fillRect/>
          </a:stretch>
        </p:blipFill>
        <p:spPr>
          <a:xfrm>
            <a:off x="5943600" y="1447801"/>
            <a:ext cx="2280908" cy="1600200"/>
          </a:xfrm>
          <a:prstGeom prst="rect">
            <a:avLst/>
          </a:prstGeom>
        </p:spPr>
      </p:pic>
      <p:pic>
        <p:nvPicPr>
          <p:cNvPr id="9" name="Picture 8" descr="hart_county_gwaterrchrgareas.gif"/>
          <p:cNvPicPr>
            <a:picLocks noChangeAspect="1"/>
          </p:cNvPicPr>
          <p:nvPr/>
        </p:nvPicPr>
        <p:blipFill>
          <a:blip r:embed="rId7">
            <a:lum contrast="-2000"/>
          </a:blip>
          <a:stretch>
            <a:fillRect/>
          </a:stretch>
        </p:blipFill>
        <p:spPr>
          <a:xfrm>
            <a:off x="3429000" y="3886200"/>
            <a:ext cx="2205318" cy="2286000"/>
          </a:xfrm>
          <a:prstGeom prst="rect">
            <a:avLst/>
          </a:prstGeom>
        </p:spPr>
      </p:pic>
      <p:pic>
        <p:nvPicPr>
          <p:cNvPr id="10" name="Picture 9" descr="wetlandsApr25201314-03-02 GMT-0400.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5867400" y="3429000"/>
            <a:ext cx="3056965" cy="23622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Local Programs?</a:t>
            </a:r>
            <a:endParaRPr lang="en-US" dirty="0"/>
          </a:p>
        </p:txBody>
      </p:sp>
      <p:pic>
        <p:nvPicPr>
          <p:cNvPr id="7" name="Picture 6"/>
          <p:cNvPicPr>
            <a:picLocks noChangeAspect="1"/>
          </p:cNvPicPr>
          <p:nvPr/>
        </p:nvPicPr>
        <p:blipFill>
          <a:blip r:embed="rId3"/>
          <a:stretch>
            <a:fillRect/>
          </a:stretch>
        </p:blipFill>
        <p:spPr>
          <a:xfrm>
            <a:off x="5715000" y="1524000"/>
            <a:ext cx="2717284" cy="1784350"/>
          </a:xfrm>
          <a:prstGeom prst="rect">
            <a:avLst/>
          </a:prstGeom>
        </p:spPr>
      </p:pic>
      <p:pic>
        <p:nvPicPr>
          <p:cNvPr id="9" name="Picture 8" descr="habersham.jpg"/>
          <p:cNvPicPr>
            <a:picLocks noChangeAspect="1"/>
          </p:cNvPicPr>
          <p:nvPr/>
        </p:nvPicPr>
        <p:blipFill>
          <a:blip r:embed="rId4"/>
          <a:stretch>
            <a:fillRect/>
          </a:stretch>
        </p:blipFill>
        <p:spPr>
          <a:xfrm>
            <a:off x="5410200" y="3733800"/>
            <a:ext cx="1878440" cy="2209800"/>
          </a:xfrm>
          <a:prstGeom prst="rect">
            <a:avLst/>
          </a:prstGeom>
        </p:spPr>
      </p:pic>
      <p:sp>
        <p:nvSpPr>
          <p:cNvPr id="8" name="Content Placeholder 7"/>
          <p:cNvSpPr>
            <a:spLocks noGrp="1"/>
          </p:cNvSpPr>
          <p:nvPr>
            <p:ph idx="1"/>
          </p:nvPr>
        </p:nvSpPr>
        <p:spPr>
          <a:xfrm>
            <a:off x="457200" y="1447800"/>
            <a:ext cx="4953000" cy="4953000"/>
          </a:xfrm>
        </p:spPr>
        <p:txBody>
          <a:bodyPr/>
          <a:lstStyle/>
          <a:p>
            <a:r>
              <a:rPr lang="en-US" sz="2400" dirty="0" smtClean="0"/>
              <a:t>Authority</a:t>
            </a:r>
          </a:p>
          <a:p>
            <a:r>
              <a:rPr lang="en-US" sz="2400" dirty="0" smtClean="0"/>
              <a:t>Value to community </a:t>
            </a:r>
          </a:p>
          <a:p>
            <a:r>
              <a:rPr lang="en-US" sz="2400" dirty="0" smtClean="0"/>
              <a:t>Fill protection gaps (CWA, buffers)</a:t>
            </a:r>
          </a:p>
          <a:p>
            <a:r>
              <a:rPr lang="en-US" sz="2400" dirty="0" smtClean="0"/>
              <a:t>Tailor to community needs</a:t>
            </a:r>
          </a:p>
          <a:p>
            <a:r>
              <a:rPr lang="en-US" sz="2400" dirty="0" smtClean="0"/>
              <a:t>Familiarity with resources, landscape, activities </a:t>
            </a:r>
          </a:p>
          <a:p>
            <a:r>
              <a:rPr lang="en-US" sz="2400" dirty="0" smtClean="0"/>
              <a:t>Used to making land use decisions </a:t>
            </a:r>
          </a:p>
          <a:p>
            <a:r>
              <a:rPr lang="en-US" sz="2400" dirty="0" smtClean="0"/>
              <a:t>But – technical expertise and resources </a:t>
            </a: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leech_swamp_bartow_cressler_2.jpg"/>
          <p:cNvPicPr>
            <a:picLocks noGrp="1" noChangeAspect="1"/>
          </p:cNvPicPr>
          <p:nvPr>
            <p:ph idx="1"/>
          </p:nvPr>
        </p:nvPicPr>
        <p:blipFill>
          <a:blip r:embed="rId2"/>
          <a:srcRect l="-15487" r="-15487"/>
          <a:stretch>
            <a:fillRect/>
          </a:stretch>
        </p:blipFill>
        <p:spPr>
          <a:xfrm>
            <a:off x="-990600" y="457200"/>
            <a:ext cx="11072553" cy="5181600"/>
          </a:xfrm>
        </p:spPr>
      </p:pic>
      <p:sp>
        <p:nvSpPr>
          <p:cNvPr id="6" name="TextBox 5"/>
          <p:cNvSpPr txBox="1"/>
          <p:nvPr/>
        </p:nvSpPr>
        <p:spPr>
          <a:xfrm>
            <a:off x="990600" y="762000"/>
            <a:ext cx="7199031" cy="769441"/>
          </a:xfrm>
          <a:prstGeom prst="rect">
            <a:avLst/>
          </a:prstGeom>
          <a:noFill/>
        </p:spPr>
        <p:txBody>
          <a:bodyPr wrap="none" rtlCol="0">
            <a:spAutoFit/>
          </a:bodyPr>
          <a:lstStyle/>
          <a:p>
            <a:r>
              <a:rPr lang="en-US" sz="4400" dirty="0" smtClean="0"/>
              <a:t>Wetland Program Examples</a:t>
            </a:r>
            <a:endParaRPr lang="en-US" sz="4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Inventories </a:t>
            </a:r>
            <a:endParaRPr lang="en-US" dirty="0"/>
          </a:p>
        </p:txBody>
      </p:sp>
      <p:sp>
        <p:nvSpPr>
          <p:cNvPr id="3" name="Content Placeholder 2"/>
          <p:cNvSpPr>
            <a:spLocks noGrp="1"/>
          </p:cNvSpPr>
          <p:nvPr>
            <p:ph idx="1"/>
          </p:nvPr>
        </p:nvSpPr>
        <p:spPr>
          <a:xfrm>
            <a:off x="457200" y="1600200"/>
            <a:ext cx="5562600" cy="4191000"/>
          </a:xfrm>
        </p:spPr>
        <p:txBody>
          <a:bodyPr/>
          <a:lstStyle/>
          <a:p>
            <a:r>
              <a:rPr lang="en-US" sz="2600" dirty="0" smtClean="0"/>
              <a:t>Important definitions:</a:t>
            </a:r>
          </a:p>
          <a:p>
            <a:pPr lvl="1"/>
            <a:r>
              <a:rPr lang="en-US" sz="2600" dirty="0" smtClean="0"/>
              <a:t>Mapping/inventories: used for planning; don’t usually show boundaries</a:t>
            </a:r>
          </a:p>
          <a:p>
            <a:pPr lvl="1"/>
            <a:r>
              <a:rPr lang="en-US" sz="2600" dirty="0" smtClean="0"/>
              <a:t>Determination: assesses whether regulated wetlands are present; no boundaries</a:t>
            </a:r>
          </a:p>
          <a:p>
            <a:pPr lvl="1"/>
            <a:r>
              <a:rPr lang="en-US" sz="2600" dirty="0" smtClean="0"/>
              <a:t>Delineation: location and boundaries of a wetland on a specific site</a:t>
            </a:r>
            <a:endParaRPr lang="en-US" sz="2600" dirty="0"/>
          </a:p>
        </p:txBody>
      </p:sp>
      <p:pic>
        <p:nvPicPr>
          <p:cNvPr id="4" name="Picture 3" descr="wetlland_delineation_000.jpg"/>
          <p:cNvPicPr>
            <a:picLocks noChangeAspect="1"/>
          </p:cNvPicPr>
          <p:nvPr/>
        </p:nvPicPr>
        <p:blipFill>
          <a:blip r:embed="rId2"/>
          <a:stretch>
            <a:fillRect/>
          </a:stretch>
        </p:blipFill>
        <p:spPr>
          <a:xfrm>
            <a:off x="6096000" y="3657600"/>
            <a:ext cx="2508250" cy="1987550"/>
          </a:xfrm>
          <a:prstGeom prst="rect">
            <a:avLst/>
          </a:prstGeom>
        </p:spPr>
      </p:pic>
      <p:pic>
        <p:nvPicPr>
          <p:cNvPr id="5" name="Picture 4" descr="Wetland-inventory-for-Antrim.jpg"/>
          <p:cNvPicPr>
            <a:picLocks noChangeAspect="1"/>
          </p:cNvPicPr>
          <p:nvPr/>
        </p:nvPicPr>
        <p:blipFill>
          <a:blip r:embed="rId3"/>
          <a:stretch>
            <a:fillRect/>
          </a:stretch>
        </p:blipFill>
        <p:spPr>
          <a:xfrm>
            <a:off x="5867400" y="1447800"/>
            <a:ext cx="2495550" cy="170067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MDL_4_BottomGraphic_RightLogo (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TMDL_4_BottomGraphic_RightLogo (1).pot</Template>
  <TotalTime>5749</TotalTime>
  <Words>1881</Words>
  <Application>Microsoft Macintosh PowerPoint</Application>
  <PresentationFormat>On-screen Show (4:3)</PresentationFormat>
  <Paragraphs>235</Paragraphs>
  <Slides>32</Slides>
  <Notes>6</Notes>
  <HiddenSlides>0</HiddenSlides>
  <MMClips>0</MMClips>
  <ScaleCrop>false</ScaleCrop>
  <HeadingPairs>
    <vt:vector size="4" baseType="variant">
      <vt:variant>
        <vt:lpstr>Design Template</vt:lpstr>
      </vt:variant>
      <vt:variant>
        <vt:i4>1</vt:i4>
      </vt:variant>
      <vt:variant>
        <vt:lpstr>Slide Titles</vt:lpstr>
      </vt:variant>
      <vt:variant>
        <vt:i4>32</vt:i4>
      </vt:variant>
    </vt:vector>
  </HeadingPairs>
  <TitlesOfParts>
    <vt:vector size="33" baseType="lpstr">
      <vt:lpstr>TMDL_4_BottomGraphic_RightLogo (1)</vt:lpstr>
      <vt:lpstr>Local Wetland Programs: A Guide for Georgia Communities</vt:lpstr>
      <vt:lpstr>Guidebook Contents</vt:lpstr>
      <vt:lpstr>What are Wetlands? Scientific Definitions</vt:lpstr>
      <vt:lpstr>What are Wetlands? Legal Definitions</vt:lpstr>
      <vt:lpstr>Wetlands in Georgia</vt:lpstr>
      <vt:lpstr>The Value of Wetlands</vt:lpstr>
      <vt:lpstr>Why Local Programs?</vt:lpstr>
      <vt:lpstr>Slide 8</vt:lpstr>
      <vt:lpstr>Inventories </vt:lpstr>
      <vt:lpstr>Inventories, cont’d. </vt:lpstr>
      <vt:lpstr>Inventories, cont’d.</vt:lpstr>
      <vt:lpstr>Inventories, cont’d.</vt:lpstr>
      <vt:lpstr>Slide 13</vt:lpstr>
      <vt:lpstr>Prioritization, cont’d. </vt:lpstr>
      <vt:lpstr>Planning  Environmental Planning Criteria for Wetlands</vt:lpstr>
      <vt:lpstr>Planning Environmental Planning Criteria cont’d.</vt:lpstr>
      <vt:lpstr>Planning  Comprehensive Wetlands Planning</vt:lpstr>
      <vt:lpstr>Acquisition </vt:lpstr>
      <vt:lpstr>Acquisition, cont’d.</vt:lpstr>
      <vt:lpstr>Restoration </vt:lpstr>
      <vt:lpstr>Creation</vt:lpstr>
      <vt:lpstr>Creation, cont’d.</vt:lpstr>
      <vt:lpstr>Creation, cont’d.</vt:lpstr>
      <vt:lpstr>Incentives</vt:lpstr>
      <vt:lpstr>CWA § 404 Verification </vt:lpstr>
      <vt:lpstr>Buffers </vt:lpstr>
      <vt:lpstr>Buffers, cont’d.</vt:lpstr>
      <vt:lpstr>Permit Programs </vt:lpstr>
      <vt:lpstr>Zoning</vt:lpstr>
      <vt:lpstr>Low Impact Development </vt:lpstr>
      <vt:lpstr>Funding &amp; Technical Assistance</vt:lpstr>
      <vt:lpstr>Slide 32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Katie  Sheehan </dc:creator>
  <cp:lastModifiedBy>Katie  Sheehan </cp:lastModifiedBy>
  <cp:revision>101</cp:revision>
  <dcterms:created xsi:type="dcterms:W3CDTF">2013-04-25T15:57:20Z</dcterms:created>
  <dcterms:modified xsi:type="dcterms:W3CDTF">2013-04-26T16:46:30Z</dcterms:modified>
</cp:coreProperties>
</file>